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63" r:id="rId5"/>
    <p:sldId id="262" r:id="rId6"/>
    <p:sldId id="257" r:id="rId7"/>
    <p:sldId id="259" r:id="rId8"/>
    <p:sldId id="260" r:id="rId9"/>
    <p:sldId id="276" r:id="rId10"/>
    <p:sldId id="256" r:id="rId11"/>
    <p:sldId id="266" r:id="rId12"/>
    <p:sldId id="267" r:id="rId13"/>
    <p:sldId id="268" r:id="rId14"/>
    <p:sldId id="269" r:id="rId15"/>
    <p:sldId id="272" r:id="rId16"/>
    <p:sldId id="273" r:id="rId17"/>
    <p:sldId id="271" r:id="rId18"/>
    <p:sldId id="258"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04B4"/>
    <a:srgbClr val="0B3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AEF16-1868-4A9E-9B03-A017D7348F8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FD86E7-31C6-4E9E-B8AE-24399DC3EC78}" type="slidenum">
              <a:rPr lang="en-US" smtClean="0"/>
              <a:t>‹#›</a:t>
            </a:fld>
            <a:endParaRPr lang="en-US"/>
          </a:p>
        </p:txBody>
      </p:sp>
    </p:spTree>
    <p:extLst>
      <p:ext uri="{BB962C8B-B14F-4D97-AF65-F5344CB8AC3E}">
        <p14:creationId xmlns:p14="http://schemas.microsoft.com/office/powerpoint/2010/main" val="2604216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YouTube Link: https://www.youtube.com/watch?v=yrUf3lOrEHI</a:t>
            </a:r>
          </a:p>
        </p:txBody>
      </p:sp>
      <p:sp>
        <p:nvSpPr>
          <p:cNvPr id="4" name="Slide Number Placeholder 3"/>
          <p:cNvSpPr>
            <a:spLocks noGrp="1"/>
          </p:cNvSpPr>
          <p:nvPr>
            <p:ph type="sldNum" sz="quarter" idx="5"/>
          </p:nvPr>
        </p:nvSpPr>
        <p:spPr/>
        <p:txBody>
          <a:bodyPr/>
          <a:lstStyle/>
          <a:p>
            <a:fld id="{1BFD86E7-31C6-4E9E-B8AE-24399DC3EC78}" type="slidenum">
              <a:rPr lang="en-US" smtClean="0"/>
              <a:t>1</a:t>
            </a:fld>
            <a:endParaRPr lang="en-US"/>
          </a:p>
        </p:txBody>
      </p:sp>
    </p:spTree>
    <p:extLst>
      <p:ext uri="{BB962C8B-B14F-4D97-AF65-F5344CB8AC3E}">
        <p14:creationId xmlns:p14="http://schemas.microsoft.com/office/powerpoint/2010/main" val="2274123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1371600" algn="just">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then, based on the CRTC Mobile Services report we assigned different “Importance” points for each factor to influence the needs of the Canadian consumer in the model calculations.</a:t>
            </a:r>
          </a:p>
          <a:p>
            <a:pPr marL="0" marR="1371600" algn="just">
              <a:spcBef>
                <a:spcPts val="0"/>
              </a:spcBef>
              <a:spcAft>
                <a:spcPts val="800"/>
              </a:spcAft>
            </a:pP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371600" algn="just">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means that the model will favor plans with lower-Price and higher data allowance over other factors, by 40 and 32.5 points respectively. in contrast, most plans included text &amp; talk which made them less important.</a:t>
            </a:r>
          </a:p>
          <a:p>
            <a:pPr marL="0" marR="1371600" algn="just">
              <a:spcBef>
                <a:spcPts val="0"/>
              </a:spcBef>
              <a:spcAft>
                <a:spcPts val="800"/>
              </a:spcAft>
            </a:pPr>
            <a:endParaRPr lang="en-US" sz="1800">
              <a:effectLst/>
              <a:latin typeface="Times New Roman" panose="02020603050405020304" pitchFamily="18" charset="0"/>
              <a:ea typeface="Times New Roman" panose="02020603050405020304" pitchFamily="18" charset="0"/>
            </a:endParaRPr>
          </a:p>
          <a:p>
            <a:pPr marL="0" marR="1371600" algn="just">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basically how our model works to calculate the score of a cell phone plan.</a:t>
            </a:r>
          </a:p>
          <a:p>
            <a:pPr marL="0" marR="1371600" algn="just">
              <a:spcBef>
                <a:spcPts val="0"/>
              </a:spcBef>
              <a:spcAft>
                <a:spcPts val="800"/>
              </a:spcAft>
            </a:pPr>
            <a:endParaRPr lang="en-US" sz="1800">
              <a:effectLst/>
              <a:latin typeface="Times New Roman" panose="02020603050405020304" pitchFamily="18" charset="0"/>
              <a:ea typeface="Times New Roman" panose="02020603050405020304" pitchFamily="18" charset="0"/>
            </a:endParaRPr>
          </a:p>
          <a:p>
            <a:pPr marL="0" marR="1371600" algn="just">
              <a:spcBef>
                <a:spcPts val="0"/>
              </a:spcBef>
              <a:spcAft>
                <a:spcPts val="800"/>
              </a:spcAft>
            </a:pPr>
            <a:r>
              <a:rPr lang="en-US" sz="18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Amanpreet</a:t>
            </a: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will talk about our findings next.</a:t>
            </a:r>
            <a:endParaRPr lang="en-US" sz="1800">
              <a:effectLst/>
              <a:latin typeface="Times New Roman" panose="02020603050405020304" pitchFamily="18" charset="0"/>
              <a:ea typeface="Times New Roman" panose="02020603050405020304" pitchFamily="18" charset="0"/>
            </a:endParaRPr>
          </a:p>
          <a:p>
            <a:pPr marL="0" marR="1371600" algn="just">
              <a:spcBef>
                <a:spcPts val="0"/>
              </a:spcBef>
              <a:spcAft>
                <a:spcPts val="800"/>
              </a:spcAft>
            </a:pP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166F7DD-710F-457F-BED0-5448430C2144}" type="slidenum">
              <a:rPr lang="en-US" smtClean="0"/>
              <a:t>11</a:t>
            </a:fld>
            <a:endParaRPr lang="en-US"/>
          </a:p>
        </p:txBody>
      </p:sp>
    </p:spTree>
    <p:extLst>
      <p:ext uri="{BB962C8B-B14F-4D97-AF65-F5344CB8AC3E}">
        <p14:creationId xmlns:p14="http://schemas.microsoft.com/office/powerpoint/2010/main" val="1230859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have the findings that we took out from this project. We can see two graphs here that show us the model score per country and per provider.</a:t>
            </a:r>
          </a:p>
          <a:p>
            <a:r>
              <a:rPr lang="en-US"/>
              <a:t>The model score is calculated by adding all the scores and multiplying them by the importance. Price, local minutes, international minutes, and message kinds are all the factors that go into calculating the model score. Higher factors provide a higher model score. Canadian mobile phone service providers scored 21.9% on average less points than US providers using the scoring model. </a:t>
            </a:r>
            <a:endParaRPr lang="en-US">
              <a:cs typeface="Calibri"/>
            </a:endParaRPr>
          </a:p>
          <a:p>
            <a:r>
              <a:rPr lang="en-US"/>
              <a:t>From the calculation, it is evident that T-Mobile has the highest model score while Fido scores last i.e. T-Mobile (80.5) and Fido (47.5). Again here, U.S.A cell phone providers have higher model scores than Canadians.</a:t>
            </a:r>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1BFD86E7-31C6-4E9E-B8AE-24399DC3EC78}" type="slidenum">
              <a:rPr lang="en-US" smtClean="0"/>
              <a:t>12</a:t>
            </a:fld>
            <a:endParaRPr lang="en-US"/>
          </a:p>
        </p:txBody>
      </p:sp>
    </p:spTree>
    <p:extLst>
      <p:ext uri="{BB962C8B-B14F-4D97-AF65-F5344CB8AC3E}">
        <p14:creationId xmlns:p14="http://schemas.microsoft.com/office/powerpoint/2010/main" val="354251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Moving forward we have differences between the cell provider between us and Canada on the basis of price. We can see that the USA is more expensive than Canada. It is significant that even on essential plans like those that just incorporate calls and instant messages, Canadians pay less than Americans. So when data is added in with the general mix, the distinction turns out to be truly evident.</a:t>
            </a:r>
          </a:p>
          <a:p>
            <a:r>
              <a:rPr lang="en-US"/>
              <a:t>If we move to the next graph we can see that even if the USA pays more it gives more value to its customers, for example if a plan has a higher price it provide more features to its customers like it will give unlimited data, unlimited text and calling and also international services.</a:t>
            </a:r>
            <a:endParaRPr lang="en-US">
              <a:cs typeface="Calibri"/>
            </a:endParaRPr>
          </a:p>
          <a:p>
            <a:br>
              <a:rPr lang="en-US"/>
            </a:br>
            <a:endParaRPr lang="en-US"/>
          </a:p>
        </p:txBody>
      </p:sp>
      <p:sp>
        <p:nvSpPr>
          <p:cNvPr id="4" name="Slide Number Placeholder 3"/>
          <p:cNvSpPr>
            <a:spLocks noGrp="1"/>
          </p:cNvSpPr>
          <p:nvPr>
            <p:ph type="sldNum" sz="quarter" idx="5"/>
          </p:nvPr>
        </p:nvSpPr>
        <p:spPr/>
        <p:txBody>
          <a:bodyPr/>
          <a:lstStyle/>
          <a:p>
            <a:fld id="{1BFD86E7-31C6-4E9E-B8AE-24399DC3EC78}" type="slidenum">
              <a:rPr lang="en-US" smtClean="0"/>
              <a:t>13</a:t>
            </a:fld>
            <a:endParaRPr lang="en-US"/>
          </a:p>
        </p:txBody>
      </p:sp>
    </p:spTree>
    <p:extLst>
      <p:ext uri="{BB962C8B-B14F-4D97-AF65-F5344CB8AC3E}">
        <p14:creationId xmlns:p14="http://schemas.microsoft.com/office/powerpoint/2010/main" val="4124639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CA"/>
              <a:t>  </a:t>
            </a:r>
            <a:endParaRPr lang="en-US"/>
          </a:p>
          <a:p>
            <a:pPr algn="just"/>
            <a:r>
              <a:rPr lang="en-CA"/>
              <a:t>Thanks Aman, now on to the details of Limitation of the Study. </a:t>
            </a:r>
            <a:endParaRPr lang="en-CA">
              <a:ea typeface="Calibri"/>
              <a:cs typeface="Calibri"/>
            </a:endParaRPr>
          </a:p>
          <a:p>
            <a:pPr algn="just"/>
            <a:endParaRPr lang="en-CA"/>
          </a:p>
          <a:p>
            <a:pPr algn="just"/>
            <a:r>
              <a:rPr lang="en-CA"/>
              <a:t>The study only consists of the data from selected mobile service providers in Canada and USA. For Canada, the research focuses on Bell, Fido, Freedom, Rogers, Telus, and Virgin Plus. While for the USA, AT&amp;T, Sprint, T-Mobile, US Cellular, and Verizon. </a:t>
            </a:r>
            <a:endParaRPr lang="en-CA">
              <a:ea typeface="Calibri"/>
              <a:cs typeface="Calibri"/>
            </a:endParaRPr>
          </a:p>
          <a:p>
            <a:pPr algn="just"/>
            <a:r>
              <a:rPr lang="en-CA"/>
              <a:t>Also, Feature Selection was applied in the data analysis. This means that the importance ranking of the feature selected was based on related literature used as reference for the study. </a:t>
            </a:r>
            <a:endParaRPr lang="en-CA">
              <a:ea typeface="Calibri"/>
              <a:cs typeface="Calibri"/>
            </a:endParaRPr>
          </a:p>
          <a:p>
            <a:pPr algn="just"/>
            <a:r>
              <a:rPr lang="en-CA"/>
              <a:t>This will disregard the current market service plan offers that can be gathered through survey and would then give much accurate sentiment of features that matters most. </a:t>
            </a:r>
            <a:endParaRPr lang="en-CA">
              <a:ea typeface="Calibri"/>
              <a:cs typeface="Calibri"/>
            </a:endParaRPr>
          </a:p>
          <a:p>
            <a:pPr algn="just"/>
            <a:r>
              <a:rPr lang="en-CA"/>
              <a:t>Then, the data plans selected in the analysis are post-paid plans in a Bring-your-own-device scheme which means the analysis was only made to customers who bring their own device which ignore those who purchase the device with same service plan. </a:t>
            </a:r>
            <a:endParaRPr lang="en-CA">
              <a:ea typeface="Calibri"/>
              <a:cs typeface="Calibri"/>
            </a:endParaRPr>
          </a:p>
          <a:p>
            <a:pPr algn="just"/>
            <a:r>
              <a:rPr lang="en-CA"/>
              <a:t>Lastly, it is important to note that there are more Canadian plan providers than US providers because we considered more Canadian flanker brands namely Virgin Plus and Fido. </a:t>
            </a:r>
            <a:endParaRPr lang="en-CA">
              <a:ea typeface="Calibri"/>
              <a:cs typeface="Calibri"/>
            </a:endParaRPr>
          </a:p>
          <a:p>
            <a:pPr algn="just"/>
            <a:endParaRPr lang="en-CA"/>
          </a:p>
          <a:p>
            <a:r>
              <a:rPr lang="en-CA"/>
              <a:t>For the Recommendations, this will be discussed by April. </a:t>
            </a:r>
            <a:endParaRPr lang="en-CA">
              <a:ea typeface="Calibri"/>
              <a:cs typeface="Calibri"/>
            </a:endParaRPr>
          </a:p>
        </p:txBody>
      </p:sp>
      <p:sp>
        <p:nvSpPr>
          <p:cNvPr id="4" name="Slide Number Placeholder 3"/>
          <p:cNvSpPr>
            <a:spLocks noGrp="1"/>
          </p:cNvSpPr>
          <p:nvPr>
            <p:ph type="sldNum" sz="quarter" idx="5"/>
          </p:nvPr>
        </p:nvSpPr>
        <p:spPr/>
        <p:txBody>
          <a:bodyPr/>
          <a:lstStyle/>
          <a:p>
            <a:fld id="{31C2DFD8-59E6-4068-9248-2627B4281C1D}" type="slidenum">
              <a:rPr lang="en-CA" smtClean="0"/>
              <a:t>14</a:t>
            </a:fld>
            <a:endParaRPr lang="en-CA"/>
          </a:p>
        </p:txBody>
      </p:sp>
    </p:spTree>
    <p:extLst>
      <p:ext uri="{BB962C8B-B14F-4D97-AF65-F5344CB8AC3E}">
        <p14:creationId xmlns:p14="http://schemas.microsoft.com/office/powerpoint/2010/main" val="3921437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Fides.</a:t>
            </a:r>
          </a:p>
          <a:p>
            <a:r>
              <a:rPr lang="en-US"/>
              <a:t>We divided our recommendations to 3 groups that would benefit most from this study.</a:t>
            </a:r>
          </a:p>
          <a:p>
            <a:endParaRPr lang="en-US"/>
          </a:p>
          <a:p>
            <a:r>
              <a:rPr lang="en-US"/>
              <a:t>For BA Managers, we recommend that they adopt a Data-driven approach like what we did here, to make stronger strategic decisions.</a:t>
            </a:r>
          </a:p>
          <a:p>
            <a:endParaRPr lang="en-US"/>
          </a:p>
          <a:p>
            <a:r>
              <a:rPr lang="en-US"/>
              <a:t>For Telco Companies, we recommend that they Improve plan packages. Our research show consumers value data &amp; international call minutes; so telco companies can look into improving on these two key features, and in turn improve their market share or gain new revenue stream.</a:t>
            </a:r>
          </a:p>
          <a:p>
            <a:endParaRPr lang="en-US"/>
          </a:p>
          <a:p>
            <a:r>
              <a:rPr lang="en-US"/>
              <a:t>Lastly, For other researchers: first, we recommend knowing the current state on their topic - so its better to plan and find a purpose for study.</a:t>
            </a:r>
          </a:p>
          <a:p>
            <a:r>
              <a:rPr lang="en-US"/>
              <a:t>Second, we recommend agreeing on a standard data entry for a cleaner dataset that is easy to process. </a:t>
            </a:r>
          </a:p>
          <a:p>
            <a:r>
              <a:rPr lang="en-US"/>
              <a:t>And third, we recommend limiting  their scope for a  more focused study.</a:t>
            </a:r>
          </a:p>
          <a:p>
            <a:endParaRPr lang="en-US"/>
          </a:p>
          <a:p>
            <a:r>
              <a:rPr lang="en-US"/>
              <a:t>Here is </a:t>
            </a:r>
            <a:r>
              <a:rPr lang="en-US" err="1"/>
              <a:t>Amanpreet</a:t>
            </a:r>
            <a:r>
              <a:rPr lang="en-US"/>
              <a:t> again for our conclusion.</a:t>
            </a:r>
          </a:p>
          <a:p>
            <a:endParaRPr lang="en-US"/>
          </a:p>
          <a:p>
            <a:endParaRPr lang="en-US"/>
          </a:p>
        </p:txBody>
      </p:sp>
      <p:sp>
        <p:nvSpPr>
          <p:cNvPr id="4" name="Slide Number Placeholder 3"/>
          <p:cNvSpPr>
            <a:spLocks noGrp="1"/>
          </p:cNvSpPr>
          <p:nvPr>
            <p:ph type="sldNum" sz="quarter" idx="5"/>
          </p:nvPr>
        </p:nvSpPr>
        <p:spPr/>
        <p:txBody>
          <a:bodyPr/>
          <a:lstStyle/>
          <a:p>
            <a:fld id="{1BFD86E7-31C6-4E9E-B8AE-24399DC3EC78}" type="slidenum">
              <a:rPr lang="en-US" smtClean="0"/>
              <a:t>15</a:t>
            </a:fld>
            <a:endParaRPr lang="en-US"/>
          </a:p>
        </p:txBody>
      </p:sp>
    </p:spTree>
    <p:extLst>
      <p:ext uri="{BB962C8B-B14F-4D97-AF65-F5344CB8AC3E}">
        <p14:creationId xmlns:p14="http://schemas.microsoft.com/office/powerpoint/2010/main" val="140190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Based on data from the telecommunications industries in Canada and the United States, Canadian telecommunications still have a long way to go, with considerable infrastructure to be created in order to provide better services. Furthermore, rather than focusing just on reducing the prices, the government should look for methods to ease the restrictive policies that prohibit new competitors from joining the market.</a:t>
            </a:r>
            <a:endParaRPr lang="en-US"/>
          </a:p>
        </p:txBody>
      </p:sp>
      <p:sp>
        <p:nvSpPr>
          <p:cNvPr id="4" name="Slide Number Placeholder 3"/>
          <p:cNvSpPr>
            <a:spLocks noGrp="1"/>
          </p:cNvSpPr>
          <p:nvPr>
            <p:ph type="sldNum" sz="quarter" idx="5"/>
          </p:nvPr>
        </p:nvSpPr>
        <p:spPr/>
        <p:txBody>
          <a:bodyPr/>
          <a:lstStyle/>
          <a:p>
            <a:fld id="{1BFD86E7-31C6-4E9E-B8AE-24399DC3EC78}" type="slidenum">
              <a:rPr lang="en-US" smtClean="0"/>
              <a:t>16</a:t>
            </a:fld>
            <a:endParaRPr lang="en-US"/>
          </a:p>
        </p:txBody>
      </p:sp>
    </p:spTree>
    <p:extLst>
      <p:ext uri="{BB962C8B-B14F-4D97-AF65-F5344CB8AC3E}">
        <p14:creationId xmlns:p14="http://schemas.microsoft.com/office/powerpoint/2010/main" val="720842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YouTube Link: https://www.youtube.com/watch?v=yrUf3lOrEHI</a:t>
            </a:r>
          </a:p>
          <a:p>
            <a:endParaRPr lang="en-US"/>
          </a:p>
        </p:txBody>
      </p:sp>
      <p:sp>
        <p:nvSpPr>
          <p:cNvPr id="4" name="Slide Number Placeholder 3"/>
          <p:cNvSpPr>
            <a:spLocks noGrp="1"/>
          </p:cNvSpPr>
          <p:nvPr>
            <p:ph type="sldNum" sz="quarter" idx="5"/>
          </p:nvPr>
        </p:nvSpPr>
        <p:spPr/>
        <p:txBody>
          <a:bodyPr/>
          <a:lstStyle/>
          <a:p>
            <a:fld id="{1BFD86E7-31C6-4E9E-B8AE-24399DC3EC78}" type="slidenum">
              <a:rPr lang="en-US" smtClean="0"/>
              <a:t>17</a:t>
            </a:fld>
            <a:endParaRPr lang="en-US"/>
          </a:p>
        </p:txBody>
      </p:sp>
    </p:spTree>
    <p:extLst>
      <p:ext uri="{BB962C8B-B14F-4D97-AF65-F5344CB8AC3E}">
        <p14:creationId xmlns:p14="http://schemas.microsoft.com/office/powerpoint/2010/main" val="421307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Lesly.</a:t>
            </a:r>
          </a:p>
          <a:p>
            <a:r>
              <a:rPr lang="en-US"/>
              <a:t>For our background... </a:t>
            </a:r>
          </a:p>
          <a:p>
            <a:r>
              <a:rPr lang="en-US"/>
              <a:t>Canada’s cell phone plans remain to be the most expensive in the world. </a:t>
            </a:r>
          </a:p>
          <a:p>
            <a:r>
              <a:rPr lang="en-US"/>
              <a:t>Canadians spend between 15%-40% more on their plans compared to Americans ,and 25% more compared to other countries.</a:t>
            </a:r>
          </a:p>
          <a:p>
            <a:endParaRPr lang="en-US"/>
          </a:p>
          <a:p>
            <a:r>
              <a:rPr lang="en-US"/>
              <a:t>Now it is Bell, Rogers and </a:t>
            </a:r>
            <a:r>
              <a:rPr lang="en-US" err="1"/>
              <a:t>Telus</a:t>
            </a:r>
            <a:r>
              <a:rPr lang="en-US"/>
              <a:t> who own 90% of the telco market here in Canada. They charge higher prices due to a lack of competition.</a:t>
            </a:r>
          </a:p>
          <a:p>
            <a:endParaRPr lang="en-US"/>
          </a:p>
          <a:p>
            <a:r>
              <a:rPr lang="en-US"/>
              <a:t>Why is there a lack of </a:t>
            </a:r>
            <a:r>
              <a:rPr lang="en-US" err="1"/>
              <a:t>competion</a:t>
            </a:r>
            <a:r>
              <a:rPr lang="en-US"/>
              <a:t>? </a:t>
            </a:r>
          </a:p>
          <a:p>
            <a:r>
              <a:rPr lang="en-US"/>
              <a:t>First, it very costly to start and operate this kind of business; </a:t>
            </a:r>
          </a:p>
          <a:p>
            <a:r>
              <a:rPr lang="en-US"/>
              <a:t>and secondly, there are some very restrictive licensing policies that discourages new competitors from entering the market. </a:t>
            </a:r>
          </a:p>
        </p:txBody>
      </p:sp>
      <p:sp>
        <p:nvSpPr>
          <p:cNvPr id="4" name="Slide Number Placeholder 3"/>
          <p:cNvSpPr>
            <a:spLocks noGrp="1"/>
          </p:cNvSpPr>
          <p:nvPr>
            <p:ph type="sldNum" sz="quarter" idx="5"/>
          </p:nvPr>
        </p:nvSpPr>
        <p:spPr/>
        <p:txBody>
          <a:bodyPr/>
          <a:lstStyle/>
          <a:p>
            <a:fld id="{1BFD86E7-31C6-4E9E-B8AE-24399DC3EC78}" type="slidenum">
              <a:rPr lang="en-US" smtClean="0"/>
              <a:t>3</a:t>
            </a:fld>
            <a:endParaRPr lang="en-US"/>
          </a:p>
        </p:txBody>
      </p:sp>
    </p:spTree>
    <p:extLst>
      <p:ext uri="{BB962C8B-B14F-4D97-AF65-F5344CB8AC3E}">
        <p14:creationId xmlns:p14="http://schemas.microsoft.com/office/powerpoint/2010/main" val="26995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Recognizing this issue, the Government of Canada released a policy to drive down the prices.</a:t>
            </a:r>
          </a:p>
          <a:p>
            <a:r>
              <a:rPr lang="en-US"/>
              <a:t>By January 2022, the Government successfully reduced the prices for mid-range wireless plans by 25%; </a:t>
            </a:r>
          </a:p>
          <a:p>
            <a:r>
              <a:rPr lang="en-US"/>
              <a:t>However, they will still continue to push the reduction of </a:t>
            </a:r>
            <a:r>
              <a:rPr lang="en-US" err="1"/>
              <a:t>telcom</a:t>
            </a:r>
            <a:r>
              <a:rPr lang="en-US"/>
              <a:t> service prices. </a:t>
            </a:r>
          </a:p>
        </p:txBody>
      </p:sp>
      <p:sp>
        <p:nvSpPr>
          <p:cNvPr id="4" name="Slide Number Placeholder 3"/>
          <p:cNvSpPr>
            <a:spLocks noGrp="1"/>
          </p:cNvSpPr>
          <p:nvPr>
            <p:ph type="sldNum" sz="quarter" idx="5"/>
          </p:nvPr>
        </p:nvSpPr>
        <p:spPr/>
        <p:txBody>
          <a:bodyPr/>
          <a:lstStyle/>
          <a:p>
            <a:fld id="{1BFD86E7-31C6-4E9E-B8AE-24399DC3EC78}" type="slidenum">
              <a:rPr lang="en-US" smtClean="0"/>
              <a:t>4</a:t>
            </a:fld>
            <a:endParaRPr lang="en-US"/>
          </a:p>
        </p:txBody>
      </p:sp>
    </p:spTree>
    <p:extLst>
      <p:ext uri="{BB962C8B-B14F-4D97-AF65-F5344CB8AC3E}">
        <p14:creationId xmlns:p14="http://schemas.microsoft.com/office/powerpoint/2010/main" val="2511743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what do we want to do?</a:t>
            </a:r>
          </a:p>
          <a:p>
            <a:r>
              <a:rPr lang="en-US"/>
              <a:t>This study will compare the cell phone plan offers of the top plan providers in Canada and the US. </a:t>
            </a:r>
          </a:p>
          <a:p>
            <a:endParaRPr lang="en-US"/>
          </a:p>
          <a:p>
            <a:r>
              <a:rPr lang="en-US"/>
              <a:t>To build a comparative view between Canada and American phone plans, it is worth looking into details using a standard criterion.</a:t>
            </a:r>
          </a:p>
          <a:p>
            <a:endParaRPr lang="en-US"/>
          </a:p>
          <a:p>
            <a:r>
              <a:rPr lang="en-US"/>
              <a:t>In doing so, this study can help drill down what features to utilize, the impediments of the review, what to focus on, and other significant elements.</a:t>
            </a:r>
          </a:p>
          <a:p>
            <a:endParaRPr lang="en-US"/>
          </a:p>
          <a:p>
            <a:r>
              <a:rPr lang="en-US"/>
              <a:t>Why are we doing this, what is our goal:</a:t>
            </a:r>
          </a:p>
          <a:p>
            <a:r>
              <a:rPr lang="en-US"/>
              <a:t>It is First, to determine which plan offers the best value for money.</a:t>
            </a:r>
          </a:p>
          <a:p>
            <a:r>
              <a:rPr lang="en-US"/>
              <a:t>Second, to show which aspects the business can focus on to be more competitive.</a:t>
            </a:r>
          </a:p>
          <a:p>
            <a:r>
              <a:rPr lang="en-US"/>
              <a:t>And finally, to give suggestions on how the government and the business can lower their prices. </a:t>
            </a:r>
          </a:p>
          <a:p>
            <a:endParaRPr lang="en-US"/>
          </a:p>
          <a:p>
            <a:r>
              <a:rPr lang="en-US"/>
              <a:t>To talk more about the Data, here is Fides.</a:t>
            </a:r>
          </a:p>
        </p:txBody>
      </p:sp>
      <p:sp>
        <p:nvSpPr>
          <p:cNvPr id="4" name="Slide Number Placeholder 3"/>
          <p:cNvSpPr>
            <a:spLocks noGrp="1"/>
          </p:cNvSpPr>
          <p:nvPr>
            <p:ph type="sldNum" sz="quarter" idx="5"/>
          </p:nvPr>
        </p:nvSpPr>
        <p:spPr/>
        <p:txBody>
          <a:bodyPr/>
          <a:lstStyle/>
          <a:p>
            <a:fld id="{1BFD86E7-31C6-4E9E-B8AE-24399DC3EC78}" type="slidenum">
              <a:rPr lang="en-US" smtClean="0"/>
              <a:t>5</a:t>
            </a:fld>
            <a:endParaRPr lang="en-US"/>
          </a:p>
        </p:txBody>
      </p:sp>
    </p:spTree>
    <p:extLst>
      <p:ext uri="{BB962C8B-B14F-4D97-AF65-F5344CB8AC3E}">
        <p14:creationId xmlns:p14="http://schemas.microsoft.com/office/powerpoint/2010/main" val="295943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Thanks April. For the data collection procedure, the group decided on gathering a semi-structured as this is self-describing and loosely coupled that doesn’t follow a structured dataset. Although it isn't totally raw or unstructured, it contains a few primary features for simpler examination but with flexibility in adding new attributes and relationships which will be shown during the discussion of methodology. </a:t>
            </a:r>
          </a:p>
          <a:p>
            <a:r>
              <a:rPr lang="en-US"/>
              <a:t>The common source used for data gathering was WhistleOut – an examination site that helps in looking for cellphone plans offered to the consumers. The group considered this source as this existing and open to public that can be easily access with high accuracy. </a:t>
            </a:r>
          </a:p>
        </p:txBody>
      </p:sp>
      <p:sp>
        <p:nvSpPr>
          <p:cNvPr id="4" name="Slide Number Placeholder 3"/>
          <p:cNvSpPr>
            <a:spLocks noGrp="1"/>
          </p:cNvSpPr>
          <p:nvPr>
            <p:ph type="sldNum" sz="quarter" idx="5"/>
          </p:nvPr>
        </p:nvSpPr>
        <p:spPr/>
        <p:txBody>
          <a:bodyPr/>
          <a:lstStyle/>
          <a:p>
            <a:fld id="{8F57BCD8-0A84-47D0-AE65-2CEF445D4E88}" type="slidenum">
              <a:rPr lang="en-US" smtClean="0"/>
              <a:t>6</a:t>
            </a:fld>
            <a:endParaRPr lang="en-US"/>
          </a:p>
        </p:txBody>
      </p:sp>
    </p:spTree>
    <p:extLst>
      <p:ext uri="{BB962C8B-B14F-4D97-AF65-F5344CB8AC3E}">
        <p14:creationId xmlns:p14="http://schemas.microsoft.com/office/powerpoint/2010/main" val="1807066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To find the best mobile data plan, the group identified the key features included in a plan then filtered numerous phone plans offered by the selected US &amp; Canadian telecom companies such as Verizon, </a:t>
            </a:r>
            <a:r>
              <a:rPr lang="en-US" err="1"/>
              <a:t>USCellular</a:t>
            </a:r>
            <a:r>
              <a:rPr lang="en-US"/>
              <a:t>, T-Mobile, Sprint, AT&amp;T, Bell, Rogers, </a:t>
            </a:r>
            <a:r>
              <a:rPr lang="en-US" err="1"/>
              <a:t>Telus</a:t>
            </a:r>
            <a:r>
              <a:rPr lang="en-US"/>
              <a:t>, Freedom, Virgin Plus and Fido.  </a:t>
            </a:r>
          </a:p>
          <a:p>
            <a:pPr algn="just"/>
            <a:r>
              <a:rPr lang="en-US"/>
              <a:t>To be able to obtain insights, features collected and with brief description are listed in this table. </a:t>
            </a:r>
            <a:endParaRPr lang="en-US">
              <a:ea typeface="Calibri"/>
              <a:cs typeface="Calibri"/>
            </a:endParaRPr>
          </a:p>
          <a:p>
            <a:endParaRPr lang="en-US"/>
          </a:p>
          <a:p>
            <a:r>
              <a:rPr lang="en-US"/>
              <a:t>Now, for the Data Methodology and Analysis I will hand this over to Tareq. </a:t>
            </a:r>
            <a:endParaRPr lang="en-US">
              <a:ea typeface="Calibri"/>
              <a:cs typeface="Calibri"/>
            </a:endParaRPr>
          </a:p>
        </p:txBody>
      </p:sp>
      <p:sp>
        <p:nvSpPr>
          <p:cNvPr id="4" name="Slide Number Placeholder 3"/>
          <p:cNvSpPr>
            <a:spLocks noGrp="1"/>
          </p:cNvSpPr>
          <p:nvPr>
            <p:ph type="sldNum" sz="quarter" idx="5"/>
          </p:nvPr>
        </p:nvSpPr>
        <p:spPr/>
        <p:txBody>
          <a:bodyPr/>
          <a:lstStyle/>
          <a:p>
            <a:fld id="{8F57BCD8-0A84-47D0-AE65-2CEF445D4E88}" type="slidenum">
              <a:rPr lang="en-US" smtClean="0"/>
              <a:t>7</a:t>
            </a:fld>
            <a:endParaRPr lang="en-US"/>
          </a:p>
        </p:txBody>
      </p:sp>
    </p:spTree>
    <p:extLst>
      <p:ext uri="{BB962C8B-B14F-4D97-AF65-F5344CB8AC3E}">
        <p14:creationId xmlns:p14="http://schemas.microsoft.com/office/powerpoint/2010/main" val="577611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1371600" algn="just">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Thank you, Fides, I would like to talk about the methodology behind our analysis and how we were able to compare and evaluate the performance of each cell phone service plan. to do so, we needed to create a model that is biased toward the needs of the Canadian consumer.</a:t>
            </a:r>
          </a:p>
          <a:p>
            <a:pPr marL="0" marR="1371600" algn="just">
              <a:spcBef>
                <a:spcPts val="0"/>
              </a:spcBef>
              <a:spcAft>
                <a:spcPts val="800"/>
              </a:spcAft>
            </a:pPr>
            <a:endParaRPr lang="en-US" sz="1800">
              <a:effectLst/>
              <a:latin typeface="Times New Roman" panose="02020603050405020304" pitchFamily="18" charset="0"/>
              <a:ea typeface="Times New Roman" panose="02020603050405020304" pitchFamily="18" charset="0"/>
            </a:endParaRPr>
          </a:p>
          <a:p>
            <a:pPr marL="0" marR="1371600" algn="just">
              <a:spcBef>
                <a:spcPts val="0"/>
              </a:spcBef>
              <a:spcAft>
                <a:spcPts val="800"/>
              </a:spcAft>
            </a:pPr>
            <a:r>
              <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model then calculates a score by the summation of Normalized Factors multiplied by the factor importance. This gives us a score from zero to one hundred. The higher the score the better the performance of the plan.</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166F7DD-710F-457F-BED0-5448430C2144}" type="slidenum">
              <a:rPr lang="en-US" smtClean="0"/>
              <a:t>8</a:t>
            </a:fld>
            <a:endParaRPr lang="en-US"/>
          </a:p>
        </p:txBody>
      </p:sp>
    </p:spTree>
    <p:extLst>
      <p:ext uri="{BB962C8B-B14F-4D97-AF65-F5344CB8AC3E}">
        <p14:creationId xmlns:p14="http://schemas.microsoft.com/office/powerpoint/2010/main" val="3801769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1371600" algn="just">
              <a:spcBef>
                <a:spcPts val="0"/>
              </a:spcBef>
              <a:spcAft>
                <a:spcPts val="800"/>
              </a:spcAft>
            </a:pPr>
            <a:r>
              <a:rPr lang="en-US"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By looking at the data we gathered, we were able to identify the most influential factors in our analysis and they are Price, Data, Data Speed, Network Coverage, and finally text &amp; talk.</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166F7DD-710F-457F-BED0-5448430C2144}" type="slidenum">
              <a:rPr lang="en-US" smtClean="0"/>
              <a:t>9</a:t>
            </a:fld>
            <a:endParaRPr lang="en-US"/>
          </a:p>
        </p:txBody>
      </p:sp>
    </p:spTree>
    <p:extLst>
      <p:ext uri="{BB962C8B-B14F-4D97-AF65-F5344CB8AC3E}">
        <p14:creationId xmlns:p14="http://schemas.microsoft.com/office/powerpoint/2010/main" val="82089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1371600" algn="just">
              <a:spcBef>
                <a:spcPts val="0"/>
              </a:spcBef>
              <a:spcAft>
                <a:spcPts val="800"/>
              </a:spcAft>
            </a:pPr>
            <a:r>
              <a:rPr lang="en-US" sz="1800">
                <a:effectLst/>
                <a:latin typeface="Times New Roman" panose="02020603050405020304" pitchFamily="18" charset="0"/>
                <a:ea typeface="Calibri" panose="020F0502020204030204" pitchFamily="34" charset="0"/>
                <a:cs typeface="Arial" panose="020B0604020202020204" pitchFamily="34" charset="0"/>
              </a:rPr>
              <a:t>In order to normalize each factor to a scale from zero to one, we used the following formula, the Factor minus the mean of factors over the maximum value minus the minimum value.</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166F7DD-710F-457F-BED0-5448430C2144}" type="slidenum">
              <a:rPr lang="en-US" smtClean="0"/>
              <a:t>10</a:t>
            </a:fld>
            <a:endParaRPr lang="en-US"/>
          </a:p>
        </p:txBody>
      </p:sp>
    </p:spTree>
    <p:extLst>
      <p:ext uri="{BB962C8B-B14F-4D97-AF65-F5344CB8AC3E}">
        <p14:creationId xmlns:p14="http://schemas.microsoft.com/office/powerpoint/2010/main" val="343327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94A7FE-3869-4015-A688-92506DC15EAE}"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1867085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4A7FE-3869-4015-A688-92506DC15EAE}"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111303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4A7FE-3869-4015-A688-92506DC15EAE}"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19053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4A7FE-3869-4015-A688-92506DC15EAE}"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64849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4A7FE-3869-4015-A688-92506DC15EAE}"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51938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94A7FE-3869-4015-A688-92506DC15EAE}"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7128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94A7FE-3869-4015-A688-92506DC15EAE}"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1211708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94A7FE-3869-4015-A688-92506DC15EAE}"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301598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4A7FE-3869-4015-A688-92506DC15EAE}"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41430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4A7FE-3869-4015-A688-92506DC15EAE}"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2790798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4A7FE-3869-4015-A688-92506DC15EAE}"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820F33-6320-4EAC-8399-62C55AA387BA}" type="slidenum">
              <a:rPr lang="en-US" smtClean="0"/>
              <a:t>‹#›</a:t>
            </a:fld>
            <a:endParaRPr lang="en-US"/>
          </a:p>
        </p:txBody>
      </p:sp>
    </p:spTree>
    <p:extLst>
      <p:ext uri="{BB962C8B-B14F-4D97-AF65-F5344CB8AC3E}">
        <p14:creationId xmlns:p14="http://schemas.microsoft.com/office/powerpoint/2010/main" val="336268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4A7FE-3869-4015-A688-92506DC15EAE}"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20F33-6320-4EAC-8399-62C55AA387BA}" type="slidenum">
              <a:rPr lang="en-US" smtClean="0"/>
              <a:t>‹#›</a:t>
            </a:fld>
            <a:endParaRPr lang="en-US"/>
          </a:p>
        </p:txBody>
      </p:sp>
    </p:spTree>
    <p:extLst>
      <p:ext uri="{BB962C8B-B14F-4D97-AF65-F5344CB8AC3E}">
        <p14:creationId xmlns:p14="http://schemas.microsoft.com/office/powerpoint/2010/main" val="134239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ity skyline at night&#10;&#10;Description automatically generated with low confidence">
            <a:extLst>
              <a:ext uri="{FF2B5EF4-FFF2-40B4-BE49-F238E27FC236}">
                <a16:creationId xmlns:a16="http://schemas.microsoft.com/office/drawing/2014/main" id="{E7337598-1CA5-40CC-AAE8-9F60953EEF2A}"/>
              </a:ext>
            </a:extLst>
          </p:cNvPr>
          <p:cNvPicPr>
            <a:picLocks noChangeAspect="1"/>
          </p:cNvPicPr>
          <p:nvPr/>
        </p:nvPicPr>
        <p:blipFill rotWithShape="1">
          <a:blip r:embed="rId3">
            <a:alphaModFix amt="30000"/>
          </a:blip>
          <a:srcRect l="1038" r="2519" b="1"/>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CB857439-2AD8-4665-8B89-CF6B9A74D49F}"/>
              </a:ext>
            </a:extLst>
          </p:cNvPr>
          <p:cNvSpPr txBox="1"/>
          <p:nvPr/>
        </p:nvSpPr>
        <p:spPr>
          <a:xfrm>
            <a:off x="501014" y="1785669"/>
            <a:ext cx="11189971" cy="1446550"/>
          </a:xfrm>
          <a:prstGeom prst="rect">
            <a:avLst/>
          </a:prstGeom>
          <a:noFill/>
        </p:spPr>
        <p:txBody>
          <a:bodyPr wrap="square" rtlCol="0">
            <a:spAutoFit/>
          </a:bodyPr>
          <a:lstStyle/>
          <a:p>
            <a:pPr algn="ctr"/>
            <a:r>
              <a:rPr lang="en-US" sz="4400" b="1">
                <a:effectLst>
                  <a:glow rad="228600">
                    <a:schemeClr val="bg1">
                      <a:alpha val="40000"/>
                    </a:schemeClr>
                  </a:glow>
                </a:effectLst>
                <a:latin typeface="Arial" panose="020B0604020202020204" pitchFamily="34" charset="0"/>
                <a:cs typeface="Arial" panose="020B0604020202020204" pitchFamily="34" charset="0"/>
              </a:rPr>
              <a:t>BAN240 – Business Analytics Consulting Capstone Project</a:t>
            </a:r>
          </a:p>
        </p:txBody>
      </p:sp>
      <p:sp>
        <p:nvSpPr>
          <p:cNvPr id="18" name="Google Shape;86;p13">
            <a:extLst>
              <a:ext uri="{FF2B5EF4-FFF2-40B4-BE49-F238E27FC236}">
                <a16:creationId xmlns:a16="http://schemas.microsoft.com/office/drawing/2014/main" id="{5143A760-31E7-48C2-AD89-26161A112855}"/>
              </a:ext>
            </a:extLst>
          </p:cNvPr>
          <p:cNvSpPr txBox="1">
            <a:spLocks noGrp="1"/>
          </p:cNvSpPr>
          <p:nvPr/>
        </p:nvSpPr>
        <p:spPr>
          <a:xfrm>
            <a:off x="3417792" y="3625782"/>
            <a:ext cx="4790544" cy="2961871"/>
          </a:xfrm>
          <a:prstGeom prst="rect">
            <a:avLst/>
          </a:prstGeom>
          <a:solidFill>
            <a:schemeClr val="bg1">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lvl="0" indent="0" rtl="0">
              <a:lnSpc>
                <a:spcPct val="100000"/>
              </a:lnSpc>
              <a:spcBef>
                <a:spcPts val="0"/>
              </a:spcBef>
              <a:spcAft>
                <a:spcPts val="0"/>
              </a:spcAft>
              <a:buNone/>
            </a:pPr>
            <a:r>
              <a:rPr lang="en" sz="1600" b="1" dirty="0">
                <a:solidFill>
                  <a:schemeClr val="tx1"/>
                </a:solidFill>
                <a:latin typeface="Arial" panose="020B0604020202020204" pitchFamily="34" charset="0"/>
                <a:cs typeface="Arial" panose="020B0604020202020204" pitchFamily="34" charset="0"/>
              </a:rPr>
              <a:t>Group 4 Members</a:t>
            </a:r>
            <a:endParaRPr sz="1600" b="1"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Mohammed Mukshid Abdul Cader</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Lesly Pearl Cortez</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Tareq Haboukh</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Amanpreet Kaur</a:t>
            </a:r>
            <a:endParaRPr sz="16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April Tolosa</a:t>
            </a:r>
          </a:p>
          <a:p>
            <a:pPr marL="0" lvl="0" indent="0" algn="l" rtl="0">
              <a:lnSpc>
                <a:spcPct val="100000"/>
              </a:lnSpc>
              <a:spcBef>
                <a:spcPts val="0"/>
              </a:spcBef>
              <a:spcAft>
                <a:spcPts val="0"/>
              </a:spcAft>
              <a:buNone/>
            </a:pPr>
            <a:r>
              <a:rPr lang="en" sz="1600" dirty="0">
                <a:solidFill>
                  <a:schemeClr val="tx1"/>
                </a:solidFill>
                <a:latin typeface="Arial" panose="020B0604020202020204" pitchFamily="34" charset="0"/>
                <a:cs typeface="Arial" panose="020B0604020202020204" pitchFamily="34" charset="0"/>
              </a:rPr>
              <a:t>			Fides Audrielle Urgel</a:t>
            </a:r>
          </a:p>
          <a:p>
            <a:pPr marL="0" lvl="0" indent="0" algn="l" rtl="0">
              <a:lnSpc>
                <a:spcPct val="100000"/>
              </a:lnSpc>
              <a:spcBef>
                <a:spcPts val="0"/>
              </a:spcBef>
              <a:spcAft>
                <a:spcPts val="0"/>
              </a:spcAft>
              <a:buNone/>
            </a:pPr>
            <a:endParaRPr sz="8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b="1" dirty="0">
                <a:solidFill>
                  <a:schemeClr val="tx1"/>
                </a:solidFill>
                <a:latin typeface="Arial" panose="020B0604020202020204" pitchFamily="34" charset="0"/>
                <a:cs typeface="Arial" panose="020B0604020202020204" pitchFamily="34" charset="0"/>
              </a:rPr>
              <a:t>Professor</a:t>
            </a:r>
            <a:r>
              <a:rPr lang="en" sz="1600" dirty="0">
                <a:solidFill>
                  <a:schemeClr val="tx1"/>
                </a:solidFill>
                <a:latin typeface="Arial" panose="020B0604020202020204" pitchFamily="34" charset="0"/>
                <a:cs typeface="Arial" panose="020B0604020202020204" pitchFamily="34" charset="0"/>
              </a:rPr>
              <a:t>	Stephen Perelgut</a:t>
            </a:r>
          </a:p>
          <a:p>
            <a:pPr marL="0" lvl="0" indent="0" algn="l" rtl="0">
              <a:lnSpc>
                <a:spcPct val="100000"/>
              </a:lnSpc>
              <a:spcBef>
                <a:spcPts val="0"/>
              </a:spcBef>
              <a:spcAft>
                <a:spcPts val="0"/>
              </a:spcAft>
              <a:buNone/>
            </a:pPr>
            <a:endParaRPr sz="800" dirty="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b="1" dirty="0">
                <a:solidFill>
                  <a:schemeClr val="tx1"/>
                </a:solidFill>
                <a:latin typeface="Arial" panose="020B0604020202020204" pitchFamily="34" charset="0"/>
                <a:cs typeface="Arial" panose="020B0604020202020204" pitchFamily="34" charset="0"/>
              </a:rPr>
              <a:t>Date</a:t>
            </a:r>
            <a:r>
              <a:rPr lang="en" sz="1600" dirty="0">
                <a:solidFill>
                  <a:schemeClr val="tx1"/>
                </a:solidFill>
                <a:latin typeface="Arial" panose="020B0604020202020204" pitchFamily="34" charset="0"/>
                <a:cs typeface="Arial" panose="020B0604020202020204" pitchFamily="34" charset="0"/>
              </a:rPr>
              <a:t>			April 7, 2022</a:t>
            </a:r>
            <a:endParaRPr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805473"/>
      </p:ext>
    </p:extLst>
  </p:cSld>
  <p:clrMapOvr>
    <a:masterClrMapping/>
  </p:clrMapOvr>
  <mc:AlternateContent xmlns:mc="http://schemas.openxmlformats.org/markup-compatibility/2006" xmlns:p14="http://schemas.microsoft.com/office/powerpoint/2010/main">
    <mc:Choice Requires="p14">
      <p:transition p14:dur="10" advClick="0" advTm="16380"/>
    </mc:Choice>
    <mc:Fallback xmlns="">
      <p:transition advClick="0" advTm="163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4B81-167C-4BDB-969B-DEA5A4A8CCD9}"/>
              </a:ext>
            </a:extLst>
          </p:cNvPr>
          <p:cNvSpPr>
            <a:spLocks noGrp="1"/>
          </p:cNvSpPr>
          <p:nvPr>
            <p:ph type="title"/>
          </p:nvPr>
        </p:nvSpPr>
        <p:spPr>
          <a:xfrm>
            <a:off x="524533" y="488309"/>
            <a:ext cx="5814240" cy="709378"/>
          </a:xfrm>
        </p:spPr>
        <p:txBody>
          <a:bodyPr anchor="b">
            <a:normAutofit/>
          </a:bodyPr>
          <a:lstStyle/>
          <a:p>
            <a:r>
              <a:rPr lang="en-US" sz="4000" b="1"/>
              <a:t>Normalizing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77B94-F1FB-42F2-918D-43153F99A80E}"/>
                  </a:ext>
                </a:extLst>
              </p:cNvPr>
              <p:cNvSpPr>
                <a:spLocks noGrp="1"/>
              </p:cNvSpPr>
              <p:nvPr>
                <p:ph idx="1"/>
              </p:nvPr>
            </p:nvSpPr>
            <p:spPr>
              <a:xfrm>
                <a:off x="524534" y="1851104"/>
                <a:ext cx="5653242" cy="4005426"/>
              </a:xfrm>
            </p:spPr>
            <p:txBody>
              <a:bodyPr>
                <a:normAutofit/>
              </a:bodyPr>
              <a:lstStyle/>
              <a:p>
                <a:pPr marL="0" indent="0">
                  <a:buNone/>
                </a:pPr>
                <a:r>
                  <a:rPr lang="en-US" sz="2200"/>
                  <a:t>Factors are normalized to a scale from 0 to 1 using the formula:</a:t>
                </a:r>
              </a:p>
              <a:p>
                <a:pPr marL="0" indent="0">
                  <a:buNone/>
                </a:pPr>
                <a:endParaRPr lang="en-US" sz="200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b="0" i="1">
                              <a:latin typeface="Cambria Math" panose="02040503050406030204" pitchFamily="18" charset="0"/>
                            </a:rPr>
                            <m:t>𝐹𝑎𝑐𝑡𝑜𝑟</m:t>
                          </m:r>
                          <m:r>
                            <a:rPr lang="en-US" sz="2400" b="0" i="1">
                              <a:latin typeface="Cambria Math" panose="02040503050406030204" pitchFamily="18" charset="0"/>
                            </a:rPr>
                            <m:t> −</m:t>
                          </m:r>
                          <m:r>
                            <a:rPr lang="en-US" sz="2400" b="0" i="1">
                              <a:latin typeface="Cambria Math" panose="02040503050406030204" pitchFamily="18" charset="0"/>
                            </a:rPr>
                            <m:t>𝑀𝑒𝑎𝑛</m:t>
                          </m:r>
                          <m:r>
                            <a:rPr lang="en-US" sz="2400" b="0" i="1">
                              <a:latin typeface="Cambria Math" panose="02040503050406030204" pitchFamily="18" charset="0"/>
                            </a:rPr>
                            <m:t>(</m:t>
                          </m:r>
                          <m:r>
                            <a:rPr lang="en-US" sz="2400" b="0" i="1">
                              <a:latin typeface="Cambria Math" panose="02040503050406030204" pitchFamily="18" charset="0"/>
                            </a:rPr>
                            <m:t>𝐹𝑎𝑐𝑡𝑜𝑟</m:t>
                          </m:r>
                          <m:r>
                            <a:rPr lang="en-US" sz="2400" b="0" i="1">
                              <a:latin typeface="Cambria Math" panose="02040503050406030204" pitchFamily="18" charset="0"/>
                            </a:rPr>
                            <m:t>)</m:t>
                          </m:r>
                        </m:num>
                        <m:den>
                          <m:r>
                            <a:rPr lang="en-US" sz="2400" b="0" i="1">
                              <a:latin typeface="Cambria Math" panose="02040503050406030204" pitchFamily="18" charset="0"/>
                            </a:rPr>
                            <m:t>𝑀𝑎𝑥</m:t>
                          </m:r>
                          <m:d>
                            <m:dPr>
                              <m:ctrlPr>
                                <a:rPr lang="en-US" sz="2400" b="0" i="1">
                                  <a:latin typeface="Cambria Math" panose="02040503050406030204" pitchFamily="18" charset="0"/>
                                </a:rPr>
                              </m:ctrlPr>
                            </m:dPr>
                            <m:e>
                              <m:r>
                                <a:rPr lang="en-US" sz="2400" b="0" i="1">
                                  <a:latin typeface="Cambria Math" panose="02040503050406030204" pitchFamily="18" charset="0"/>
                                </a:rPr>
                                <m:t>𝐹𝑎𝑐𝑡𝑜𝑟</m:t>
                              </m:r>
                            </m:e>
                          </m:d>
                          <m:r>
                            <a:rPr lang="en-US" sz="2400" b="0" i="1">
                              <a:latin typeface="Cambria Math" panose="02040503050406030204" pitchFamily="18" charset="0"/>
                            </a:rPr>
                            <m:t>−</m:t>
                          </m:r>
                          <m:r>
                            <a:rPr lang="en-US" sz="2400" b="0" i="1">
                              <a:latin typeface="Cambria Math" panose="02040503050406030204" pitchFamily="18" charset="0"/>
                            </a:rPr>
                            <m:t>𝑀𝑖𝑛</m:t>
                          </m:r>
                          <m:r>
                            <a:rPr lang="en-US" sz="2400" b="0" i="1">
                              <a:latin typeface="Cambria Math" panose="02040503050406030204" pitchFamily="18" charset="0"/>
                            </a:rPr>
                            <m:t>(</m:t>
                          </m:r>
                          <m:r>
                            <a:rPr lang="en-US" sz="2400" b="0" i="1">
                              <a:latin typeface="Cambria Math" panose="02040503050406030204" pitchFamily="18" charset="0"/>
                            </a:rPr>
                            <m:t>𝐹𝑎𝑐𝑡𝑜𝑟</m:t>
                          </m:r>
                          <m:r>
                            <a:rPr lang="en-US" sz="2400" b="0" i="1">
                              <a:latin typeface="Cambria Math" panose="02040503050406030204" pitchFamily="18" charset="0"/>
                            </a:rPr>
                            <m:t>)</m:t>
                          </m:r>
                        </m:den>
                      </m:f>
                    </m:oMath>
                  </m:oMathPara>
                </a14:m>
                <a:endParaRPr lang="en-US" sz="2400" b="0"/>
              </a:p>
            </p:txBody>
          </p:sp>
        </mc:Choice>
        <mc:Fallback xmlns="">
          <p:sp>
            <p:nvSpPr>
              <p:cNvPr id="3" name="Content Placeholder 2">
                <a:extLst>
                  <a:ext uri="{FF2B5EF4-FFF2-40B4-BE49-F238E27FC236}">
                    <a16:creationId xmlns:a16="http://schemas.microsoft.com/office/drawing/2014/main" id="{5EC77B94-F1FB-42F2-918D-43153F99A80E}"/>
                  </a:ext>
                </a:extLst>
              </p:cNvPr>
              <p:cNvSpPr>
                <a:spLocks noGrp="1" noRot="1" noChangeAspect="1" noMove="1" noResize="1" noEditPoints="1" noAdjustHandles="1" noChangeArrowheads="1" noChangeShapeType="1" noTextEdit="1"/>
              </p:cNvSpPr>
              <p:nvPr>
                <p:ph idx="1"/>
              </p:nvPr>
            </p:nvSpPr>
            <p:spPr>
              <a:xfrm>
                <a:off x="524534" y="1851104"/>
                <a:ext cx="5653242" cy="4005426"/>
              </a:xfrm>
              <a:blipFill>
                <a:blip r:embed="rId3"/>
                <a:stretch>
                  <a:fillRect l="-1402" t="-1979"/>
                </a:stretch>
              </a:blipFill>
            </p:spPr>
            <p:txBody>
              <a:bodyPr/>
              <a:lstStyle/>
              <a:p>
                <a:r>
                  <a:rPr lang="en-US">
                    <a:noFill/>
                  </a:rPr>
                  <a:t> </a:t>
                </a:r>
              </a:p>
            </p:txBody>
          </p:sp>
        </mc:Fallback>
      </mc:AlternateContent>
      <p:pic>
        <p:nvPicPr>
          <p:cNvPr id="5" name="Picture 4" descr="A picture containing text&#10;&#10;Description automatically generated">
            <a:extLst>
              <a:ext uri="{FF2B5EF4-FFF2-40B4-BE49-F238E27FC236}">
                <a16:creationId xmlns:a16="http://schemas.microsoft.com/office/drawing/2014/main" id="{238C46E1-1D4D-44F2-8B61-46FA7CE8A456}"/>
              </a:ext>
            </a:extLst>
          </p:cNvPr>
          <p:cNvPicPr>
            <a:picLocks noChangeAspect="1"/>
          </p:cNvPicPr>
          <p:nvPr/>
        </p:nvPicPr>
        <p:blipFill rotWithShape="1">
          <a:blip r:embed="rId4">
            <a:extLst>
              <a:ext uri="{28A0092B-C50C-407E-A947-70E740481C1C}">
                <a14:useLocalDpi xmlns:a14="http://schemas.microsoft.com/office/drawing/2010/main" val="0"/>
              </a:ext>
            </a:extLst>
          </a:blip>
          <a:srcRect l="16124" r="3372"/>
          <a:stretch/>
        </p:blipFill>
        <p:spPr>
          <a:xfrm flipH="1">
            <a:off x="6885608" y="-18044"/>
            <a:ext cx="5299584" cy="6875616"/>
          </a:xfrm>
          <a:prstGeom prst="rect">
            <a:avLst/>
          </a:prstGeom>
        </p:spPr>
      </p:pic>
    </p:spTree>
    <p:extLst>
      <p:ext uri="{BB962C8B-B14F-4D97-AF65-F5344CB8AC3E}">
        <p14:creationId xmlns:p14="http://schemas.microsoft.com/office/powerpoint/2010/main" val="2467127577"/>
      </p:ext>
    </p:extLst>
  </p:cSld>
  <p:clrMapOvr>
    <a:masterClrMapping/>
  </p:clrMapOvr>
  <mc:AlternateContent xmlns:mc="http://schemas.openxmlformats.org/markup-compatibility/2006" xmlns:p14="http://schemas.microsoft.com/office/powerpoint/2010/main">
    <mc:Choice Requires="p14">
      <p:transition p14:dur="250" advClick="0" advTm="13482">
        <p:fade/>
      </p:transition>
    </mc:Choice>
    <mc:Fallback xmlns="">
      <p:transition advClick="0" advTm="1348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E5978ADE-1D54-4609-AC98-8DA62EB4F0D5}"/>
              </a:ext>
            </a:extLst>
          </p:cNvPr>
          <p:cNvPicPr>
            <a:picLocks noChangeAspect="1"/>
          </p:cNvPicPr>
          <p:nvPr/>
        </p:nvPicPr>
        <p:blipFill>
          <a:blip r:embed="rId3">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C34780-9EC4-43D8-B200-65C925D4CE71}"/>
              </a:ext>
            </a:extLst>
          </p:cNvPr>
          <p:cNvSpPr>
            <a:spLocks noGrp="1"/>
          </p:cNvSpPr>
          <p:nvPr>
            <p:ph type="title"/>
          </p:nvPr>
        </p:nvSpPr>
        <p:spPr>
          <a:xfrm>
            <a:off x="614680" y="488474"/>
            <a:ext cx="10515600" cy="1039244"/>
          </a:xfrm>
        </p:spPr>
        <p:txBody>
          <a:bodyPr/>
          <a:lstStyle/>
          <a:p>
            <a:r>
              <a:rPr lang="en-US" b="1"/>
              <a:t>Factor Importance</a:t>
            </a:r>
          </a:p>
        </p:txBody>
      </p:sp>
      <p:sp>
        <p:nvSpPr>
          <p:cNvPr id="3" name="Content Placeholder 2">
            <a:extLst>
              <a:ext uri="{FF2B5EF4-FFF2-40B4-BE49-F238E27FC236}">
                <a16:creationId xmlns:a16="http://schemas.microsoft.com/office/drawing/2014/main" id="{4564117D-9565-4007-BE43-5010CC6D9D1F}"/>
              </a:ext>
            </a:extLst>
          </p:cNvPr>
          <p:cNvSpPr>
            <a:spLocks noGrp="1"/>
          </p:cNvSpPr>
          <p:nvPr>
            <p:ph idx="1"/>
          </p:nvPr>
        </p:nvSpPr>
        <p:spPr>
          <a:xfrm>
            <a:off x="614680" y="1814036"/>
            <a:ext cx="6745125" cy="895710"/>
          </a:xfrm>
          <a:solidFill>
            <a:schemeClr val="bg1">
              <a:alpha val="68000"/>
            </a:schemeClr>
          </a:solidFill>
        </p:spPr>
        <p:txBody>
          <a:bodyPr/>
          <a:lstStyle/>
          <a:p>
            <a:pPr marL="0" indent="0">
              <a:buNone/>
            </a:pPr>
            <a:r>
              <a:rPr lang="en-US"/>
              <a:t>Based on the CRTC report the following importance points were given to each Factor</a:t>
            </a:r>
          </a:p>
        </p:txBody>
      </p:sp>
      <p:sp>
        <p:nvSpPr>
          <p:cNvPr id="7" name="Content Placeholder 2">
            <a:extLst>
              <a:ext uri="{FF2B5EF4-FFF2-40B4-BE49-F238E27FC236}">
                <a16:creationId xmlns:a16="http://schemas.microsoft.com/office/drawing/2014/main" id="{40E05834-FBE1-482C-85A8-7C7A90CEAE97}"/>
              </a:ext>
            </a:extLst>
          </p:cNvPr>
          <p:cNvSpPr txBox="1">
            <a:spLocks/>
          </p:cNvSpPr>
          <p:nvPr/>
        </p:nvSpPr>
        <p:spPr>
          <a:xfrm>
            <a:off x="737343" y="2917903"/>
            <a:ext cx="3957319" cy="2824975"/>
          </a:xfrm>
          <a:prstGeom prst="rect">
            <a:avLst/>
          </a:prstGeom>
          <a:solidFill>
            <a:schemeClr val="bg1">
              <a:alpha val="96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Plan Price   40</a:t>
            </a:r>
          </a:p>
          <a:p>
            <a:r>
              <a:rPr lang="en-US"/>
              <a:t>Data Allowance   32.5</a:t>
            </a:r>
          </a:p>
          <a:p>
            <a:r>
              <a:rPr lang="en-US"/>
              <a:t>Speed/Bandwidth   10</a:t>
            </a:r>
          </a:p>
          <a:p>
            <a:r>
              <a:rPr lang="en-US"/>
              <a:t>Coverage   10</a:t>
            </a:r>
          </a:p>
          <a:p>
            <a:r>
              <a:rPr lang="en-US"/>
              <a:t>Talk &amp; Text   5</a:t>
            </a:r>
          </a:p>
        </p:txBody>
      </p:sp>
    </p:spTree>
    <p:extLst>
      <p:ext uri="{BB962C8B-B14F-4D97-AF65-F5344CB8AC3E}">
        <p14:creationId xmlns:p14="http://schemas.microsoft.com/office/powerpoint/2010/main" val="3827015028"/>
      </p:ext>
    </p:extLst>
  </p:cSld>
  <p:clrMapOvr>
    <a:masterClrMapping/>
  </p:clrMapOvr>
  <mc:AlternateContent xmlns:mc="http://schemas.openxmlformats.org/markup-compatibility/2006" xmlns:p14="http://schemas.microsoft.com/office/powerpoint/2010/main">
    <mc:Choice Requires="p14">
      <p:transition p14:dur="250" advClick="0" advTm="16101">
        <p:fade/>
      </p:transition>
    </mc:Choice>
    <mc:Fallback xmlns="">
      <p:transition advClick="0" advTm="1610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10;&#10;Description automatically generated">
            <a:extLst>
              <a:ext uri="{FF2B5EF4-FFF2-40B4-BE49-F238E27FC236}">
                <a16:creationId xmlns:a16="http://schemas.microsoft.com/office/drawing/2014/main" id="{F0567A1A-4CDE-448C-8491-670B1345CE26}"/>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5964"/>
          <a:stretch/>
        </p:blipFill>
        <p:spPr>
          <a:xfrm>
            <a:off x="0" y="-39414"/>
            <a:ext cx="13008140" cy="6897414"/>
          </a:xfrm>
          <a:prstGeom prst="rect">
            <a:avLst/>
          </a:prstGeom>
        </p:spPr>
      </p:pic>
      <p:sp>
        <p:nvSpPr>
          <p:cNvPr id="2" name="Title 1">
            <a:extLst>
              <a:ext uri="{FF2B5EF4-FFF2-40B4-BE49-F238E27FC236}">
                <a16:creationId xmlns:a16="http://schemas.microsoft.com/office/drawing/2014/main" id="{CEE1325C-2844-4945-BFBC-67782BA915BB}"/>
              </a:ext>
            </a:extLst>
          </p:cNvPr>
          <p:cNvSpPr>
            <a:spLocks noGrp="1"/>
          </p:cNvSpPr>
          <p:nvPr>
            <p:ph type="title"/>
          </p:nvPr>
        </p:nvSpPr>
        <p:spPr>
          <a:xfrm>
            <a:off x="0" y="515420"/>
            <a:ext cx="12265572" cy="745822"/>
          </a:xfrm>
          <a:solidFill>
            <a:schemeClr val="bg1">
              <a:lumMod val="95000"/>
              <a:alpha val="58000"/>
            </a:schemeClr>
          </a:solidFill>
        </p:spPr>
        <p:txBody>
          <a:bodyPr/>
          <a:lstStyle/>
          <a:p>
            <a:r>
              <a:rPr lang="en-US"/>
              <a:t>     </a:t>
            </a:r>
            <a:r>
              <a:rPr lang="en-US" b="1"/>
              <a:t>Findings</a:t>
            </a:r>
          </a:p>
        </p:txBody>
      </p:sp>
      <p:pic>
        <p:nvPicPr>
          <p:cNvPr id="1026" name="Picture 2">
            <a:extLst>
              <a:ext uri="{FF2B5EF4-FFF2-40B4-BE49-F238E27FC236}">
                <a16:creationId xmlns:a16="http://schemas.microsoft.com/office/drawing/2014/main" id="{48CEE0D8-3624-3742-AAD6-90FA6384D23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6646" y="1934184"/>
            <a:ext cx="5471532" cy="45357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hart, bar chart&#10;&#10;Description automatically generated">
            <a:extLst>
              <a:ext uri="{FF2B5EF4-FFF2-40B4-BE49-F238E27FC236}">
                <a16:creationId xmlns:a16="http://schemas.microsoft.com/office/drawing/2014/main" id="{9B429A72-E9BA-FB4F-CC57-557DF48FF07B}"/>
              </a:ext>
            </a:extLst>
          </p:cNvPr>
          <p:cNvPicPr>
            <a:picLocks noChangeAspect="1"/>
          </p:cNvPicPr>
          <p:nvPr/>
        </p:nvPicPr>
        <p:blipFill>
          <a:blip r:embed="rId5"/>
          <a:stretch>
            <a:fillRect/>
          </a:stretch>
        </p:blipFill>
        <p:spPr>
          <a:xfrm>
            <a:off x="6269734" y="1930573"/>
            <a:ext cx="5745285" cy="4532680"/>
          </a:xfrm>
          <a:prstGeom prst="rect">
            <a:avLst/>
          </a:prstGeom>
        </p:spPr>
      </p:pic>
    </p:spTree>
    <p:extLst>
      <p:ext uri="{BB962C8B-B14F-4D97-AF65-F5344CB8AC3E}">
        <p14:creationId xmlns:p14="http://schemas.microsoft.com/office/powerpoint/2010/main" val="2958599502"/>
      </p:ext>
    </p:extLst>
  </p:cSld>
  <p:clrMapOvr>
    <a:masterClrMapping/>
  </p:clrMapOvr>
  <mc:AlternateContent xmlns:mc="http://schemas.openxmlformats.org/markup-compatibility/2006" xmlns:p14="http://schemas.microsoft.com/office/powerpoint/2010/main">
    <mc:Choice Requires="p14">
      <p:transition p14:dur="250" advClick="0" advTm="12363">
        <p:fade/>
      </p:transition>
    </mc:Choice>
    <mc:Fallback xmlns="">
      <p:transition advClick="0" advTm="12363">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outdoor&#10;&#10;Description automatically generated">
            <a:extLst>
              <a:ext uri="{FF2B5EF4-FFF2-40B4-BE49-F238E27FC236}">
                <a16:creationId xmlns:a16="http://schemas.microsoft.com/office/drawing/2014/main" id="{D4F88B60-CEBC-4CCC-8286-47E738E95775}"/>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r="-5964"/>
          <a:stretch/>
        </p:blipFill>
        <p:spPr>
          <a:xfrm>
            <a:off x="0" y="-39414"/>
            <a:ext cx="13008140" cy="6897414"/>
          </a:xfrm>
          <a:prstGeom prst="rect">
            <a:avLst/>
          </a:prstGeom>
        </p:spPr>
      </p:pic>
      <p:pic>
        <p:nvPicPr>
          <p:cNvPr id="2050" name="Picture 2">
            <a:extLst>
              <a:ext uri="{FF2B5EF4-FFF2-40B4-BE49-F238E27FC236}">
                <a16:creationId xmlns:a16="http://schemas.microsoft.com/office/drawing/2014/main" id="{CA147FC7-6DAC-C845-98CB-97E382EFC15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36981" y="1845010"/>
            <a:ext cx="589032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8B8F13B-560C-D64F-B016-695B12FFA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4288" y="1802941"/>
            <a:ext cx="5722937" cy="443547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2BB2E25-A6A2-4595-9613-1EED0AC75524}"/>
              </a:ext>
            </a:extLst>
          </p:cNvPr>
          <p:cNvSpPr txBox="1">
            <a:spLocks/>
          </p:cNvSpPr>
          <p:nvPr/>
        </p:nvSpPr>
        <p:spPr>
          <a:xfrm>
            <a:off x="-36786" y="529887"/>
            <a:ext cx="12365420" cy="745822"/>
          </a:xfrm>
          <a:prstGeom prst="rect">
            <a:avLst/>
          </a:prstGeom>
          <a:solidFill>
            <a:schemeClr val="bg1">
              <a:lumMod val="95000"/>
              <a:alpha val="58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r>
              <a:rPr lang="en-US" b="1"/>
              <a:t>Findings</a:t>
            </a:r>
          </a:p>
        </p:txBody>
      </p:sp>
    </p:spTree>
    <p:extLst>
      <p:ext uri="{BB962C8B-B14F-4D97-AF65-F5344CB8AC3E}">
        <p14:creationId xmlns:p14="http://schemas.microsoft.com/office/powerpoint/2010/main" val="1668500639"/>
      </p:ext>
    </p:extLst>
  </p:cSld>
  <p:clrMapOvr>
    <a:masterClrMapping/>
  </p:clrMapOvr>
  <mc:AlternateContent xmlns:mc="http://schemas.openxmlformats.org/markup-compatibility/2006" xmlns:p14="http://schemas.microsoft.com/office/powerpoint/2010/main">
    <mc:Choice Requires="p14">
      <p:transition p14:dur="250" advClick="0">
        <p:fade/>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Mobile device with apps">
            <a:extLst>
              <a:ext uri="{FF2B5EF4-FFF2-40B4-BE49-F238E27FC236}">
                <a16:creationId xmlns:a16="http://schemas.microsoft.com/office/drawing/2014/main" id="{11366612-AA73-F514-A7FC-E3125C33CDDC}"/>
              </a:ext>
            </a:extLst>
          </p:cNvPr>
          <p:cNvPicPr>
            <a:picLocks noChangeAspect="1"/>
          </p:cNvPicPr>
          <p:nvPr/>
        </p:nvPicPr>
        <p:blipFill rotWithShape="1">
          <a:blip r:embed="rId3"/>
          <a:srcRect l="52634" r="12946"/>
          <a:stretch/>
        </p:blipFill>
        <p:spPr>
          <a:xfrm>
            <a:off x="1" y="10"/>
            <a:ext cx="4196496" cy="6857990"/>
          </a:xfrm>
          <a:prstGeom prst="rect">
            <a:avLst/>
          </a:prstGeom>
          <a:effectLst/>
        </p:spPr>
      </p:pic>
      <p:sp>
        <p:nvSpPr>
          <p:cNvPr id="2" name="Title 1">
            <a:extLst>
              <a:ext uri="{FF2B5EF4-FFF2-40B4-BE49-F238E27FC236}">
                <a16:creationId xmlns:a16="http://schemas.microsoft.com/office/drawing/2014/main" id="{0700A83C-9ED2-4657-9AA8-2F66BB862A3D}"/>
              </a:ext>
            </a:extLst>
          </p:cNvPr>
          <p:cNvSpPr>
            <a:spLocks noGrp="1"/>
          </p:cNvSpPr>
          <p:nvPr>
            <p:ph type="title"/>
          </p:nvPr>
        </p:nvSpPr>
        <p:spPr>
          <a:xfrm>
            <a:off x="0" y="576491"/>
            <a:ext cx="12114223" cy="689577"/>
          </a:xfrm>
          <a:solidFill>
            <a:schemeClr val="bg1">
              <a:lumMod val="95000"/>
              <a:alpha val="59000"/>
            </a:schemeClr>
          </a:solidFill>
          <a:ln>
            <a:noFill/>
          </a:ln>
        </p:spPr>
        <p:txBody>
          <a:bodyPr anchor="b">
            <a:normAutofit/>
          </a:bodyPr>
          <a:lstStyle/>
          <a:p>
            <a:r>
              <a:rPr lang="en-CA" sz="4000" b="1">
                <a:latin typeface="+mn-lt"/>
              </a:rPr>
              <a:t>               Limitations of the Study</a:t>
            </a:r>
          </a:p>
        </p:txBody>
      </p:sp>
      <p:sp>
        <p:nvSpPr>
          <p:cNvPr id="3" name="Content Placeholder 2">
            <a:extLst>
              <a:ext uri="{FF2B5EF4-FFF2-40B4-BE49-F238E27FC236}">
                <a16:creationId xmlns:a16="http://schemas.microsoft.com/office/drawing/2014/main" id="{F9B3FD24-845C-4AED-A4ED-705FF08ACECF}"/>
              </a:ext>
            </a:extLst>
          </p:cNvPr>
          <p:cNvSpPr>
            <a:spLocks noGrp="1"/>
          </p:cNvSpPr>
          <p:nvPr>
            <p:ph idx="1"/>
          </p:nvPr>
        </p:nvSpPr>
        <p:spPr>
          <a:xfrm>
            <a:off x="4660334" y="1714251"/>
            <a:ext cx="7087094" cy="3944994"/>
          </a:xfrm>
        </p:spPr>
        <p:txBody>
          <a:bodyPr vert="horz" lIns="91440" tIns="45720" rIns="91440" bIns="45720" rtlCol="0" anchor="t">
            <a:normAutofit/>
          </a:bodyPr>
          <a:lstStyle/>
          <a:p>
            <a:pPr>
              <a:buFont typeface="Wingdings" panose="05000000000000000000" pitchFamily="2" charset="2"/>
              <a:buChar char="§"/>
            </a:pPr>
            <a:r>
              <a:rPr lang="en-CA" sz="2600"/>
              <a:t>Selected Mobile Services or Network Providers</a:t>
            </a:r>
          </a:p>
          <a:p>
            <a:pPr>
              <a:buFont typeface="Wingdings" panose="05000000000000000000" pitchFamily="2" charset="2"/>
              <a:buChar char="§"/>
            </a:pPr>
            <a:r>
              <a:rPr lang="en-CA" sz="2600"/>
              <a:t>Analysis of data was based on feature selection</a:t>
            </a:r>
            <a:endParaRPr lang="en-CA" sz="2600">
              <a:ea typeface="Calibri" panose="020F0502020204030204"/>
              <a:cs typeface="Calibri"/>
            </a:endParaRPr>
          </a:p>
          <a:p>
            <a:pPr>
              <a:buFont typeface="Wingdings" panose="05000000000000000000" pitchFamily="2" charset="2"/>
              <a:buChar char="§"/>
            </a:pPr>
            <a:r>
              <a:rPr lang="en-CA" sz="2600">
                <a:ea typeface="+mn-lt"/>
                <a:cs typeface="+mn-lt"/>
              </a:rPr>
              <a:t>Current sentiments through Survey - suggested approach for relevant features</a:t>
            </a:r>
          </a:p>
          <a:p>
            <a:pPr>
              <a:buFont typeface="Wingdings" panose="05000000000000000000" pitchFamily="2" charset="2"/>
              <a:buChar char="§"/>
            </a:pPr>
            <a:r>
              <a:rPr lang="en-CA" sz="2600"/>
              <a:t>Analysis was based on postpaid plans under Bring your own device scheme</a:t>
            </a:r>
            <a:endParaRPr lang="en-CA" sz="2600">
              <a:cs typeface="Calibri"/>
            </a:endParaRPr>
          </a:p>
          <a:p>
            <a:pPr>
              <a:buFont typeface="Wingdings" panose="05000000000000000000" pitchFamily="2" charset="2"/>
              <a:buChar char="§"/>
            </a:pPr>
            <a:r>
              <a:rPr lang="en-CA" sz="2600"/>
              <a:t>Flanker brands for analysis of Canadian Mobile Service providers</a:t>
            </a:r>
            <a:endParaRPr lang="en-CA" sz="2600">
              <a:cs typeface="Calibri"/>
            </a:endParaRPr>
          </a:p>
          <a:p>
            <a:pPr>
              <a:buFont typeface="Wingdings" panose="05000000000000000000" pitchFamily="2" charset="2"/>
              <a:buChar char="§"/>
            </a:pPr>
            <a:endParaRPr lang="en-CA" sz="2600">
              <a:ea typeface="Calibri"/>
              <a:cs typeface="Calibri"/>
            </a:endParaRPr>
          </a:p>
          <a:p>
            <a:endParaRPr lang="en-CA" sz="2600"/>
          </a:p>
          <a:p>
            <a:endParaRPr lang="en-CA" sz="2600">
              <a:cs typeface="Calibri" panose="020F0502020204030204"/>
            </a:endParaRPr>
          </a:p>
        </p:txBody>
      </p:sp>
    </p:spTree>
    <p:extLst>
      <p:ext uri="{BB962C8B-B14F-4D97-AF65-F5344CB8AC3E}">
        <p14:creationId xmlns:p14="http://schemas.microsoft.com/office/powerpoint/2010/main" val="325256391"/>
      </p:ext>
    </p:extLst>
  </p:cSld>
  <p:clrMapOvr>
    <a:masterClrMapping/>
  </p:clrMapOvr>
  <mc:AlternateContent xmlns:mc="http://schemas.openxmlformats.org/markup-compatibility/2006" xmlns:p14="http://schemas.microsoft.com/office/powerpoint/2010/main">
    <mc:Choice Requires="p14">
      <p:transition p14:dur="250" advClick="0" advTm="96492">
        <p:fade/>
      </p:transition>
    </mc:Choice>
    <mc:Fallback xmlns="">
      <p:transition advClick="0" advTm="9649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ter, boat, outdoor, sprinkler system&#10;&#10;Description automatically generated">
            <a:extLst>
              <a:ext uri="{FF2B5EF4-FFF2-40B4-BE49-F238E27FC236}">
                <a16:creationId xmlns:a16="http://schemas.microsoft.com/office/drawing/2014/main" id="{590EA99F-20F3-45C6-A413-3897AE18DB26}"/>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0725974-1CDA-4B65-91F4-ADB3D419F014}"/>
              </a:ext>
            </a:extLst>
          </p:cNvPr>
          <p:cNvSpPr>
            <a:spLocks noGrp="1"/>
          </p:cNvSpPr>
          <p:nvPr>
            <p:ph type="title"/>
          </p:nvPr>
        </p:nvSpPr>
        <p:spPr>
          <a:xfrm>
            <a:off x="442773" y="464321"/>
            <a:ext cx="10515600" cy="908652"/>
          </a:xfrm>
        </p:spPr>
        <p:txBody>
          <a:bodyPr>
            <a:noAutofit/>
          </a:bodyPr>
          <a:lstStyle/>
          <a:p>
            <a:r>
              <a:rPr lang="en-US" sz="4800" b="1" i="0" u="none" strike="noStrike">
                <a:effectLst/>
                <a:latin typeface="+mn-lt"/>
              </a:rPr>
              <a:t>Recommendations</a:t>
            </a:r>
            <a:endParaRPr lang="en-CA" sz="4800" b="1">
              <a:latin typeface="+mn-lt"/>
            </a:endParaRPr>
          </a:p>
        </p:txBody>
      </p:sp>
      <p:sp>
        <p:nvSpPr>
          <p:cNvPr id="7" name="Content Placeholder 6">
            <a:extLst>
              <a:ext uri="{FF2B5EF4-FFF2-40B4-BE49-F238E27FC236}">
                <a16:creationId xmlns:a16="http://schemas.microsoft.com/office/drawing/2014/main" id="{B0A7C9FC-2FB7-4732-A2AE-45A9EDED318F}"/>
              </a:ext>
            </a:extLst>
          </p:cNvPr>
          <p:cNvSpPr>
            <a:spLocks noGrp="1"/>
          </p:cNvSpPr>
          <p:nvPr>
            <p:ph idx="1"/>
          </p:nvPr>
        </p:nvSpPr>
        <p:spPr>
          <a:xfrm>
            <a:off x="559188" y="1717250"/>
            <a:ext cx="10859926" cy="782745"/>
          </a:xfrm>
          <a:solidFill>
            <a:schemeClr val="accent3">
              <a:lumMod val="20000"/>
              <a:lumOff val="80000"/>
              <a:alpha val="70000"/>
            </a:schemeClr>
          </a:solidFill>
        </p:spPr>
        <p:txBody>
          <a:bodyPr anchor="ctr" anchorCtr="0"/>
          <a:lstStyle/>
          <a:p>
            <a:pPr marL="0" indent="0">
              <a:buNone/>
            </a:pPr>
            <a:r>
              <a:rPr lang="en-US" b="1">
                <a:solidFill>
                  <a:srgbClr val="2604B4"/>
                </a:solidFill>
              </a:rPr>
              <a:t>For BA Managers</a:t>
            </a:r>
            <a:r>
              <a:rPr lang="en-US" b="1"/>
              <a:t>: Data-driven approach </a:t>
            </a:r>
            <a:r>
              <a:rPr lang="en-US" b="1">
                <a:solidFill>
                  <a:srgbClr val="2604B4"/>
                </a:solidFill>
                <a:sym typeface="Wingdings" panose="05000000000000000000" pitchFamily="2" charset="2"/>
              </a:rPr>
              <a:t></a:t>
            </a:r>
            <a:r>
              <a:rPr lang="en-US" b="1"/>
              <a:t> Better Strategic Decisions  </a:t>
            </a:r>
          </a:p>
        </p:txBody>
      </p:sp>
      <p:sp>
        <p:nvSpPr>
          <p:cNvPr id="10" name="Content Placeholder 6">
            <a:extLst>
              <a:ext uri="{FF2B5EF4-FFF2-40B4-BE49-F238E27FC236}">
                <a16:creationId xmlns:a16="http://schemas.microsoft.com/office/drawing/2014/main" id="{791614D7-A18D-4738-B469-A4611FC3F7DE}"/>
              </a:ext>
            </a:extLst>
          </p:cNvPr>
          <p:cNvSpPr txBox="1">
            <a:spLocks/>
          </p:cNvSpPr>
          <p:nvPr/>
        </p:nvSpPr>
        <p:spPr>
          <a:xfrm>
            <a:off x="559188" y="2860404"/>
            <a:ext cx="10859926" cy="1114666"/>
          </a:xfrm>
          <a:prstGeom prst="rect">
            <a:avLst/>
          </a:prstGeom>
          <a:solidFill>
            <a:schemeClr val="accent3">
              <a:lumMod val="20000"/>
              <a:lumOff val="80000"/>
              <a:alpha val="70000"/>
            </a:schemeClr>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2604B4"/>
                </a:solidFill>
              </a:rPr>
              <a:t>For Telco Companies</a:t>
            </a:r>
            <a:r>
              <a:rPr lang="en-US" b="1"/>
              <a:t>: Improve plan packages </a:t>
            </a:r>
            <a:r>
              <a:rPr lang="en-US" b="1">
                <a:solidFill>
                  <a:srgbClr val="2604B4"/>
                </a:solidFill>
                <a:sym typeface="Wingdings" panose="05000000000000000000" pitchFamily="2" charset="2"/>
              </a:rPr>
              <a:t></a:t>
            </a:r>
            <a:r>
              <a:rPr lang="en-US" b="1"/>
              <a:t> Improve market share/ 							     gain new revenue stream </a:t>
            </a:r>
          </a:p>
        </p:txBody>
      </p:sp>
      <p:sp>
        <p:nvSpPr>
          <p:cNvPr id="11" name="Content Placeholder 6">
            <a:extLst>
              <a:ext uri="{FF2B5EF4-FFF2-40B4-BE49-F238E27FC236}">
                <a16:creationId xmlns:a16="http://schemas.microsoft.com/office/drawing/2014/main" id="{AAA2D7D2-F697-4202-9663-75F2863ED379}"/>
              </a:ext>
            </a:extLst>
          </p:cNvPr>
          <p:cNvSpPr txBox="1">
            <a:spLocks/>
          </p:cNvSpPr>
          <p:nvPr/>
        </p:nvSpPr>
        <p:spPr>
          <a:xfrm>
            <a:off x="559188" y="4335479"/>
            <a:ext cx="10859926" cy="2158781"/>
          </a:xfrm>
          <a:prstGeom prst="rect">
            <a:avLst/>
          </a:prstGeom>
          <a:solidFill>
            <a:schemeClr val="accent3">
              <a:lumMod val="20000"/>
              <a:lumOff val="80000"/>
              <a:alpha val="70000"/>
            </a:schemeClr>
          </a:solidFill>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2604B4"/>
                </a:solidFill>
              </a:rPr>
              <a:t>For Other Researchers</a:t>
            </a:r>
            <a:r>
              <a:rPr lang="en-US" b="1"/>
              <a:t>: Know current state </a:t>
            </a:r>
            <a:r>
              <a:rPr lang="en-US" b="1">
                <a:solidFill>
                  <a:srgbClr val="2604B4"/>
                </a:solidFill>
                <a:sym typeface="Wingdings" panose="05000000000000000000" pitchFamily="2" charset="2"/>
              </a:rPr>
              <a:t></a:t>
            </a:r>
            <a:r>
              <a:rPr lang="en-US" b="1"/>
              <a:t> find a purpose for study</a:t>
            </a:r>
          </a:p>
          <a:p>
            <a:pPr marL="3482975" indent="0">
              <a:buFont typeface="Arial" panose="020B0604020202020204" pitchFamily="34" charset="0"/>
              <a:buNone/>
            </a:pPr>
            <a:r>
              <a:rPr lang="en-US" b="1"/>
              <a:t>Standardize data </a:t>
            </a:r>
            <a:r>
              <a:rPr lang="en-US" b="1">
                <a:solidFill>
                  <a:srgbClr val="2604B4"/>
                </a:solidFill>
                <a:sym typeface="Wingdings" panose="05000000000000000000" pitchFamily="2" charset="2"/>
              </a:rPr>
              <a:t></a:t>
            </a:r>
            <a:r>
              <a:rPr lang="en-US" b="1"/>
              <a:t> easier to process</a:t>
            </a:r>
          </a:p>
          <a:p>
            <a:pPr marL="3482975" indent="0">
              <a:buFont typeface="Arial" panose="020B0604020202020204" pitchFamily="34" charset="0"/>
              <a:buNone/>
            </a:pPr>
            <a:r>
              <a:rPr lang="en-US" b="1"/>
              <a:t>Use of scope of limitation </a:t>
            </a:r>
            <a:r>
              <a:rPr lang="en-US" b="1">
                <a:solidFill>
                  <a:srgbClr val="2604B4"/>
                </a:solidFill>
                <a:sym typeface="Wingdings" panose="05000000000000000000" pitchFamily="2" charset="2"/>
              </a:rPr>
              <a:t></a:t>
            </a:r>
            <a:r>
              <a:rPr lang="en-US" b="1"/>
              <a:t> more focused 							study </a:t>
            </a:r>
          </a:p>
        </p:txBody>
      </p:sp>
    </p:spTree>
    <p:extLst>
      <p:ext uri="{BB962C8B-B14F-4D97-AF65-F5344CB8AC3E}">
        <p14:creationId xmlns:p14="http://schemas.microsoft.com/office/powerpoint/2010/main" val="3715981755"/>
      </p:ext>
    </p:extLst>
  </p:cSld>
  <p:clrMapOvr>
    <a:masterClrMapping/>
  </p:clrMapOvr>
  <mc:AlternateContent xmlns:mc="http://schemas.openxmlformats.org/markup-compatibility/2006" xmlns:p14="http://schemas.microsoft.com/office/powerpoint/2010/main">
    <mc:Choice Requires="p14">
      <p:transition p14:dur="250" advClick="0" advTm="95052">
        <p:fade/>
      </p:transition>
    </mc:Choice>
    <mc:Fallback xmlns="">
      <p:transition advClick="0" advTm="950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50"/>
                                        <p:tgtEl>
                                          <p:spTgt spid="7">
                                            <p:bg/>
                                          </p:spTgt>
                                        </p:tgtEl>
                                      </p:cBhvr>
                                    </p:animEffect>
                                    <p:anim calcmode="lin" valueType="num">
                                      <p:cBhvr>
                                        <p:cTn id="8" dur="250" fill="hold"/>
                                        <p:tgtEl>
                                          <p:spTgt spid="7">
                                            <p:bg/>
                                          </p:spTgt>
                                        </p:tgtEl>
                                        <p:attrNameLst>
                                          <p:attrName>ppt_x</p:attrName>
                                        </p:attrNameLst>
                                      </p:cBhvr>
                                      <p:tavLst>
                                        <p:tav tm="0">
                                          <p:val>
                                            <p:strVal val="#ppt_x"/>
                                          </p:val>
                                        </p:tav>
                                        <p:tav tm="100000">
                                          <p:val>
                                            <p:strVal val="#ppt_x"/>
                                          </p:val>
                                        </p:tav>
                                      </p:tavLst>
                                    </p:anim>
                                    <p:anim calcmode="lin" valueType="num">
                                      <p:cBhvr>
                                        <p:cTn id="9" dur="250" fill="hold"/>
                                        <p:tgtEl>
                                          <p:spTgt spid="7">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250"/>
                                        <p:tgtEl>
                                          <p:spTgt spid="7">
                                            <p:txEl>
                                              <p:pRg st="0" end="0"/>
                                            </p:txEl>
                                          </p:spTgt>
                                        </p:tgtEl>
                                      </p:cBhvr>
                                    </p:animEffect>
                                    <p:anim calcmode="lin" valueType="num">
                                      <p:cBhvr>
                                        <p:cTn id="15" dur="25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25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50"/>
                                        <p:tgtEl>
                                          <p:spTgt spid="10"/>
                                        </p:tgtEl>
                                      </p:cBhvr>
                                    </p:animEffect>
                                    <p:anim calcmode="lin" valueType="num">
                                      <p:cBhvr>
                                        <p:cTn id="22" dur="250" fill="hold"/>
                                        <p:tgtEl>
                                          <p:spTgt spid="10"/>
                                        </p:tgtEl>
                                        <p:attrNameLst>
                                          <p:attrName>ppt_x</p:attrName>
                                        </p:attrNameLst>
                                      </p:cBhvr>
                                      <p:tavLst>
                                        <p:tav tm="0">
                                          <p:val>
                                            <p:strVal val="#ppt_x"/>
                                          </p:val>
                                        </p:tav>
                                        <p:tav tm="100000">
                                          <p:val>
                                            <p:strVal val="#ppt_x"/>
                                          </p:val>
                                        </p:tav>
                                      </p:tavLst>
                                    </p:anim>
                                    <p:anim calcmode="lin" valueType="num">
                                      <p:cBhvr>
                                        <p:cTn id="23" dur="2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250"/>
                                        <p:tgtEl>
                                          <p:spTgt spid="11"/>
                                        </p:tgtEl>
                                      </p:cBhvr>
                                    </p:animEffect>
                                    <p:anim calcmode="lin" valueType="num">
                                      <p:cBhvr>
                                        <p:cTn id="29" dur="250" fill="hold"/>
                                        <p:tgtEl>
                                          <p:spTgt spid="11"/>
                                        </p:tgtEl>
                                        <p:attrNameLst>
                                          <p:attrName>ppt_x</p:attrName>
                                        </p:attrNameLst>
                                      </p:cBhvr>
                                      <p:tavLst>
                                        <p:tav tm="0">
                                          <p:val>
                                            <p:strVal val="#ppt_x"/>
                                          </p:val>
                                        </p:tav>
                                        <p:tav tm="100000">
                                          <p:val>
                                            <p:strVal val="#ppt_x"/>
                                          </p:val>
                                        </p:tav>
                                      </p:tavLst>
                                    </p:anim>
                                    <p:anim calcmode="lin" valueType="num">
                                      <p:cBhvr>
                                        <p:cTn id="30"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10;&#10;Description automatically generated">
            <a:extLst>
              <a:ext uri="{FF2B5EF4-FFF2-40B4-BE49-F238E27FC236}">
                <a16:creationId xmlns:a16="http://schemas.microsoft.com/office/drawing/2014/main" id="{F6E5BC6D-D4D1-46D6-9CE2-70675500998A}"/>
              </a:ext>
            </a:extLst>
          </p:cNvPr>
          <p:cNvPicPr>
            <a:picLocks noChangeAspect="1"/>
          </p:cNvPicPr>
          <p:nvPr/>
        </p:nvPicPr>
        <p:blipFill rotWithShape="1">
          <a:blip r:embed="rId3">
            <a:extLst>
              <a:ext uri="{28A0092B-C50C-407E-A947-70E740481C1C}">
                <a14:useLocalDpi xmlns:a14="http://schemas.microsoft.com/office/drawing/2010/main" val="0"/>
              </a:ext>
            </a:extLst>
          </a:blip>
          <a:srcRect l="7656" r="23571"/>
          <a:stretch/>
        </p:blipFill>
        <p:spPr>
          <a:xfrm>
            <a:off x="6270170" y="0"/>
            <a:ext cx="5921830" cy="6858000"/>
          </a:xfrm>
          <a:prstGeom prst="rect">
            <a:avLst/>
          </a:prstGeom>
        </p:spPr>
      </p:pic>
      <p:sp>
        <p:nvSpPr>
          <p:cNvPr id="2" name="Title 1">
            <a:extLst>
              <a:ext uri="{FF2B5EF4-FFF2-40B4-BE49-F238E27FC236}">
                <a16:creationId xmlns:a16="http://schemas.microsoft.com/office/drawing/2014/main" id="{3C1E4463-076A-9247-A914-E010AAF3AB3D}"/>
              </a:ext>
            </a:extLst>
          </p:cNvPr>
          <p:cNvSpPr>
            <a:spLocks noGrp="1"/>
          </p:cNvSpPr>
          <p:nvPr>
            <p:ph type="title"/>
          </p:nvPr>
        </p:nvSpPr>
        <p:spPr>
          <a:xfrm>
            <a:off x="359229" y="365126"/>
            <a:ext cx="10994571" cy="1039132"/>
          </a:xfrm>
        </p:spPr>
        <p:txBody>
          <a:bodyPr/>
          <a:lstStyle/>
          <a:p>
            <a:r>
              <a:rPr lang="en-US" b="1">
                <a:latin typeface="+mn-lt"/>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F6907CE-D4EC-AC46-9C5F-D3F8BE1E2FDF}"/>
              </a:ext>
            </a:extLst>
          </p:cNvPr>
          <p:cNvSpPr>
            <a:spLocks noGrp="1"/>
          </p:cNvSpPr>
          <p:nvPr>
            <p:ph idx="1"/>
          </p:nvPr>
        </p:nvSpPr>
        <p:spPr>
          <a:xfrm>
            <a:off x="359229" y="1647281"/>
            <a:ext cx="5910941" cy="4890861"/>
          </a:xfrm>
        </p:spPr>
        <p:txBody>
          <a:bodyPr>
            <a:normAutofit/>
          </a:bodyPr>
          <a:lstStyle/>
          <a:p>
            <a:pPr marL="0" indent="0">
              <a:buNone/>
            </a:pPr>
            <a:r>
              <a:rPr lang="en-IN"/>
              <a:t>Based on data from the telecommunications industries in Canada and the United States, Canadian telecommunications still have a long way to go, with considerable infrastructure to be created in order to provide better services. Furthermore, rather than focusing just on reducing the prices, the government should look for methods to ease the restrictive policies that prohibit new competitors from joining the market.</a:t>
            </a:r>
            <a:endParaRPr lang="en-US"/>
          </a:p>
        </p:txBody>
      </p:sp>
    </p:spTree>
    <p:extLst>
      <p:ext uri="{BB962C8B-B14F-4D97-AF65-F5344CB8AC3E}">
        <p14:creationId xmlns:p14="http://schemas.microsoft.com/office/powerpoint/2010/main" val="2316389387"/>
      </p:ext>
    </p:extLst>
  </p:cSld>
  <p:clrMapOvr>
    <a:masterClrMapping/>
  </p:clrMapOvr>
  <mc:AlternateContent xmlns:mc="http://schemas.openxmlformats.org/markup-compatibility/2006" xmlns:p14="http://schemas.microsoft.com/office/powerpoint/2010/main">
    <mc:Choice Requires="p14">
      <p:transition p14:dur="250" advClick="0" advTm="0">
        <p:fade/>
      </p:transition>
    </mc:Choice>
    <mc:Fallback xmlns="">
      <p:transition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ity skyline at night&#10;&#10;Description automatically generated with low confidence">
            <a:extLst>
              <a:ext uri="{FF2B5EF4-FFF2-40B4-BE49-F238E27FC236}">
                <a16:creationId xmlns:a16="http://schemas.microsoft.com/office/drawing/2014/main" id="{E7337598-1CA5-40CC-AAE8-9F60953EEF2A}"/>
              </a:ext>
            </a:extLst>
          </p:cNvPr>
          <p:cNvPicPr>
            <a:picLocks noChangeAspect="1"/>
          </p:cNvPicPr>
          <p:nvPr/>
        </p:nvPicPr>
        <p:blipFill rotWithShape="1">
          <a:blip r:embed="rId3">
            <a:alphaModFix amt="30000"/>
          </a:blip>
          <a:srcRect l="1038" r="2519" b="1"/>
          <a:stretch/>
        </p:blipFill>
        <p:spPr>
          <a:xfrm>
            <a:off x="20" y="10"/>
            <a:ext cx="12191980" cy="6857990"/>
          </a:xfrm>
          <a:prstGeom prst="rect">
            <a:avLst/>
          </a:prstGeom>
        </p:spPr>
      </p:pic>
      <p:sp>
        <p:nvSpPr>
          <p:cNvPr id="11" name="TextBox 10">
            <a:extLst>
              <a:ext uri="{FF2B5EF4-FFF2-40B4-BE49-F238E27FC236}">
                <a16:creationId xmlns:a16="http://schemas.microsoft.com/office/drawing/2014/main" id="{CB857439-2AD8-4665-8B89-CF6B9A74D49F}"/>
              </a:ext>
            </a:extLst>
          </p:cNvPr>
          <p:cNvSpPr txBox="1"/>
          <p:nvPr/>
        </p:nvSpPr>
        <p:spPr>
          <a:xfrm>
            <a:off x="1013472" y="2298797"/>
            <a:ext cx="10677512" cy="630942"/>
          </a:xfrm>
          <a:prstGeom prst="rect">
            <a:avLst/>
          </a:prstGeom>
          <a:noFill/>
        </p:spPr>
        <p:txBody>
          <a:bodyPr wrap="square" rtlCol="0">
            <a:spAutoFit/>
          </a:bodyPr>
          <a:lstStyle/>
          <a:p>
            <a:pPr algn="ctr"/>
            <a:r>
              <a:rPr lang="en-US" sz="3500" b="1">
                <a:effectLst>
                  <a:glow rad="228600">
                    <a:schemeClr val="bg1">
                      <a:alpha val="40000"/>
                    </a:schemeClr>
                  </a:glow>
                </a:effectLst>
                <a:latin typeface="Arial" panose="020B0604020202020204" pitchFamily="34" charset="0"/>
                <a:cs typeface="Arial" panose="020B0604020202020204" pitchFamily="34" charset="0"/>
              </a:rPr>
              <a:t>BAN240 – Business Analytics Capstone Project</a:t>
            </a:r>
          </a:p>
        </p:txBody>
      </p:sp>
      <p:sp>
        <p:nvSpPr>
          <p:cNvPr id="18" name="Google Shape;86;p13">
            <a:extLst>
              <a:ext uri="{FF2B5EF4-FFF2-40B4-BE49-F238E27FC236}">
                <a16:creationId xmlns:a16="http://schemas.microsoft.com/office/drawing/2014/main" id="{5143A760-31E7-48C2-AD89-26161A112855}"/>
              </a:ext>
            </a:extLst>
          </p:cNvPr>
          <p:cNvSpPr txBox="1">
            <a:spLocks noGrp="1"/>
          </p:cNvSpPr>
          <p:nvPr/>
        </p:nvSpPr>
        <p:spPr>
          <a:xfrm>
            <a:off x="3806675" y="3720662"/>
            <a:ext cx="4748746" cy="2866991"/>
          </a:xfrm>
          <a:prstGeom prst="rect">
            <a:avLst/>
          </a:prstGeom>
          <a:solidFill>
            <a:schemeClr val="bg1">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0" lvl="0" indent="0" rtl="0">
              <a:lnSpc>
                <a:spcPct val="100000"/>
              </a:lnSpc>
              <a:spcBef>
                <a:spcPts val="0"/>
              </a:spcBef>
              <a:spcAft>
                <a:spcPts val="0"/>
              </a:spcAft>
              <a:buNone/>
            </a:pPr>
            <a:r>
              <a:rPr lang="en" sz="1600" b="1">
                <a:solidFill>
                  <a:schemeClr val="tx1"/>
                </a:solidFill>
                <a:latin typeface="Arial" panose="020B0604020202020204" pitchFamily="34" charset="0"/>
                <a:cs typeface="Arial" panose="020B0604020202020204" pitchFamily="34" charset="0"/>
              </a:rPr>
              <a:t>Group 4 Members</a:t>
            </a:r>
            <a:endParaRPr sz="1600" b="1">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Mohammed Mukshid Abdul Cader</a:t>
            </a:r>
            <a:endParaRPr sz="16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Lesly Pearl Cortez</a:t>
            </a:r>
            <a:endParaRPr sz="16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Tareq Haboukh</a:t>
            </a:r>
            <a:endParaRPr sz="16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Amanpreet Kaur</a:t>
            </a:r>
            <a:endParaRPr sz="16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April Tolosa</a:t>
            </a:r>
          </a:p>
          <a:p>
            <a:pPr marL="0" lvl="0" indent="0" algn="l" rtl="0">
              <a:lnSpc>
                <a:spcPct val="100000"/>
              </a:lnSpc>
              <a:spcBef>
                <a:spcPts val="0"/>
              </a:spcBef>
              <a:spcAft>
                <a:spcPts val="0"/>
              </a:spcAft>
              <a:buNone/>
            </a:pPr>
            <a:r>
              <a:rPr lang="en" sz="1600">
                <a:solidFill>
                  <a:schemeClr val="tx1"/>
                </a:solidFill>
                <a:latin typeface="Arial" panose="020B0604020202020204" pitchFamily="34" charset="0"/>
                <a:cs typeface="Arial" panose="020B0604020202020204" pitchFamily="34" charset="0"/>
              </a:rPr>
              <a:t>			Fides Audrielle Urgel</a:t>
            </a:r>
          </a:p>
          <a:p>
            <a:pPr marL="0" lvl="0" indent="0" algn="l" rtl="0">
              <a:lnSpc>
                <a:spcPct val="100000"/>
              </a:lnSpc>
              <a:spcBef>
                <a:spcPts val="0"/>
              </a:spcBef>
              <a:spcAft>
                <a:spcPts val="0"/>
              </a:spcAft>
              <a:buNone/>
            </a:pPr>
            <a:endParaRPr sz="8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b="1">
                <a:solidFill>
                  <a:schemeClr val="tx1"/>
                </a:solidFill>
                <a:latin typeface="Arial" panose="020B0604020202020204" pitchFamily="34" charset="0"/>
                <a:cs typeface="Arial" panose="020B0604020202020204" pitchFamily="34" charset="0"/>
              </a:rPr>
              <a:t>Professor</a:t>
            </a:r>
            <a:r>
              <a:rPr lang="en" sz="1600">
                <a:solidFill>
                  <a:schemeClr val="tx1"/>
                </a:solidFill>
                <a:latin typeface="Arial" panose="020B0604020202020204" pitchFamily="34" charset="0"/>
                <a:cs typeface="Arial" panose="020B0604020202020204" pitchFamily="34" charset="0"/>
              </a:rPr>
              <a:t>	Stephen Perelgut</a:t>
            </a:r>
          </a:p>
          <a:p>
            <a:pPr marL="0" lvl="0" indent="0" algn="l" rtl="0">
              <a:lnSpc>
                <a:spcPct val="100000"/>
              </a:lnSpc>
              <a:spcBef>
                <a:spcPts val="0"/>
              </a:spcBef>
              <a:spcAft>
                <a:spcPts val="0"/>
              </a:spcAft>
              <a:buNone/>
            </a:pPr>
            <a:endParaRPr sz="800">
              <a:solidFill>
                <a:schemeClr val="tx1"/>
              </a:solidFill>
              <a:latin typeface="Arial" panose="020B0604020202020204" pitchFamily="34" charset="0"/>
              <a:cs typeface="Arial" panose="020B0604020202020204" pitchFamily="34" charset="0"/>
            </a:endParaRPr>
          </a:p>
          <a:p>
            <a:pPr marL="0" lvl="0" indent="0" algn="l" rtl="0">
              <a:lnSpc>
                <a:spcPct val="100000"/>
              </a:lnSpc>
              <a:spcBef>
                <a:spcPts val="0"/>
              </a:spcBef>
              <a:spcAft>
                <a:spcPts val="0"/>
              </a:spcAft>
              <a:buNone/>
            </a:pPr>
            <a:r>
              <a:rPr lang="en" sz="1600" b="1">
                <a:solidFill>
                  <a:schemeClr val="tx1"/>
                </a:solidFill>
                <a:latin typeface="Arial" panose="020B0604020202020204" pitchFamily="34" charset="0"/>
                <a:cs typeface="Arial" panose="020B0604020202020204" pitchFamily="34" charset="0"/>
              </a:rPr>
              <a:t>Date</a:t>
            </a:r>
            <a:r>
              <a:rPr lang="en" sz="1600">
                <a:solidFill>
                  <a:schemeClr val="tx1"/>
                </a:solidFill>
                <a:latin typeface="Arial" panose="020B0604020202020204" pitchFamily="34" charset="0"/>
                <a:cs typeface="Arial" panose="020B0604020202020204" pitchFamily="34" charset="0"/>
              </a:rPr>
              <a:t>			</a:t>
            </a:r>
            <a:r>
              <a:rPr lang="en-US" sz="1600">
                <a:solidFill>
                  <a:schemeClr val="tx1"/>
                </a:solidFill>
                <a:latin typeface="Arial" panose="020B0604020202020204" pitchFamily="34" charset="0"/>
                <a:cs typeface="Arial" panose="020B0604020202020204" pitchFamily="34" charset="0"/>
              </a:rPr>
              <a:t>April</a:t>
            </a:r>
            <a:r>
              <a:rPr lang="en" sz="1600">
                <a:solidFill>
                  <a:schemeClr val="tx1"/>
                </a:solidFill>
                <a:latin typeface="Arial" panose="020B0604020202020204" pitchFamily="34" charset="0"/>
                <a:cs typeface="Arial" panose="020B0604020202020204" pitchFamily="34" charset="0"/>
              </a:rPr>
              <a:t> 7, 2022</a:t>
            </a:r>
            <a:endParaRPr sz="160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59CC5BE-1E7C-41FD-943F-8AA981B1C6A3}"/>
              </a:ext>
            </a:extLst>
          </p:cNvPr>
          <p:cNvSpPr txBox="1"/>
          <p:nvPr/>
        </p:nvSpPr>
        <p:spPr>
          <a:xfrm>
            <a:off x="501013" y="1334069"/>
            <a:ext cx="11189971" cy="830997"/>
          </a:xfrm>
          <a:prstGeom prst="rect">
            <a:avLst/>
          </a:prstGeom>
          <a:noFill/>
        </p:spPr>
        <p:txBody>
          <a:bodyPr wrap="square" rtlCol="0">
            <a:spAutoFit/>
          </a:bodyPr>
          <a:lstStyle/>
          <a:p>
            <a:pPr algn="ctr"/>
            <a:r>
              <a:rPr lang="en-US" sz="4800" b="1">
                <a:effectLst>
                  <a:glow rad="228600">
                    <a:schemeClr val="bg1">
                      <a:alpha val="40000"/>
                    </a:schemeClr>
                  </a:glo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471435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advClick="0" advTm="16380">
        <p15:prstTrans prst="origami"/>
      </p:transition>
    </mc:Choice>
    <mc:Fallback xmlns="">
      <p:transition spd="slow" advClick="0" advTm="1638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boat, sky, outdoor, water&#10;&#10;Description automatically generated">
            <a:extLst>
              <a:ext uri="{FF2B5EF4-FFF2-40B4-BE49-F238E27FC236}">
                <a16:creationId xmlns:a16="http://schemas.microsoft.com/office/drawing/2014/main" id="{AF7384B6-CB54-4E91-B74F-8862DA4E9966}"/>
              </a:ext>
            </a:extLst>
          </p:cNvPr>
          <p:cNvPicPr>
            <a:picLocks noChangeAspect="1"/>
          </p:cNvPicPr>
          <p:nvPr/>
        </p:nvPicPr>
        <p:blipFill rotWithShape="1">
          <a:blip r:embed="rId2">
            <a:alphaModFix amt="30000"/>
          </a:blip>
          <a:srcRect r="4446" b="1"/>
          <a:stretch/>
        </p:blipFill>
        <p:spPr>
          <a:xfrm>
            <a:off x="20" y="10"/>
            <a:ext cx="12191980" cy="6857990"/>
          </a:xfrm>
          <a:prstGeom prst="rect">
            <a:avLst/>
          </a:prstGeom>
        </p:spPr>
      </p:pic>
      <p:sp>
        <p:nvSpPr>
          <p:cNvPr id="27" name="TextBox 26">
            <a:extLst>
              <a:ext uri="{FF2B5EF4-FFF2-40B4-BE49-F238E27FC236}">
                <a16:creationId xmlns:a16="http://schemas.microsoft.com/office/drawing/2014/main" id="{17B1826E-F7D2-4BD5-95D7-89243A230060}"/>
              </a:ext>
            </a:extLst>
          </p:cNvPr>
          <p:cNvSpPr txBox="1"/>
          <p:nvPr/>
        </p:nvSpPr>
        <p:spPr>
          <a:xfrm>
            <a:off x="454889" y="1362167"/>
            <a:ext cx="11282221" cy="4955203"/>
          </a:xfrm>
          <a:prstGeom prst="rect">
            <a:avLst/>
          </a:prstGeom>
          <a:noFill/>
        </p:spPr>
        <p:txBody>
          <a:bodyPr wrap="square" rtlCol="0">
            <a:spAutoFit/>
          </a:bodyPr>
          <a:lstStyle/>
          <a:p>
            <a:r>
              <a:rPr lang="en-CA" sz="2600" b="1" i="1" u="none" strike="noStrike">
                <a:solidFill>
                  <a:srgbClr val="0B3D8F"/>
                </a:solidFill>
                <a:effectLst/>
                <a:latin typeface="Calibri" panose="020F0502020204030204" pitchFamily="34" charset="0"/>
                <a:cs typeface="Calibri" panose="020F0502020204030204" pitchFamily="34" charset="0"/>
              </a:rPr>
              <a:t>Industry: </a:t>
            </a:r>
            <a:r>
              <a:rPr lang="en-CA" sz="2400" b="1" i="1" u="none" strike="noStrike">
                <a:solidFill>
                  <a:srgbClr val="0B3D8F"/>
                </a:solidFill>
                <a:effectLst/>
                <a:latin typeface="Calibri" panose="020F0502020204030204" pitchFamily="34" charset="0"/>
                <a:cs typeface="Calibri" panose="020F0502020204030204" pitchFamily="34" charset="0"/>
              </a:rPr>
              <a:t>	</a:t>
            </a:r>
            <a:r>
              <a:rPr lang="en-CA" sz="2400" u="none" strike="noStrike">
                <a:effectLst/>
                <a:latin typeface="Calibri" panose="020F0502020204030204" pitchFamily="34" charset="0"/>
                <a:cs typeface="Calibri" panose="020F0502020204030204" pitchFamily="34" charset="0"/>
              </a:rPr>
              <a:t>Telecommunications </a:t>
            </a:r>
          </a:p>
          <a:p>
            <a:endParaRPr lang="en-US" sz="2400" b="1">
              <a:latin typeface="Calibri" panose="020F0502020204030204" pitchFamily="34" charset="0"/>
              <a:cs typeface="Calibri" panose="020F0502020204030204" pitchFamily="34" charset="0"/>
            </a:endParaRPr>
          </a:p>
          <a:p>
            <a:r>
              <a:rPr lang="en-CA" sz="2600" b="1" i="1">
                <a:solidFill>
                  <a:srgbClr val="0B3D8F"/>
                </a:solidFill>
                <a:latin typeface="Calibri" panose="020F0502020204030204" pitchFamily="34" charset="0"/>
                <a:cs typeface="Calibri" panose="020F0502020204030204" pitchFamily="34" charset="0"/>
              </a:rPr>
              <a:t>Topic</a:t>
            </a:r>
            <a:r>
              <a:rPr lang="en-CA" sz="2600" b="1" i="1" u="none" strike="noStrike">
                <a:solidFill>
                  <a:srgbClr val="0B3D8F"/>
                </a:solidFill>
                <a:effectLst/>
                <a:latin typeface="Calibri" panose="020F0502020204030204" pitchFamily="34" charset="0"/>
                <a:cs typeface="Calibri" panose="020F0502020204030204" pitchFamily="34" charset="0"/>
              </a:rPr>
              <a:t>:	 </a:t>
            </a:r>
            <a:r>
              <a:rPr lang="en-CA" sz="2400" b="1" i="1" u="none" strike="noStrike">
                <a:solidFill>
                  <a:srgbClr val="0B3D8F"/>
                </a:solidFill>
                <a:effectLst/>
                <a:latin typeface="Calibri" panose="020F0502020204030204" pitchFamily="34" charset="0"/>
                <a:cs typeface="Calibri" panose="020F0502020204030204" pitchFamily="34" charset="0"/>
              </a:rPr>
              <a:t>	</a:t>
            </a:r>
            <a:r>
              <a:rPr lang="en-US" sz="2400">
                <a:latin typeface="Calibri" panose="020F0502020204030204" pitchFamily="34" charset="0"/>
                <a:cs typeface="Calibri" panose="020F0502020204030204" pitchFamily="34" charset="0"/>
              </a:rPr>
              <a:t>Comparison of the basic plan offers of the top cell phone plan 								providers in Canada and the US</a:t>
            </a:r>
          </a:p>
          <a:p>
            <a:endParaRPr lang="en-US" sz="2400" b="1">
              <a:latin typeface="Calibri" panose="020F0502020204030204" pitchFamily="34" charset="0"/>
              <a:cs typeface="Calibri" panose="020F0502020204030204" pitchFamily="34" charset="0"/>
            </a:endParaRPr>
          </a:p>
          <a:p>
            <a:r>
              <a:rPr lang="en-CA" sz="2600" b="1" i="1" u="none" strike="noStrike">
                <a:solidFill>
                  <a:srgbClr val="0B3D8F"/>
                </a:solidFill>
                <a:effectLst/>
                <a:latin typeface="Calibri" panose="020F0502020204030204" pitchFamily="34" charset="0"/>
                <a:cs typeface="Calibri" panose="020F0502020204030204" pitchFamily="34" charset="0"/>
              </a:rPr>
              <a:t>Ques</a:t>
            </a:r>
            <a:r>
              <a:rPr lang="en-CA" sz="2600" b="1" i="1">
                <a:solidFill>
                  <a:srgbClr val="0B3D8F"/>
                </a:solidFill>
                <a:latin typeface="Calibri" panose="020F0502020204030204" pitchFamily="34" charset="0"/>
                <a:cs typeface="Calibri" panose="020F0502020204030204" pitchFamily="34" charset="0"/>
              </a:rPr>
              <a:t>tions</a:t>
            </a:r>
            <a:r>
              <a:rPr lang="en-CA" sz="2600" b="1" i="1" u="none" strike="noStrike">
                <a:solidFill>
                  <a:srgbClr val="0B3D8F"/>
                </a:solidFill>
                <a:effectLst/>
                <a:latin typeface="Calibri" panose="020F0502020204030204" pitchFamily="34" charset="0"/>
                <a:cs typeface="Calibri" panose="020F0502020204030204" pitchFamily="34" charset="0"/>
              </a:rPr>
              <a:t>:</a:t>
            </a:r>
            <a:r>
              <a:rPr lang="en-CA" sz="2400" b="1" i="1" u="none" strike="noStrike">
                <a:solidFill>
                  <a:srgbClr val="0B3D8F"/>
                </a:solidFill>
                <a:effectLst/>
                <a:latin typeface="Calibri" panose="020F0502020204030204" pitchFamily="34" charset="0"/>
                <a:cs typeface="Calibri" panose="020F0502020204030204" pitchFamily="34" charset="0"/>
              </a:rPr>
              <a:t>		</a:t>
            </a:r>
          </a:p>
          <a:p>
            <a:pPr marL="2171700" lvl="4" indent="-342900">
              <a:buFont typeface="Arial" panose="020B0604020202020204" pitchFamily="34" charset="0"/>
              <a:buChar char="•"/>
            </a:pPr>
            <a:r>
              <a:rPr lang="en-CA" sz="2400">
                <a:latin typeface="Calibri" panose="020F0502020204030204" pitchFamily="34" charset="0"/>
                <a:cs typeface="Calibri" panose="020F0502020204030204" pitchFamily="34" charset="0"/>
              </a:rPr>
              <a:t>What are the top Telcom companies in Canada and the US?</a:t>
            </a:r>
          </a:p>
          <a:p>
            <a:pPr marL="2171700" lvl="4" indent="-342900">
              <a:buFont typeface="Arial" panose="020B0604020202020204" pitchFamily="34" charset="0"/>
              <a:buChar char="•"/>
            </a:pPr>
            <a:r>
              <a:rPr lang="en-CA" sz="2400">
                <a:latin typeface="Calibri" panose="020F0502020204030204" pitchFamily="34" charset="0"/>
                <a:cs typeface="Calibri" panose="020F0502020204030204" pitchFamily="34" charset="0"/>
              </a:rPr>
              <a:t>What are mobile plans being offered by these Telcom companies?</a:t>
            </a:r>
          </a:p>
          <a:p>
            <a:pPr marL="2628900" lvl="5" indent="-342900">
              <a:buFont typeface="Arial" panose="020B0604020202020204" pitchFamily="34" charset="0"/>
              <a:buChar char="•"/>
            </a:pPr>
            <a:r>
              <a:rPr lang="en-CA" sz="2400">
                <a:latin typeface="Calibri" panose="020F0502020204030204" pitchFamily="34" charset="0"/>
                <a:cs typeface="Calibri" panose="020F0502020204030204" pitchFamily="34" charset="0"/>
              </a:rPr>
              <a:t>Identify the key features such as price point, speed, data, etc.</a:t>
            </a:r>
          </a:p>
          <a:p>
            <a:pPr marL="2628900" lvl="5" indent="-342900">
              <a:buFont typeface="Arial" panose="020B0604020202020204" pitchFamily="34" charset="0"/>
              <a:buChar char="•"/>
            </a:pPr>
            <a:r>
              <a:rPr lang="en-CA" sz="2400">
                <a:latin typeface="Calibri" panose="020F0502020204030204" pitchFamily="34" charset="0"/>
                <a:cs typeface="Calibri" panose="020F0502020204030204" pitchFamily="34" charset="0"/>
              </a:rPr>
              <a:t>What is the difference between Canada and the US mobile plans?</a:t>
            </a:r>
          </a:p>
          <a:p>
            <a:pPr marL="2171700" lvl="4" indent="-342900">
              <a:buFont typeface="Arial" panose="020B0604020202020204" pitchFamily="34" charset="0"/>
              <a:buChar char="•"/>
            </a:pPr>
            <a:r>
              <a:rPr lang="en-CA" sz="2400">
                <a:latin typeface="Calibri" panose="020F0502020204030204" pitchFamily="34" charset="0"/>
                <a:cs typeface="Calibri" panose="020F0502020204030204" pitchFamily="34" charset="0"/>
              </a:rPr>
              <a:t>Who’s providing the best plan?</a:t>
            </a:r>
          </a:p>
          <a:p>
            <a:pPr marL="2171700" lvl="4" indent="-342900">
              <a:buFont typeface="Arial" panose="020B0604020202020204" pitchFamily="34" charset="0"/>
              <a:buChar char="•"/>
            </a:pPr>
            <a:r>
              <a:rPr lang="en-CA" sz="2400">
                <a:latin typeface="Calibri" panose="020F0502020204030204" pitchFamily="34" charset="0"/>
                <a:cs typeface="Calibri" panose="020F0502020204030204" pitchFamily="34" charset="0"/>
              </a:rPr>
              <a:t>What can we recommend to Telecom companies  to improve their mobile plans?</a:t>
            </a:r>
          </a:p>
        </p:txBody>
      </p:sp>
    </p:spTree>
    <p:extLst>
      <p:ext uri="{BB962C8B-B14F-4D97-AF65-F5344CB8AC3E}">
        <p14:creationId xmlns:p14="http://schemas.microsoft.com/office/powerpoint/2010/main" val="36319506"/>
      </p:ext>
    </p:extLst>
  </p:cSld>
  <p:clrMapOvr>
    <a:masterClrMapping/>
  </p:clrMapOvr>
  <mc:AlternateContent xmlns:mc="http://schemas.openxmlformats.org/markup-compatibility/2006" xmlns:p14="http://schemas.microsoft.com/office/powerpoint/2010/main">
    <mc:Choice Requires="p14">
      <p:transition p14:dur="250" advClick="0" advTm="62633">
        <p:fade/>
      </p:transition>
    </mc:Choice>
    <mc:Fallback xmlns="">
      <p:transition advClick="0" advTm="62633">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D5C9BE9-EDBF-421D-838E-B016C3EEC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306" y="0"/>
            <a:ext cx="11193694" cy="6843110"/>
          </a:xfrm>
          <a:prstGeom prst="rect">
            <a:avLst/>
          </a:prstGeom>
        </p:spPr>
      </p:pic>
      <p:sp>
        <p:nvSpPr>
          <p:cNvPr id="2" name="Title 1">
            <a:extLst>
              <a:ext uri="{FF2B5EF4-FFF2-40B4-BE49-F238E27FC236}">
                <a16:creationId xmlns:a16="http://schemas.microsoft.com/office/drawing/2014/main" id="{7F29281E-8E37-4C99-9944-027261B7F175}"/>
              </a:ext>
            </a:extLst>
          </p:cNvPr>
          <p:cNvSpPr>
            <a:spLocks noGrp="1"/>
          </p:cNvSpPr>
          <p:nvPr>
            <p:ph type="title"/>
          </p:nvPr>
        </p:nvSpPr>
        <p:spPr>
          <a:xfrm>
            <a:off x="381970" y="240981"/>
            <a:ext cx="10515600" cy="1020330"/>
          </a:xfrm>
        </p:spPr>
        <p:txBody>
          <a:bodyPr/>
          <a:lstStyle/>
          <a:p>
            <a:r>
              <a:rPr lang="en-US" b="1"/>
              <a:t>Background</a:t>
            </a:r>
          </a:p>
        </p:txBody>
      </p:sp>
      <p:sp>
        <p:nvSpPr>
          <p:cNvPr id="3" name="Content Placeholder 2">
            <a:extLst>
              <a:ext uri="{FF2B5EF4-FFF2-40B4-BE49-F238E27FC236}">
                <a16:creationId xmlns:a16="http://schemas.microsoft.com/office/drawing/2014/main" id="{F7BC8DA1-70DA-401F-8755-F42248693225}"/>
              </a:ext>
            </a:extLst>
          </p:cNvPr>
          <p:cNvSpPr>
            <a:spLocks noGrp="1"/>
          </p:cNvSpPr>
          <p:nvPr>
            <p:ph idx="1"/>
          </p:nvPr>
        </p:nvSpPr>
        <p:spPr>
          <a:xfrm>
            <a:off x="381970" y="1392953"/>
            <a:ext cx="6407426" cy="5224066"/>
          </a:xfrm>
        </p:spPr>
        <p:txBody>
          <a:bodyPr>
            <a:normAutofit/>
          </a:bodyPr>
          <a:lstStyle/>
          <a:p>
            <a:r>
              <a:rPr lang="en-US" sz="2200">
                <a:effectLst/>
                <a:ea typeface="Times New Roman" panose="02020603050405020304" pitchFamily="18" charset="0"/>
              </a:rPr>
              <a:t>Canada’s cell phone plans is the most expensive in the world. </a:t>
            </a:r>
          </a:p>
          <a:p>
            <a:endParaRPr lang="en-US" sz="1000">
              <a:effectLst/>
              <a:ea typeface="Times New Roman" panose="02020603050405020304" pitchFamily="18" charset="0"/>
            </a:endParaRPr>
          </a:p>
          <a:p>
            <a:r>
              <a:rPr lang="en-US" sz="2200" b="1" i="1">
                <a:solidFill>
                  <a:srgbClr val="0B3D8F"/>
                </a:solidFill>
                <a:effectLst/>
              </a:rPr>
              <a:t>By how much</a:t>
            </a:r>
            <a:r>
              <a:rPr lang="en-US" sz="2200" b="1" i="1">
                <a:solidFill>
                  <a:srgbClr val="0B3D8F"/>
                </a:solidFill>
              </a:rPr>
              <a:t>?</a:t>
            </a:r>
            <a:endParaRPr lang="en-US" sz="2200" b="1" i="1">
              <a:solidFill>
                <a:srgbClr val="0B3D8F"/>
              </a:solidFill>
              <a:effectLst/>
            </a:endParaRPr>
          </a:p>
          <a:p>
            <a:pPr marL="682625" indent="-347663">
              <a:spcBef>
                <a:spcPts val="600"/>
              </a:spcBef>
            </a:pPr>
            <a:r>
              <a:rPr lang="en-US" sz="2200" b="0" i="0">
                <a:effectLst/>
              </a:rPr>
              <a:t>25% more compared to other countries</a:t>
            </a:r>
          </a:p>
          <a:p>
            <a:pPr marL="682625" indent="-347663">
              <a:spcBef>
                <a:spcPts val="600"/>
              </a:spcBef>
            </a:pPr>
            <a:r>
              <a:rPr lang="en-US" sz="2200" b="0" i="0">
                <a:effectLst/>
              </a:rPr>
              <a:t>between </a:t>
            </a:r>
            <a:r>
              <a:rPr lang="en-US" sz="2200" b="1" i="0">
                <a:effectLst/>
              </a:rPr>
              <a:t>15%-40% more</a:t>
            </a:r>
            <a:r>
              <a:rPr lang="en-US" sz="2200" b="0" i="0">
                <a:effectLst/>
              </a:rPr>
              <a:t> compared to the US.</a:t>
            </a:r>
          </a:p>
          <a:p>
            <a:pPr marL="682625" indent="-347663">
              <a:spcBef>
                <a:spcPts val="600"/>
              </a:spcBef>
            </a:pPr>
            <a:endParaRPr lang="en-US" sz="1100" b="0" i="0"/>
          </a:p>
          <a:p>
            <a:r>
              <a:rPr lang="en-US" sz="2200" b="0" i="0">
                <a:effectLst/>
              </a:rPr>
              <a:t>The Big 3 </a:t>
            </a:r>
            <a:r>
              <a:rPr lang="en-US" sz="2200" b="1" i="0">
                <a:effectLst/>
              </a:rPr>
              <a:t>Canadian</a:t>
            </a:r>
            <a:r>
              <a:rPr lang="en-US" sz="2200" b="0" i="0">
                <a:effectLst/>
              </a:rPr>
              <a:t> telecom companies (Bell, Rogers and </a:t>
            </a:r>
            <a:r>
              <a:rPr lang="en-US" sz="2200" b="0" i="0" err="1">
                <a:effectLst/>
              </a:rPr>
              <a:t>Telus</a:t>
            </a:r>
            <a:r>
              <a:rPr lang="en-US" sz="2200" b="0" i="0">
                <a:effectLst/>
              </a:rPr>
              <a:t>) own 90% of the market and charge higher prices due to a </a:t>
            </a:r>
            <a:r>
              <a:rPr lang="en-US" sz="2200" b="0" i="0" u="sng">
                <a:effectLst/>
              </a:rPr>
              <a:t>lack of competition</a:t>
            </a:r>
            <a:r>
              <a:rPr lang="en-US" sz="2200" b="0" i="0">
                <a:effectLst/>
              </a:rPr>
              <a:t>.</a:t>
            </a:r>
          </a:p>
          <a:p>
            <a:endParaRPr lang="en-US" sz="1000">
              <a:effectLst/>
              <a:ea typeface="Times New Roman" panose="02020603050405020304" pitchFamily="18" charset="0"/>
            </a:endParaRPr>
          </a:p>
          <a:p>
            <a:r>
              <a:rPr lang="en-US" sz="2200" b="1" i="1">
                <a:solidFill>
                  <a:srgbClr val="0B3D8F"/>
                </a:solidFill>
              </a:rPr>
              <a:t>Why:</a:t>
            </a:r>
          </a:p>
          <a:p>
            <a:pPr marL="741363" indent="-398463">
              <a:lnSpc>
                <a:spcPct val="100000"/>
              </a:lnSpc>
              <a:spcBef>
                <a:spcPts val="0"/>
              </a:spcBef>
              <a:buAutoNum type="arabicPeriod"/>
            </a:pPr>
            <a:r>
              <a:rPr lang="en-US" sz="2200"/>
              <a:t>Expensive to start &amp; operate</a:t>
            </a:r>
          </a:p>
          <a:p>
            <a:pPr marL="741363" indent="-398463">
              <a:lnSpc>
                <a:spcPct val="100000"/>
              </a:lnSpc>
              <a:spcBef>
                <a:spcPts val="0"/>
              </a:spcBef>
              <a:buAutoNum type="arabicPeriod"/>
            </a:pPr>
            <a:r>
              <a:rPr lang="en-US" sz="2200">
                <a:effectLst/>
                <a:ea typeface="Times New Roman" panose="02020603050405020304" pitchFamily="18" charset="0"/>
              </a:rPr>
              <a:t>very restrictive licensing policies </a:t>
            </a:r>
            <a:endParaRPr lang="en-US" sz="2200"/>
          </a:p>
        </p:txBody>
      </p:sp>
    </p:spTree>
    <p:extLst>
      <p:ext uri="{BB962C8B-B14F-4D97-AF65-F5344CB8AC3E}">
        <p14:creationId xmlns:p14="http://schemas.microsoft.com/office/powerpoint/2010/main" val="3541354250"/>
      </p:ext>
    </p:extLst>
  </p:cSld>
  <p:clrMapOvr>
    <a:masterClrMapping/>
  </p:clrMapOvr>
  <mc:AlternateContent xmlns:mc="http://schemas.openxmlformats.org/markup-compatibility/2006" xmlns:p14="http://schemas.microsoft.com/office/powerpoint/2010/main">
    <mc:Choice Requires="p14">
      <p:transition p14:dur="250" advClick="0" advTm="45356">
        <p:fade/>
      </p:transition>
    </mc:Choice>
    <mc:Fallback xmlns="">
      <p:transition advClick="0" advTm="4535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crane&#10;&#10;Description automatically generated">
            <a:extLst>
              <a:ext uri="{FF2B5EF4-FFF2-40B4-BE49-F238E27FC236}">
                <a16:creationId xmlns:a16="http://schemas.microsoft.com/office/drawing/2014/main" id="{AEFDA635-EDFD-4A26-A87B-727F64F008CF}"/>
              </a:ext>
            </a:extLst>
          </p:cNvPr>
          <p:cNvPicPr>
            <a:picLocks noChangeAspect="1"/>
          </p:cNvPicPr>
          <p:nvPr/>
        </p:nvPicPr>
        <p:blipFill rotWithShape="1">
          <a:blip r:embed="rId3">
            <a:extLst>
              <a:ext uri="{28A0092B-C50C-407E-A947-70E740481C1C}">
                <a14:useLocalDpi xmlns:a14="http://schemas.microsoft.com/office/drawing/2010/main" val="0"/>
              </a:ext>
            </a:extLst>
          </a:blip>
          <a:srcRect r="3618"/>
          <a:stretch/>
        </p:blipFill>
        <p:spPr>
          <a:xfrm>
            <a:off x="0" y="-3932"/>
            <a:ext cx="12191999" cy="6861932"/>
          </a:xfrm>
          <a:prstGeom prst="rect">
            <a:avLst/>
          </a:prstGeom>
        </p:spPr>
      </p:pic>
      <p:sp>
        <p:nvSpPr>
          <p:cNvPr id="2" name="Title 1">
            <a:extLst>
              <a:ext uri="{FF2B5EF4-FFF2-40B4-BE49-F238E27FC236}">
                <a16:creationId xmlns:a16="http://schemas.microsoft.com/office/drawing/2014/main" id="{7F29281E-8E37-4C99-9944-027261B7F175}"/>
              </a:ext>
            </a:extLst>
          </p:cNvPr>
          <p:cNvSpPr>
            <a:spLocks noGrp="1"/>
          </p:cNvSpPr>
          <p:nvPr>
            <p:ph type="title"/>
          </p:nvPr>
        </p:nvSpPr>
        <p:spPr>
          <a:xfrm>
            <a:off x="601818" y="331806"/>
            <a:ext cx="10515600" cy="1020330"/>
          </a:xfrm>
        </p:spPr>
        <p:txBody>
          <a:bodyPr/>
          <a:lstStyle/>
          <a:p>
            <a:r>
              <a:rPr lang="en-US" b="1"/>
              <a:t>Background</a:t>
            </a:r>
          </a:p>
        </p:txBody>
      </p:sp>
      <p:sp>
        <p:nvSpPr>
          <p:cNvPr id="3" name="Content Placeholder 2">
            <a:extLst>
              <a:ext uri="{FF2B5EF4-FFF2-40B4-BE49-F238E27FC236}">
                <a16:creationId xmlns:a16="http://schemas.microsoft.com/office/drawing/2014/main" id="{F7BC8DA1-70DA-401F-8755-F42248693225}"/>
              </a:ext>
            </a:extLst>
          </p:cNvPr>
          <p:cNvSpPr>
            <a:spLocks noGrp="1"/>
          </p:cNvSpPr>
          <p:nvPr>
            <p:ph idx="1"/>
          </p:nvPr>
        </p:nvSpPr>
        <p:spPr>
          <a:xfrm>
            <a:off x="560797" y="1687874"/>
            <a:ext cx="6049617" cy="4791507"/>
          </a:xfrm>
        </p:spPr>
        <p:txBody>
          <a:bodyPr>
            <a:normAutofit/>
          </a:bodyPr>
          <a:lstStyle/>
          <a:p>
            <a:r>
              <a:rPr lang="en-US" sz="2400"/>
              <a:t>Recognizing this issue, in 2019, the Government of Canada released a policy to drive down the prices.</a:t>
            </a:r>
          </a:p>
          <a:p>
            <a:endParaRPr lang="en-US" sz="2400"/>
          </a:p>
          <a:p>
            <a:r>
              <a:rPr lang="en-US" sz="2400"/>
              <a:t>By January 2022, they successfully reduced mid-range wireless plans by 25% over two years.</a:t>
            </a:r>
          </a:p>
          <a:p>
            <a:endParaRPr lang="en-US" sz="2400"/>
          </a:p>
          <a:p>
            <a:r>
              <a:rPr lang="en-US" sz="2400"/>
              <a:t>They will still continue to rigorously push the reduction of prices of telecom services. </a:t>
            </a:r>
          </a:p>
          <a:p>
            <a:endParaRPr lang="en-US" sz="2400"/>
          </a:p>
          <a:p>
            <a:pPr marL="0" indent="0">
              <a:buNone/>
            </a:pPr>
            <a:endParaRPr lang="en-US" sz="2400"/>
          </a:p>
        </p:txBody>
      </p:sp>
    </p:spTree>
    <p:extLst>
      <p:ext uri="{BB962C8B-B14F-4D97-AF65-F5344CB8AC3E}">
        <p14:creationId xmlns:p14="http://schemas.microsoft.com/office/powerpoint/2010/main" val="4212474671"/>
      </p:ext>
    </p:extLst>
  </p:cSld>
  <p:clrMapOvr>
    <a:masterClrMapping/>
  </p:clrMapOvr>
  <mc:AlternateContent xmlns:mc="http://schemas.openxmlformats.org/markup-compatibility/2006" xmlns:p14="http://schemas.microsoft.com/office/powerpoint/2010/main">
    <mc:Choice Requires="p14">
      <p:transition p14:dur="250" advClick="0" advTm="21350">
        <p:fade/>
      </p:transition>
    </mc:Choice>
    <mc:Fallback xmlns="">
      <p:transition advClick="0" advTm="2135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D9D11-0741-40CB-8DD3-08FF3F324BF2}"/>
              </a:ext>
            </a:extLst>
          </p:cNvPr>
          <p:cNvPicPr>
            <a:picLocks noChangeAspect="1"/>
          </p:cNvPicPr>
          <p:nvPr/>
        </p:nvPicPr>
        <p:blipFill rotWithShape="1">
          <a:blip r:embed="rId3">
            <a:alphaModFix amt="34000"/>
            <a:extLst>
              <a:ext uri="{BEBA8EAE-BF5A-486C-A8C5-ECC9F3942E4B}">
                <a14:imgProps xmlns:a14="http://schemas.microsoft.com/office/drawing/2010/main">
                  <a14:imgLayer r:embed="rId4">
                    <a14:imgEffect>
                      <a14:sharpenSoften amount="-6000"/>
                    </a14:imgEffect>
                    <a14:imgEffect>
                      <a14:colorTemperature colorTemp="6200"/>
                    </a14:imgEffect>
                    <a14:imgEffect>
                      <a14:saturation sat="86000"/>
                    </a14:imgEffect>
                    <a14:imgEffect>
                      <a14:brightnessContrast bright="12000" contrast="-3000"/>
                    </a14:imgEffect>
                  </a14:imgLayer>
                </a14:imgProps>
              </a:ext>
              <a:ext uri="{28A0092B-C50C-407E-A947-70E740481C1C}">
                <a14:useLocalDpi xmlns:a14="http://schemas.microsoft.com/office/drawing/2010/main" val="0"/>
              </a:ext>
            </a:extLst>
          </a:blip>
          <a:srcRect b="19831"/>
          <a:stretch/>
        </p:blipFill>
        <p:spPr>
          <a:xfrm>
            <a:off x="3824" y="558036"/>
            <a:ext cx="12188176" cy="6298800"/>
          </a:xfrm>
          <a:prstGeom prst="rect">
            <a:avLst/>
          </a:prstGeom>
        </p:spPr>
      </p:pic>
      <p:sp>
        <p:nvSpPr>
          <p:cNvPr id="2" name="Title 1">
            <a:extLst>
              <a:ext uri="{FF2B5EF4-FFF2-40B4-BE49-F238E27FC236}">
                <a16:creationId xmlns:a16="http://schemas.microsoft.com/office/drawing/2014/main" id="{7F29281E-8E37-4C99-9944-027261B7F175}"/>
              </a:ext>
            </a:extLst>
          </p:cNvPr>
          <p:cNvSpPr>
            <a:spLocks noGrp="1"/>
          </p:cNvSpPr>
          <p:nvPr>
            <p:ph type="title"/>
          </p:nvPr>
        </p:nvSpPr>
        <p:spPr>
          <a:xfrm>
            <a:off x="560797" y="288926"/>
            <a:ext cx="10515600" cy="1020330"/>
          </a:xfrm>
        </p:spPr>
        <p:txBody>
          <a:bodyPr/>
          <a:lstStyle/>
          <a:p>
            <a:r>
              <a:rPr lang="en-US" b="1"/>
              <a:t>Background</a:t>
            </a:r>
          </a:p>
        </p:txBody>
      </p:sp>
      <p:sp>
        <p:nvSpPr>
          <p:cNvPr id="3" name="Content Placeholder 2">
            <a:extLst>
              <a:ext uri="{FF2B5EF4-FFF2-40B4-BE49-F238E27FC236}">
                <a16:creationId xmlns:a16="http://schemas.microsoft.com/office/drawing/2014/main" id="{F7BC8DA1-70DA-401F-8755-F42248693225}"/>
              </a:ext>
            </a:extLst>
          </p:cNvPr>
          <p:cNvSpPr>
            <a:spLocks noGrp="1"/>
          </p:cNvSpPr>
          <p:nvPr>
            <p:ph idx="1"/>
          </p:nvPr>
        </p:nvSpPr>
        <p:spPr>
          <a:xfrm>
            <a:off x="560797" y="1777567"/>
            <a:ext cx="10284726" cy="4791507"/>
          </a:xfrm>
        </p:spPr>
        <p:txBody>
          <a:bodyPr>
            <a:noAutofit/>
          </a:bodyPr>
          <a:lstStyle/>
          <a:p>
            <a:pPr marL="0" indent="0">
              <a:buNone/>
              <a:tabLst>
                <a:tab pos="857250" algn="l"/>
              </a:tabLst>
            </a:pPr>
            <a:r>
              <a:rPr lang="en-US" sz="2400" b="1"/>
              <a:t>WHAT: </a:t>
            </a:r>
            <a:r>
              <a:rPr lang="en-US" sz="2400"/>
              <a:t>This study will compare the cell phone plan offers of the top plan 		 		providers in Canada and the US.</a:t>
            </a:r>
          </a:p>
          <a:p>
            <a:pPr marL="0" indent="0">
              <a:buNone/>
              <a:tabLst>
                <a:tab pos="857250" algn="l"/>
              </a:tabLst>
            </a:pPr>
            <a:endParaRPr lang="en-US" sz="1000"/>
          </a:p>
          <a:p>
            <a:pPr marL="0" indent="0">
              <a:buNone/>
              <a:tabLst>
                <a:tab pos="857250" algn="l"/>
              </a:tabLst>
            </a:pPr>
            <a:r>
              <a:rPr lang="en-US" sz="2400" b="1">
                <a:ea typeface="Times New Roman" panose="02020603050405020304" pitchFamily="18" charset="0"/>
              </a:rPr>
              <a:t>HOW:  </a:t>
            </a:r>
            <a:r>
              <a:rPr lang="en-US" sz="2400">
                <a:ea typeface="Times New Roman" panose="02020603050405020304" pitchFamily="18" charset="0"/>
              </a:rPr>
              <a:t>By looking into</a:t>
            </a:r>
            <a:r>
              <a:rPr lang="en-US" sz="2400">
                <a:effectLst/>
                <a:ea typeface="Times New Roman" panose="02020603050405020304" pitchFamily="18" charset="0"/>
              </a:rPr>
              <a:t> details using a standard criterion to determine which plan 			offers the best value for money.</a:t>
            </a:r>
            <a:endParaRPr lang="en-US" sz="2400"/>
          </a:p>
          <a:p>
            <a:pPr marL="0" indent="0">
              <a:buNone/>
              <a:tabLst>
                <a:tab pos="857250" algn="l"/>
              </a:tabLst>
            </a:pPr>
            <a:r>
              <a:rPr lang="en-US" sz="2400"/>
              <a:t>	 By </a:t>
            </a:r>
            <a:r>
              <a:rPr lang="en-US" sz="2400">
                <a:effectLst/>
                <a:ea typeface="Times New Roman" panose="02020603050405020304" pitchFamily="18" charset="0"/>
              </a:rPr>
              <a:t>drilling down what features to utilize, the impediments of the review, 	 	 what to focus on, and other significant elements.</a:t>
            </a:r>
          </a:p>
          <a:p>
            <a:pPr marL="0" indent="0">
              <a:buNone/>
              <a:tabLst>
                <a:tab pos="857250" algn="l"/>
              </a:tabLst>
            </a:pPr>
            <a:endParaRPr lang="en-US" sz="1000"/>
          </a:p>
          <a:p>
            <a:pPr marL="0" indent="0" defTabSz="968375">
              <a:buNone/>
            </a:pPr>
            <a:r>
              <a:rPr lang="en-US" sz="2400" b="1">
                <a:effectLst/>
                <a:ea typeface="Times New Roman" panose="02020603050405020304" pitchFamily="18" charset="0"/>
              </a:rPr>
              <a:t>WHY: 	</a:t>
            </a:r>
            <a:r>
              <a:rPr lang="en-US" sz="2400">
                <a:effectLst/>
                <a:ea typeface="Times New Roman" panose="02020603050405020304" pitchFamily="18" charset="0"/>
              </a:rPr>
              <a:t> To determine which plan offers the best value for money. </a:t>
            </a:r>
          </a:p>
          <a:p>
            <a:pPr marL="0" indent="0" defTabSz="968375">
              <a:buNone/>
            </a:pPr>
            <a:r>
              <a:rPr lang="en-US" sz="2400">
                <a:ea typeface="Times New Roman" panose="02020603050405020304" pitchFamily="18" charset="0"/>
              </a:rPr>
              <a:t>	</a:t>
            </a:r>
            <a:r>
              <a:rPr lang="en-US" sz="2400">
                <a:effectLst/>
                <a:ea typeface="Times New Roman" panose="02020603050405020304" pitchFamily="18" charset="0"/>
              </a:rPr>
              <a:t>To show which aspects the business can focus on to be more competitive. </a:t>
            </a:r>
            <a:endParaRPr lang="en-US" sz="2400">
              <a:ea typeface="Times New Roman" panose="02020603050405020304" pitchFamily="18" charset="0"/>
            </a:endParaRPr>
          </a:p>
          <a:p>
            <a:pPr marL="0" indent="0" defTabSz="968375">
              <a:buNone/>
            </a:pPr>
            <a:r>
              <a:rPr lang="en-US" sz="2400">
                <a:effectLst/>
                <a:ea typeface="Times New Roman" panose="02020603050405020304" pitchFamily="18" charset="0"/>
              </a:rPr>
              <a:t>	To give suggestions on how the government and the business can lower 	their prices. </a:t>
            </a:r>
            <a:endParaRPr lang="en-US" sz="2400">
              <a:effectLst/>
              <a:ea typeface="Calibri" panose="020F0502020204030204" pitchFamily="34" charset="0"/>
            </a:endParaRPr>
          </a:p>
          <a:p>
            <a:pPr marL="0" indent="0">
              <a:buNone/>
            </a:pPr>
            <a:endParaRPr lang="en-US" sz="2400"/>
          </a:p>
        </p:txBody>
      </p:sp>
    </p:spTree>
    <p:extLst>
      <p:ext uri="{BB962C8B-B14F-4D97-AF65-F5344CB8AC3E}">
        <p14:creationId xmlns:p14="http://schemas.microsoft.com/office/powerpoint/2010/main" val="237128581"/>
      </p:ext>
    </p:extLst>
  </p:cSld>
  <p:clrMapOvr>
    <a:masterClrMapping/>
  </p:clrMapOvr>
  <mc:AlternateContent xmlns:mc="http://schemas.openxmlformats.org/markup-compatibility/2006" xmlns:p14="http://schemas.microsoft.com/office/powerpoint/2010/main">
    <mc:Choice Requires="p14">
      <p:transition p14:dur="250" advClick="0" advTm="49421">
        <p:fade/>
      </p:transition>
    </mc:Choice>
    <mc:Fallback xmlns="">
      <p:transition advClick="0" advTm="4942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1DAFF-44CB-432A-9B3C-A273C9157F63}"/>
              </a:ext>
            </a:extLst>
          </p:cNvPr>
          <p:cNvSpPr txBox="1"/>
          <p:nvPr/>
        </p:nvSpPr>
        <p:spPr>
          <a:xfrm>
            <a:off x="2195461" y="1304848"/>
            <a:ext cx="7473314" cy="6124754"/>
          </a:xfrm>
          <a:prstGeom prst="rect">
            <a:avLst/>
          </a:prstGeom>
          <a:noFill/>
        </p:spPr>
        <p:txBody>
          <a:bodyPr wrap="square" lIns="91440" tIns="45720" rIns="91440" bIns="45720" rtlCol="0" anchor="t">
            <a:spAutoFit/>
          </a:bodyPr>
          <a:lstStyle/>
          <a:p>
            <a:pPr algn="just"/>
            <a:r>
              <a:rPr lang="en-US" sz="2400" b="1"/>
              <a:t>Semi-structured dataset</a:t>
            </a:r>
            <a:endParaRPr lang="en-US" sz="2400" b="1">
              <a:cs typeface="Calibri"/>
            </a:endParaRPr>
          </a:p>
          <a:p>
            <a:pPr marL="742950" lvl="1" indent="-285750" algn="just">
              <a:buFont typeface="Wingdings" panose="05000000000000000000" pitchFamily="2" charset="2"/>
              <a:buChar char="ü"/>
            </a:pPr>
            <a:r>
              <a:rPr lang="en-US" sz="2400"/>
              <a:t>Self-describing – carries info about what its schema</a:t>
            </a:r>
            <a:endParaRPr lang="en-US" sz="2400">
              <a:cs typeface="Calibri"/>
            </a:endParaRPr>
          </a:p>
          <a:p>
            <a:pPr marL="742950" lvl="1" indent="-285750" algn="just">
              <a:buFont typeface="Wingdings" panose="05000000000000000000" pitchFamily="2" charset="2"/>
              <a:buChar char="ü"/>
            </a:pPr>
            <a:r>
              <a:rPr lang="en-US" sz="2400"/>
              <a:t>Loosely-coupled data</a:t>
            </a:r>
            <a:endParaRPr lang="en-US" sz="2400">
              <a:cs typeface="Calibri"/>
            </a:endParaRPr>
          </a:p>
          <a:p>
            <a:pPr marL="742950" lvl="1" indent="-285750" algn="just">
              <a:buFont typeface="Wingdings" panose="05000000000000000000" pitchFamily="2" charset="2"/>
              <a:buChar char="ü"/>
            </a:pPr>
            <a:r>
              <a:rPr lang="en-US" sz="2400"/>
              <a:t>Flexibility in adding new attributes and relationship</a:t>
            </a:r>
            <a:endParaRPr lang="en-US" sz="2400">
              <a:cs typeface="Calibri"/>
            </a:endParaRPr>
          </a:p>
          <a:p>
            <a:pPr algn="ctr"/>
            <a:r>
              <a:rPr lang="en-US" sz="1600"/>
              <a:t>Citation: Wilkerson, Margaret. “</a:t>
            </a:r>
            <a:r>
              <a:rPr lang="en-US" sz="1600" err="1"/>
              <a:t>Semistructured</a:t>
            </a:r>
            <a:r>
              <a:rPr lang="en-US" sz="1600"/>
              <a:t>-Data model”. https://slideplayer.com/slide/13318356/</a:t>
            </a:r>
            <a:endParaRPr lang="en-US" sz="1600">
              <a:cs typeface="Calibri"/>
            </a:endParaRPr>
          </a:p>
          <a:p>
            <a:pPr algn="just"/>
            <a:endParaRPr lang="en-US" sz="2400">
              <a:cs typeface="Calibri"/>
            </a:endParaRPr>
          </a:p>
          <a:p>
            <a:pPr algn="just"/>
            <a:r>
              <a:rPr lang="en-US" sz="2400" b="1"/>
              <a:t>Common source: </a:t>
            </a:r>
            <a:r>
              <a:rPr lang="en-US" sz="2400" i="1"/>
              <a:t>Whistle-out </a:t>
            </a:r>
            <a:r>
              <a:rPr lang="en-US" sz="2400"/>
              <a:t>- most recent available plans offered to consumers. Foundation for analysis of performances of network service providers across the United States and Canada.</a:t>
            </a:r>
            <a:endParaRPr lang="en-US" sz="2400">
              <a:cs typeface="Calibri"/>
            </a:endParaRPr>
          </a:p>
          <a:p>
            <a:pPr algn="just"/>
            <a:endParaRPr lang="en-US" sz="2400">
              <a:cs typeface="Calibri"/>
            </a:endParaRPr>
          </a:p>
          <a:p>
            <a:pPr algn="just"/>
            <a:r>
              <a:rPr lang="en-US" sz="2400" b="1"/>
              <a:t>Existing </a:t>
            </a:r>
            <a:r>
              <a:rPr lang="en-US" sz="2400"/>
              <a:t>and </a:t>
            </a:r>
            <a:r>
              <a:rPr lang="en-US" sz="2400" b="1"/>
              <a:t>open to public </a:t>
            </a:r>
            <a:r>
              <a:rPr lang="en-US" sz="2400"/>
              <a:t>information hence it is easily accessible, and the </a:t>
            </a:r>
            <a:r>
              <a:rPr lang="en-US" sz="2400" b="1"/>
              <a:t>accuracy is very high</a:t>
            </a:r>
            <a:r>
              <a:rPr lang="en-US" sz="2400"/>
              <a:t>.</a:t>
            </a:r>
            <a:endParaRPr lang="en-US" sz="2400">
              <a:cs typeface="Calibri"/>
            </a:endParaRPr>
          </a:p>
          <a:p>
            <a:pPr algn="just"/>
            <a:endParaRPr lang="en-US"/>
          </a:p>
          <a:p>
            <a:pPr algn="just"/>
            <a:endParaRPr lang="en-US">
              <a:cs typeface="Calibri"/>
            </a:endParaRPr>
          </a:p>
          <a:p>
            <a:endParaRPr lang="en-US"/>
          </a:p>
          <a:p>
            <a:endParaRPr lang="en-US"/>
          </a:p>
        </p:txBody>
      </p:sp>
      <p:sp>
        <p:nvSpPr>
          <p:cNvPr id="6" name="TextBox 5">
            <a:extLst>
              <a:ext uri="{FF2B5EF4-FFF2-40B4-BE49-F238E27FC236}">
                <a16:creationId xmlns:a16="http://schemas.microsoft.com/office/drawing/2014/main" id="{A3360002-372C-49D9-A773-FED25D84F8D5}"/>
              </a:ext>
            </a:extLst>
          </p:cNvPr>
          <p:cNvSpPr txBox="1"/>
          <p:nvPr/>
        </p:nvSpPr>
        <p:spPr>
          <a:xfrm>
            <a:off x="387121" y="333385"/>
            <a:ext cx="10153650" cy="707886"/>
          </a:xfrm>
          <a:prstGeom prst="rect">
            <a:avLst/>
          </a:prstGeom>
          <a:noFill/>
        </p:spPr>
        <p:txBody>
          <a:bodyPr wrap="square" rtlCol="0">
            <a:spAutoFit/>
          </a:bodyPr>
          <a:lstStyle/>
          <a:p>
            <a:r>
              <a:rPr lang="en-US" sz="4000"/>
              <a:t>Data Collection and Description</a:t>
            </a:r>
          </a:p>
        </p:txBody>
      </p:sp>
      <p:pic>
        <p:nvPicPr>
          <p:cNvPr id="10" name="Picture 9">
            <a:extLst>
              <a:ext uri="{FF2B5EF4-FFF2-40B4-BE49-F238E27FC236}">
                <a16:creationId xmlns:a16="http://schemas.microsoft.com/office/drawing/2014/main" id="{6BB11952-9887-4852-B8F9-1C00BF07F8F6}"/>
              </a:ext>
            </a:extLst>
          </p:cNvPr>
          <p:cNvPicPr>
            <a:picLocks noChangeAspect="1"/>
          </p:cNvPicPr>
          <p:nvPr/>
        </p:nvPicPr>
        <p:blipFill>
          <a:blip r:embed="rId3">
            <a:alphaModFix amt="35000"/>
          </a:blip>
          <a:stretch>
            <a:fillRect/>
          </a:stretch>
        </p:blipFill>
        <p:spPr>
          <a:xfrm>
            <a:off x="227287" y="4249008"/>
            <a:ext cx="1888808" cy="669992"/>
          </a:xfrm>
          <a:prstGeom prst="rect">
            <a:avLst/>
          </a:prstGeom>
        </p:spPr>
      </p:pic>
      <p:pic>
        <p:nvPicPr>
          <p:cNvPr id="20" name="Picture 19">
            <a:extLst>
              <a:ext uri="{FF2B5EF4-FFF2-40B4-BE49-F238E27FC236}">
                <a16:creationId xmlns:a16="http://schemas.microsoft.com/office/drawing/2014/main" id="{E9928F90-461D-4C39-92FB-878CA920AF80}"/>
              </a:ext>
            </a:extLst>
          </p:cNvPr>
          <p:cNvPicPr>
            <a:picLocks noChangeAspect="1"/>
          </p:cNvPicPr>
          <p:nvPr/>
        </p:nvPicPr>
        <p:blipFill>
          <a:blip r:embed="rId4">
            <a:alphaModFix amt="50000"/>
          </a:blip>
          <a:stretch>
            <a:fillRect/>
          </a:stretch>
        </p:blipFill>
        <p:spPr>
          <a:xfrm>
            <a:off x="9543576" y="962713"/>
            <a:ext cx="2320576" cy="2659303"/>
          </a:xfrm>
          <a:prstGeom prst="rect">
            <a:avLst/>
          </a:prstGeom>
        </p:spPr>
      </p:pic>
    </p:spTree>
    <p:extLst>
      <p:ext uri="{BB962C8B-B14F-4D97-AF65-F5344CB8AC3E}">
        <p14:creationId xmlns:p14="http://schemas.microsoft.com/office/powerpoint/2010/main" val="2158874644"/>
      </p:ext>
    </p:extLst>
  </p:cSld>
  <p:clrMapOvr>
    <a:masterClrMapping/>
  </p:clrMapOvr>
  <mc:AlternateContent xmlns:mc="http://schemas.openxmlformats.org/markup-compatibility/2006" xmlns:p14="http://schemas.microsoft.com/office/powerpoint/2010/main">
    <mc:Choice Requires="p14">
      <p:transition p14:dur="250" advClick="0" advTm="63995">
        <p:fade/>
      </p:transition>
    </mc:Choice>
    <mc:Fallback xmlns="">
      <p:transition advClick="0" advTm="6399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41DAFF-44CB-432A-9B3C-A273C9157F63}"/>
              </a:ext>
            </a:extLst>
          </p:cNvPr>
          <p:cNvSpPr txBox="1"/>
          <p:nvPr/>
        </p:nvSpPr>
        <p:spPr>
          <a:xfrm>
            <a:off x="272878" y="1187616"/>
            <a:ext cx="5632792" cy="4401205"/>
          </a:xfrm>
          <a:prstGeom prst="rect">
            <a:avLst/>
          </a:prstGeom>
          <a:noFill/>
        </p:spPr>
        <p:txBody>
          <a:bodyPr wrap="square" lIns="91440" tIns="45720" rIns="91440" bIns="45720" rtlCol="0" anchor="t">
            <a:spAutoFit/>
          </a:bodyPr>
          <a:lstStyle/>
          <a:p>
            <a:pPr algn="just"/>
            <a:endParaRPr lang="en-US" sz="2400" b="1"/>
          </a:p>
          <a:p>
            <a:pPr marL="342900" indent="-342900" algn="just">
              <a:buFont typeface="Wingdings"/>
              <a:buChar char="q"/>
            </a:pPr>
            <a:r>
              <a:rPr lang="en-US" sz="2400">
                <a:ea typeface="+mn-lt"/>
                <a:cs typeface="+mn-lt"/>
              </a:rPr>
              <a:t>Identified key features included in a plan</a:t>
            </a:r>
            <a:endParaRPr lang="en-US" sz="2400" b="1">
              <a:ea typeface="+mn-lt"/>
              <a:cs typeface="+mn-lt"/>
            </a:endParaRPr>
          </a:p>
          <a:p>
            <a:pPr algn="just"/>
            <a:endParaRPr lang="en-US" sz="2400">
              <a:ea typeface="+mn-lt"/>
              <a:cs typeface="+mn-lt"/>
            </a:endParaRPr>
          </a:p>
          <a:p>
            <a:pPr marL="342900" indent="-342900" algn="just">
              <a:buFont typeface="Wingdings"/>
              <a:buChar char="q"/>
            </a:pPr>
            <a:r>
              <a:rPr lang="en-US" sz="2400">
                <a:ea typeface="+mn-lt"/>
                <a:cs typeface="+mn-lt"/>
              </a:rPr>
              <a:t>Filtered numerous phone plans offered by the identified US &amp; Canadian wireless telecommunication companies</a:t>
            </a:r>
            <a:endParaRPr lang="en-US" sz="2400" b="1">
              <a:cs typeface="Calibri" panose="020F0502020204030204"/>
            </a:endParaRPr>
          </a:p>
          <a:p>
            <a:pPr algn="just"/>
            <a:br>
              <a:rPr lang="en-US"/>
            </a:br>
            <a:endParaRPr lang="en-US"/>
          </a:p>
          <a:p>
            <a:pPr algn="just"/>
            <a:r>
              <a:rPr lang="en-US" sz="2400" b="1"/>
              <a:t>Selected companies</a:t>
            </a:r>
            <a:endParaRPr lang="en-US" sz="2000">
              <a:cs typeface="Calibri"/>
            </a:endParaRPr>
          </a:p>
          <a:p>
            <a:pPr algn="just"/>
            <a:r>
              <a:rPr lang="en-US" sz="2000"/>
              <a:t>   US – Verizon, </a:t>
            </a:r>
            <a:r>
              <a:rPr lang="en-US" sz="2000" err="1"/>
              <a:t>USCellular</a:t>
            </a:r>
            <a:r>
              <a:rPr lang="en-US" sz="2000"/>
              <a:t>, T-Mobile, Sprint, AT&amp;T</a:t>
            </a:r>
            <a:endParaRPr lang="en-US" sz="2000">
              <a:cs typeface="Calibri"/>
            </a:endParaRPr>
          </a:p>
          <a:p>
            <a:pPr algn="just"/>
            <a:r>
              <a:rPr lang="en-US" sz="2000"/>
              <a:t>   CA – Bell, Rogers, </a:t>
            </a:r>
            <a:r>
              <a:rPr lang="en-US" sz="2000" err="1"/>
              <a:t>Telus</a:t>
            </a:r>
            <a:r>
              <a:rPr lang="en-US" sz="2000"/>
              <a:t>, Freedom, Virgin Plus, Fido</a:t>
            </a:r>
            <a:endParaRPr lang="en-US" sz="2000">
              <a:cs typeface="Calibri"/>
            </a:endParaRPr>
          </a:p>
          <a:p>
            <a:endParaRPr lang="en-US"/>
          </a:p>
          <a:p>
            <a:endParaRPr lang="en-US"/>
          </a:p>
        </p:txBody>
      </p:sp>
      <p:graphicFrame>
        <p:nvGraphicFramePr>
          <p:cNvPr id="5" name="Table 4">
            <a:extLst>
              <a:ext uri="{FF2B5EF4-FFF2-40B4-BE49-F238E27FC236}">
                <a16:creationId xmlns:a16="http://schemas.microsoft.com/office/drawing/2014/main" id="{247B7386-0E40-4AD2-AAF9-5BD2DE2D00B8}"/>
              </a:ext>
            </a:extLst>
          </p:cNvPr>
          <p:cNvGraphicFramePr>
            <a:graphicFrameLocks noGrp="1"/>
          </p:cNvGraphicFramePr>
          <p:nvPr>
            <p:extLst>
              <p:ext uri="{D42A27DB-BD31-4B8C-83A1-F6EECF244321}">
                <p14:modId xmlns:p14="http://schemas.microsoft.com/office/powerpoint/2010/main" val="4164247818"/>
              </p:ext>
            </p:extLst>
          </p:nvPr>
        </p:nvGraphicFramePr>
        <p:xfrm>
          <a:off x="6084276" y="1195753"/>
          <a:ext cx="5715744" cy="5412646"/>
        </p:xfrm>
        <a:graphic>
          <a:graphicData uri="http://schemas.openxmlformats.org/drawingml/2006/table">
            <a:tbl>
              <a:tblPr firstRow="1">
                <a:tableStyleId>{5C22544A-7EE6-4342-B048-85BDC9FD1C3A}</a:tableStyleId>
              </a:tblPr>
              <a:tblGrid>
                <a:gridCol w="1464445">
                  <a:extLst>
                    <a:ext uri="{9D8B030D-6E8A-4147-A177-3AD203B41FA5}">
                      <a16:colId xmlns:a16="http://schemas.microsoft.com/office/drawing/2014/main" val="1709308486"/>
                    </a:ext>
                  </a:extLst>
                </a:gridCol>
                <a:gridCol w="4251299">
                  <a:extLst>
                    <a:ext uri="{9D8B030D-6E8A-4147-A177-3AD203B41FA5}">
                      <a16:colId xmlns:a16="http://schemas.microsoft.com/office/drawing/2014/main" val="618464659"/>
                    </a:ext>
                  </a:extLst>
                </a:gridCol>
              </a:tblGrid>
              <a:tr h="310542">
                <a:tc>
                  <a:txBody>
                    <a:bodyPr/>
                    <a:lstStyle/>
                    <a:p>
                      <a:pPr algn="ctr" fontAlgn="b"/>
                      <a:r>
                        <a:rPr lang="en-US" sz="1400" u="none" strike="noStrike">
                          <a:effectLst/>
                        </a:rPr>
                        <a:t>Features</a:t>
                      </a:r>
                      <a:endParaRPr lang="en-US" sz="1400" b="1"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Description</a:t>
                      </a:r>
                      <a:endParaRPr lang="en-US" sz="1400" b="1"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248889131"/>
                  </a:ext>
                </a:extLst>
              </a:tr>
              <a:tr h="310542">
                <a:tc>
                  <a:txBody>
                    <a:bodyPr/>
                    <a:lstStyle/>
                    <a:p>
                      <a:pPr algn="ctr" fontAlgn="b"/>
                      <a:r>
                        <a:rPr lang="en-US" sz="1400" u="none" strike="noStrike">
                          <a:effectLst/>
                        </a:rPr>
                        <a:t>Company</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Selected Canada and US telecom provider</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905187126"/>
                  </a:ext>
                </a:extLst>
              </a:tr>
              <a:tr h="310542">
                <a:tc>
                  <a:txBody>
                    <a:bodyPr/>
                    <a:lstStyle/>
                    <a:p>
                      <a:pPr algn="ctr" fontAlgn="b"/>
                      <a:r>
                        <a:rPr lang="en-US" sz="1400" u="none" strike="noStrike">
                          <a:effectLst/>
                        </a:rPr>
                        <a:t>Plan</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Description of mobile data plan offering</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969765554"/>
                  </a:ext>
                </a:extLst>
              </a:tr>
              <a:tr h="310542">
                <a:tc>
                  <a:txBody>
                    <a:bodyPr/>
                    <a:lstStyle/>
                    <a:p>
                      <a:pPr algn="ctr" fontAlgn="b"/>
                      <a:r>
                        <a:rPr lang="en-US" sz="1400" u="none" strike="noStrike">
                          <a:effectLst/>
                        </a:rPr>
                        <a:t>Price</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 Mobile data plans monthly fee in USD and CAD</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349794113"/>
                  </a:ext>
                </a:extLst>
              </a:tr>
              <a:tr h="483066">
                <a:tc>
                  <a:txBody>
                    <a:bodyPr/>
                    <a:lstStyle/>
                    <a:p>
                      <a:pPr algn="ctr" fontAlgn="b"/>
                      <a:r>
                        <a:rPr lang="en-US" sz="1400" u="none" strike="noStrike">
                          <a:effectLst/>
                        </a:rPr>
                        <a:t>Promotion</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Promotion that can be avail during mobile data plan activation or sign-up</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1223864244"/>
                  </a:ext>
                </a:extLst>
              </a:tr>
              <a:tr h="310542">
                <a:tc>
                  <a:txBody>
                    <a:bodyPr/>
                    <a:lstStyle/>
                    <a:p>
                      <a:pPr algn="ctr" fontAlgn="b"/>
                      <a:r>
                        <a:rPr lang="en-US" sz="1400" u="none" strike="noStrike">
                          <a:effectLst/>
                        </a:rPr>
                        <a:t>Fees</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Activation fee or Sign-up fee </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4261665505"/>
                  </a:ext>
                </a:extLst>
              </a:tr>
              <a:tr h="310542">
                <a:tc>
                  <a:txBody>
                    <a:bodyPr/>
                    <a:lstStyle/>
                    <a:p>
                      <a:pPr algn="ctr" fontAlgn="b"/>
                      <a:r>
                        <a:rPr lang="en-US" sz="1400" u="none" strike="noStrike">
                          <a:effectLst/>
                        </a:rPr>
                        <a:t>Local Minutes</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Nationwide call duration inclusive in mobile data plan</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3717270450"/>
                  </a:ext>
                </a:extLst>
              </a:tr>
              <a:tr h="414056">
                <a:tc>
                  <a:txBody>
                    <a:bodyPr/>
                    <a:lstStyle/>
                    <a:p>
                      <a:pPr algn="ctr" fontAlgn="b"/>
                      <a:r>
                        <a:rPr lang="en-US" sz="1400" u="none" strike="noStrike">
                          <a:effectLst/>
                        </a:rPr>
                        <a:t>International Minutes</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International call duration inclusive in mobile data plan</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827742810"/>
                  </a:ext>
                </a:extLst>
              </a:tr>
              <a:tr h="310542">
                <a:tc>
                  <a:txBody>
                    <a:bodyPr/>
                    <a:lstStyle/>
                    <a:p>
                      <a:pPr algn="ctr" fontAlgn="b"/>
                      <a:r>
                        <a:rPr lang="en-US" sz="1400" u="none" strike="noStrike">
                          <a:effectLst/>
                        </a:rPr>
                        <a:t>Messages Type</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Type of text plan included in the mobile data plan</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11026626"/>
                  </a:ext>
                </a:extLst>
              </a:tr>
              <a:tr h="310542">
                <a:tc>
                  <a:txBody>
                    <a:bodyPr/>
                    <a:lstStyle/>
                    <a:p>
                      <a:pPr algn="ctr" fontAlgn="b"/>
                      <a:r>
                        <a:rPr lang="en-US" sz="1400" u="none" strike="noStrike">
                          <a:effectLst/>
                        </a:rPr>
                        <a:t>Messages</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Number of outgoing messages in the included text plan</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929603024"/>
                  </a:ext>
                </a:extLst>
              </a:tr>
              <a:tr h="483066">
                <a:tc>
                  <a:txBody>
                    <a:bodyPr/>
                    <a:lstStyle/>
                    <a:p>
                      <a:pPr algn="ctr" fontAlgn="b"/>
                      <a:r>
                        <a:rPr lang="en-US" sz="1400" u="none" strike="noStrike">
                          <a:effectLst/>
                        </a:rPr>
                        <a:t>Data</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How much mobile data the user can access, usually per month, for a specific fee.</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1098363461"/>
                  </a:ext>
                </a:extLst>
              </a:tr>
              <a:tr h="483066">
                <a:tc>
                  <a:txBody>
                    <a:bodyPr/>
                    <a:lstStyle/>
                    <a:p>
                      <a:pPr algn="ctr" fontAlgn="b"/>
                      <a:r>
                        <a:rPr lang="en-US" sz="1400" u="none" strike="noStrike">
                          <a:effectLst/>
                        </a:rPr>
                        <a:t>Speed/bandwidth</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Maximum amount of data transmitted over an internet connection in a given amount of time</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941816115"/>
                  </a:ext>
                </a:extLst>
              </a:tr>
              <a:tr h="310542">
                <a:tc>
                  <a:txBody>
                    <a:bodyPr/>
                    <a:lstStyle/>
                    <a:p>
                      <a:pPr algn="ctr" fontAlgn="b"/>
                      <a:r>
                        <a:rPr lang="en-US" sz="1400" u="none" strike="noStrike">
                          <a:effectLst/>
                        </a:rPr>
                        <a:t>Contract</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Stated duration or service term of mobile data plan </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1384631877"/>
                  </a:ext>
                </a:extLst>
              </a:tr>
              <a:tr h="431308">
                <a:tc>
                  <a:txBody>
                    <a:bodyPr/>
                    <a:lstStyle/>
                    <a:p>
                      <a:pPr algn="ctr" fontAlgn="b"/>
                      <a:r>
                        <a:rPr lang="en-US" sz="1400" u="none" strike="noStrike">
                          <a:effectLst/>
                        </a:rPr>
                        <a:t>Availability</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Location to where the mobile data plan can be purchased</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2844541921"/>
                  </a:ext>
                </a:extLst>
              </a:tr>
              <a:tr h="310542">
                <a:tc>
                  <a:txBody>
                    <a:bodyPr/>
                    <a:lstStyle/>
                    <a:p>
                      <a:pPr algn="ctr" fontAlgn="b"/>
                      <a:r>
                        <a:rPr lang="en-US" sz="1400" u="none" strike="noStrike">
                          <a:effectLst/>
                        </a:rPr>
                        <a:t>Coverage</a:t>
                      </a:r>
                      <a:endParaRPr lang="en-US" sz="1400" b="0" i="0" u="none" strike="noStrike">
                        <a:solidFill>
                          <a:srgbClr val="000000"/>
                        </a:solidFill>
                        <a:effectLst/>
                        <a:latin typeface="Calibri"/>
                      </a:endParaRPr>
                    </a:p>
                  </a:txBody>
                  <a:tcPr marL="0" marR="0" marT="0" marB="0" anchor="ctr"/>
                </a:tc>
                <a:tc>
                  <a:txBody>
                    <a:bodyPr/>
                    <a:lstStyle/>
                    <a:p>
                      <a:pPr algn="ctr" fontAlgn="b"/>
                      <a:r>
                        <a:rPr lang="en-US" sz="1400" u="none" strike="noStrike">
                          <a:effectLst/>
                        </a:rPr>
                        <a:t>Stated locations of mobile carrier's network coverage </a:t>
                      </a:r>
                      <a:endParaRPr lang="en-US" sz="1400" b="0" i="0" u="none" strike="noStrike">
                        <a:solidFill>
                          <a:srgbClr val="000000"/>
                        </a:solidFill>
                        <a:effectLst/>
                        <a:latin typeface="Calibri"/>
                      </a:endParaRPr>
                    </a:p>
                  </a:txBody>
                  <a:tcPr marL="0" marR="0" marT="0" marB="0" anchor="ctr"/>
                </a:tc>
                <a:extLst>
                  <a:ext uri="{0D108BD9-81ED-4DB2-BD59-A6C34878D82A}">
                    <a16:rowId xmlns:a16="http://schemas.microsoft.com/office/drawing/2014/main" val="148561755"/>
                  </a:ext>
                </a:extLst>
              </a:tr>
            </a:tbl>
          </a:graphicData>
        </a:graphic>
      </p:graphicFrame>
      <p:sp>
        <p:nvSpPr>
          <p:cNvPr id="6" name="TextBox 5">
            <a:extLst>
              <a:ext uri="{FF2B5EF4-FFF2-40B4-BE49-F238E27FC236}">
                <a16:creationId xmlns:a16="http://schemas.microsoft.com/office/drawing/2014/main" id="{A3360002-372C-49D9-A773-FED25D84F8D5}"/>
              </a:ext>
            </a:extLst>
          </p:cNvPr>
          <p:cNvSpPr txBox="1"/>
          <p:nvPr/>
        </p:nvSpPr>
        <p:spPr>
          <a:xfrm>
            <a:off x="387121" y="333385"/>
            <a:ext cx="10153650" cy="707886"/>
          </a:xfrm>
          <a:prstGeom prst="rect">
            <a:avLst/>
          </a:prstGeom>
          <a:noFill/>
        </p:spPr>
        <p:txBody>
          <a:bodyPr wrap="square" rtlCol="0">
            <a:spAutoFit/>
          </a:bodyPr>
          <a:lstStyle/>
          <a:p>
            <a:r>
              <a:rPr lang="en-US" sz="4000"/>
              <a:t>Data Collection and Description</a:t>
            </a:r>
          </a:p>
        </p:txBody>
      </p:sp>
      <p:pic>
        <p:nvPicPr>
          <p:cNvPr id="12" name="Picture 11">
            <a:extLst>
              <a:ext uri="{FF2B5EF4-FFF2-40B4-BE49-F238E27FC236}">
                <a16:creationId xmlns:a16="http://schemas.microsoft.com/office/drawing/2014/main" id="{39244B1D-9FCA-4ED7-AA2A-1C97EEF9B4DA}"/>
              </a:ext>
            </a:extLst>
          </p:cNvPr>
          <p:cNvPicPr>
            <a:picLocks noChangeAspect="1"/>
          </p:cNvPicPr>
          <p:nvPr/>
        </p:nvPicPr>
        <p:blipFill>
          <a:blip r:embed="rId3">
            <a:alphaModFix amt="50000"/>
          </a:blip>
          <a:stretch>
            <a:fillRect/>
          </a:stretch>
        </p:blipFill>
        <p:spPr>
          <a:xfrm>
            <a:off x="392724" y="5323254"/>
            <a:ext cx="2627361" cy="1337654"/>
          </a:xfrm>
          <a:prstGeom prst="rect">
            <a:avLst/>
          </a:prstGeom>
        </p:spPr>
      </p:pic>
      <p:pic>
        <p:nvPicPr>
          <p:cNvPr id="16" name="Picture 15">
            <a:extLst>
              <a:ext uri="{FF2B5EF4-FFF2-40B4-BE49-F238E27FC236}">
                <a16:creationId xmlns:a16="http://schemas.microsoft.com/office/drawing/2014/main" id="{B652C8F2-B83A-41E4-9CF4-6F8A72242743}"/>
              </a:ext>
            </a:extLst>
          </p:cNvPr>
          <p:cNvPicPr>
            <a:picLocks noChangeAspect="1"/>
          </p:cNvPicPr>
          <p:nvPr/>
        </p:nvPicPr>
        <p:blipFill>
          <a:blip r:embed="rId4">
            <a:alphaModFix amt="70000"/>
          </a:blip>
          <a:stretch>
            <a:fillRect/>
          </a:stretch>
        </p:blipFill>
        <p:spPr>
          <a:xfrm>
            <a:off x="3364863" y="5094340"/>
            <a:ext cx="1662066" cy="1573579"/>
          </a:xfrm>
          <a:prstGeom prst="rect">
            <a:avLst/>
          </a:prstGeom>
        </p:spPr>
      </p:pic>
    </p:spTree>
    <p:extLst>
      <p:ext uri="{BB962C8B-B14F-4D97-AF65-F5344CB8AC3E}">
        <p14:creationId xmlns:p14="http://schemas.microsoft.com/office/powerpoint/2010/main" val="441263766"/>
      </p:ext>
    </p:extLst>
  </p:cSld>
  <p:clrMapOvr>
    <a:masterClrMapping/>
  </p:clrMapOvr>
  <mc:AlternateContent xmlns:mc="http://schemas.openxmlformats.org/markup-compatibility/2006" xmlns:p14="http://schemas.microsoft.com/office/powerpoint/2010/main">
    <mc:Choice Requires="p14">
      <p:transition p14:dur="250" advClick="0" advTm="63995">
        <p:fade/>
      </p:transition>
    </mc:Choice>
    <mc:Fallback xmlns="">
      <p:transition advClick="0" advTm="6399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CFD96-8AC6-4E80-AC07-A3357C17B899}"/>
              </a:ext>
            </a:extLst>
          </p:cNvPr>
          <p:cNvSpPr>
            <a:spLocks noGrp="1"/>
          </p:cNvSpPr>
          <p:nvPr>
            <p:ph type="title"/>
          </p:nvPr>
        </p:nvSpPr>
        <p:spPr>
          <a:xfrm>
            <a:off x="1055714" y="892983"/>
            <a:ext cx="5040285" cy="1169585"/>
          </a:xfrm>
        </p:spPr>
        <p:txBody>
          <a:bodyPr anchor="b">
            <a:normAutofit/>
          </a:bodyPr>
          <a:lstStyle/>
          <a:p>
            <a:r>
              <a:rPr lang="en-US" sz="4000" b="1"/>
              <a:t>The Model</a:t>
            </a:r>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D19660-3716-4012-A505-3C6B59D0E684}"/>
                  </a:ext>
                </a:extLst>
              </p:cNvPr>
              <p:cNvSpPr>
                <a:spLocks noGrp="1"/>
              </p:cNvSpPr>
              <p:nvPr>
                <p:ph idx="1"/>
              </p:nvPr>
            </p:nvSpPr>
            <p:spPr>
              <a:xfrm>
                <a:off x="1055715" y="2508105"/>
                <a:ext cx="5040285" cy="3632493"/>
              </a:xfrm>
            </p:spPr>
            <p:txBody>
              <a:bodyPr anchor="ctr">
                <a:normAutofit/>
              </a:bodyPr>
              <a:lstStyle/>
              <a:p>
                <a:pPr marL="0" indent="0">
                  <a:buNone/>
                </a:pPr>
                <a:r>
                  <a:rPr lang="en-US" sz="1900"/>
                  <a:t>Each plan then is evaluated and given a score by multiplying each normalized factor with how important it is to the Canadian consumer.</a:t>
                </a:r>
              </a:p>
              <a:p>
                <a:pPr marL="0" indent="0">
                  <a:buNone/>
                </a:pPr>
                <a:r>
                  <a:rPr lang="en-US" sz="1900"/>
                  <a:t>The Model score is between 0 and 100, the higher the better.</a:t>
                </a:r>
              </a:p>
              <a:p>
                <a:pPr marL="0" indent="0">
                  <a:buNone/>
                </a:pPr>
                <a:endParaRPr lang="en-US" sz="1900"/>
              </a:p>
              <a:p>
                <a:pPr marL="0" indent="0">
                  <a:buNone/>
                </a:pPr>
                <a14:m>
                  <m:oMathPara xmlns:m="http://schemas.openxmlformats.org/officeDocument/2006/math">
                    <m:oMathParaPr>
                      <m:jc m:val="centerGroup"/>
                    </m:oMathParaPr>
                    <m:oMath xmlns:m="http://schemas.openxmlformats.org/officeDocument/2006/math">
                      <m:r>
                        <m:rPr>
                          <m:nor/>
                        </m:rPr>
                        <a:rPr lang="en-US" sz="1900"/>
                        <m:t>Plan</m:t>
                      </m:r>
                      <m:r>
                        <m:rPr>
                          <m:nor/>
                        </m:rPr>
                        <a:rPr lang="en-US" sz="1900"/>
                        <m:t> </m:t>
                      </m:r>
                      <m:r>
                        <m:rPr>
                          <m:nor/>
                        </m:rPr>
                        <a:rPr lang="en-US" sz="1900"/>
                        <m:t>Score</m:t>
                      </m:r>
                      <m:r>
                        <m:rPr>
                          <m:nor/>
                        </m:rPr>
                        <a:rPr lang="en-US" sz="1900"/>
                        <m:t> = </m:t>
                      </m:r>
                      <m:nary>
                        <m:naryPr>
                          <m:chr m:val="∑"/>
                          <m:subHide m:val="on"/>
                          <m:supHide m:val="on"/>
                          <m:ctrlPr>
                            <a:rPr lang="en-US" sz="1900" i="1">
                              <a:latin typeface="Cambria Math" panose="02040503050406030204" pitchFamily="18" charset="0"/>
                            </a:rPr>
                          </m:ctrlPr>
                        </m:naryPr>
                        <m:sub/>
                        <m:sup/>
                        <m:e>
                          <m:sSub>
                            <m:sSubPr>
                              <m:ctrlPr>
                                <a:rPr lang="en-US" sz="1900" b="0" i="1">
                                  <a:latin typeface="Cambria Math" panose="02040503050406030204" pitchFamily="18" charset="0"/>
                                </a:rPr>
                              </m:ctrlPr>
                            </m:sSubPr>
                            <m:e>
                              <m:r>
                                <a:rPr lang="en-US" sz="1900" b="0" i="1">
                                  <a:latin typeface="Cambria Math" panose="02040503050406030204" pitchFamily="18" charset="0"/>
                                </a:rPr>
                                <m:t>𝑁𝑜𝑟𝑚𝑎𝑙𝑖𝑧𝑒𝑑</m:t>
                              </m:r>
                              <m:r>
                                <a:rPr lang="en-US" sz="1900" b="0" i="1">
                                  <a:latin typeface="Cambria Math" panose="02040503050406030204" pitchFamily="18" charset="0"/>
                                </a:rPr>
                                <m:t> </m:t>
                              </m:r>
                              <m:r>
                                <a:rPr lang="en-US" sz="1900" b="0" i="1">
                                  <a:latin typeface="Cambria Math" panose="02040503050406030204" pitchFamily="18" charset="0"/>
                                </a:rPr>
                                <m:t>𝐹𝑎𝑐𝑡𝑜𝑟</m:t>
                              </m:r>
                            </m:e>
                            <m:sub>
                              <m:r>
                                <a:rPr lang="en-US" sz="1900" b="0" i="1">
                                  <a:latin typeface="Cambria Math" panose="02040503050406030204" pitchFamily="18" charset="0"/>
                                </a:rPr>
                                <m:t>𝑖</m:t>
                              </m:r>
                            </m:sub>
                          </m:sSub>
                          <m:r>
                            <a:rPr lang="en-US" sz="1900" b="0" i="1">
                              <a:latin typeface="Cambria Math" panose="02040503050406030204" pitchFamily="18" charset="0"/>
                            </a:rPr>
                            <m:t> </m:t>
                          </m:r>
                          <m:r>
                            <a:rPr lang="en-US" sz="1900" b="0" i="1">
                              <a:latin typeface="Cambria Math" panose="02040503050406030204" pitchFamily="18" charset="0"/>
                              <a:ea typeface="Cambria Math" panose="02040503050406030204" pitchFamily="18" charset="0"/>
                            </a:rPr>
                            <m:t>×</m:t>
                          </m:r>
                          <m:sSub>
                            <m:sSubPr>
                              <m:ctrlPr>
                                <a:rPr lang="en-US" sz="1900" b="0" i="1">
                                  <a:latin typeface="Cambria Math" panose="02040503050406030204" pitchFamily="18" charset="0"/>
                                  <a:ea typeface="Cambria Math" panose="02040503050406030204" pitchFamily="18" charset="0"/>
                                </a:rPr>
                              </m:ctrlPr>
                            </m:sSubPr>
                            <m:e>
                              <m:r>
                                <a:rPr lang="en-US" sz="1900" b="0" i="1">
                                  <a:latin typeface="Cambria Math" panose="02040503050406030204" pitchFamily="18" charset="0"/>
                                </a:rPr>
                                <m:t>𝐹𝑎𝑐𝑡𝑜𝑟</m:t>
                              </m:r>
                              <m:r>
                                <a:rPr lang="en-US" sz="1900" b="0" i="1">
                                  <a:latin typeface="Cambria Math" panose="02040503050406030204" pitchFamily="18" charset="0"/>
                                </a:rPr>
                                <m:t> </m:t>
                              </m:r>
                              <m:r>
                                <a:rPr lang="en-US" sz="1900" b="0" i="1">
                                  <a:latin typeface="Cambria Math" panose="02040503050406030204" pitchFamily="18" charset="0"/>
                                </a:rPr>
                                <m:t>𝐼𝑚𝑝𝑜𝑟𝑡𝑎𝑛𝑐𝑒</m:t>
                              </m:r>
                            </m:e>
                            <m:sub>
                              <m:r>
                                <a:rPr lang="en-US" sz="1900" b="0" i="1">
                                  <a:latin typeface="Cambria Math" panose="02040503050406030204" pitchFamily="18" charset="0"/>
                                  <a:ea typeface="Cambria Math" panose="02040503050406030204" pitchFamily="18" charset="0"/>
                                </a:rPr>
                                <m:t>𝑖</m:t>
                              </m:r>
                            </m:sub>
                          </m:sSub>
                        </m:e>
                      </m:nary>
                    </m:oMath>
                  </m:oMathPara>
                </a14:m>
                <a:endParaRPr lang="en-US" sz="1900"/>
              </a:p>
              <a:p>
                <a:pPr marL="0" indent="0">
                  <a:buNone/>
                </a:pPr>
                <a:endParaRPr lang="en-US" sz="1900"/>
              </a:p>
            </p:txBody>
          </p:sp>
        </mc:Choice>
        <mc:Fallback xmlns="">
          <p:sp>
            <p:nvSpPr>
              <p:cNvPr id="3" name="Content Placeholder 2">
                <a:extLst>
                  <a:ext uri="{FF2B5EF4-FFF2-40B4-BE49-F238E27FC236}">
                    <a16:creationId xmlns:a16="http://schemas.microsoft.com/office/drawing/2014/main" id="{9FD19660-3716-4012-A505-3C6B59D0E684}"/>
                  </a:ext>
                </a:extLst>
              </p:cNvPr>
              <p:cNvSpPr>
                <a:spLocks noGrp="1" noRot="1" noChangeAspect="1" noMove="1" noResize="1" noEditPoints="1" noAdjustHandles="1" noChangeArrowheads="1" noChangeShapeType="1" noTextEdit="1"/>
              </p:cNvSpPr>
              <p:nvPr>
                <p:ph idx="1"/>
              </p:nvPr>
            </p:nvSpPr>
            <p:spPr>
              <a:xfrm>
                <a:off x="1055715" y="2508105"/>
                <a:ext cx="5040285" cy="3632493"/>
              </a:xfrm>
              <a:blipFill>
                <a:blip r:embed="rId3"/>
                <a:stretch>
                  <a:fillRect l="-10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01487A-DAAC-4F56-8FBF-8BDE61C47F90}"/>
              </a:ext>
            </a:extLst>
          </p:cNvPr>
          <p:cNvPicPr>
            <a:picLocks noChangeAspect="1"/>
          </p:cNvPicPr>
          <p:nvPr/>
        </p:nvPicPr>
        <p:blipFill>
          <a:blip r:embed="rId4"/>
          <a:stretch>
            <a:fillRect/>
          </a:stretch>
        </p:blipFill>
        <p:spPr>
          <a:xfrm>
            <a:off x="6969307" y="3055436"/>
            <a:ext cx="5058561" cy="2327558"/>
          </a:xfrm>
          <a:prstGeom prst="rect">
            <a:avLst/>
          </a:prstGeom>
        </p:spPr>
      </p:pic>
      <p:sp>
        <p:nvSpPr>
          <p:cNvPr id="12" name="Title 1">
            <a:extLst>
              <a:ext uri="{FF2B5EF4-FFF2-40B4-BE49-F238E27FC236}">
                <a16:creationId xmlns:a16="http://schemas.microsoft.com/office/drawing/2014/main" id="{8F1AA0DC-BB35-468F-B5FC-0DC70F336F56}"/>
              </a:ext>
            </a:extLst>
          </p:cNvPr>
          <p:cNvSpPr txBox="1">
            <a:spLocks/>
          </p:cNvSpPr>
          <p:nvPr/>
        </p:nvSpPr>
        <p:spPr>
          <a:xfrm>
            <a:off x="1234712" y="211890"/>
            <a:ext cx="7831455" cy="987100"/>
          </a:xfrm>
          <a:prstGeom prst="rect">
            <a:avLst/>
          </a:prstGeom>
          <a:solidFill>
            <a:schemeClr val="bg1">
              <a:alpha val="7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effectLst>
                  <a:outerShdw blurRad="38100" dist="38100" dir="2700000" algn="tl">
                    <a:srgbClr val="000000">
                      <a:alpha val="43137"/>
                    </a:srgbClr>
                  </a:outerShdw>
                </a:effectLst>
              </a:rPr>
              <a:t>Methodology</a:t>
            </a:r>
          </a:p>
        </p:txBody>
      </p:sp>
    </p:spTree>
    <p:extLst>
      <p:ext uri="{BB962C8B-B14F-4D97-AF65-F5344CB8AC3E}">
        <p14:creationId xmlns:p14="http://schemas.microsoft.com/office/powerpoint/2010/main" val="1582773107"/>
      </p:ext>
    </p:extLst>
  </p:cSld>
  <p:clrMapOvr>
    <a:masterClrMapping/>
  </p:clrMapOvr>
  <mc:AlternateContent xmlns:mc="http://schemas.openxmlformats.org/markup-compatibility/2006" xmlns:p14="http://schemas.microsoft.com/office/powerpoint/2010/main">
    <mc:Choice Requires="p14">
      <p:transition p14:dur="250" advClick="0" advTm="28841">
        <p:fade/>
      </p:transition>
    </mc:Choice>
    <mc:Fallback xmlns="">
      <p:transition advClick="0" advTm="2884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ky, outdoor, clouds&#10;&#10;Description automatically generated">
            <a:extLst>
              <a:ext uri="{FF2B5EF4-FFF2-40B4-BE49-F238E27FC236}">
                <a16:creationId xmlns:a16="http://schemas.microsoft.com/office/drawing/2014/main" id="{F26976E4-56FE-46CB-8DF9-8BAA409782D4}"/>
              </a:ext>
            </a:extLst>
          </p:cNvPr>
          <p:cNvPicPr>
            <a:picLocks noChangeAspect="1"/>
          </p:cNvPicPr>
          <p:nvPr/>
        </p:nvPicPr>
        <p:blipFill rotWithShape="1">
          <a:blip r:embed="rId3">
            <a:extLst>
              <a:ext uri="{28A0092B-C50C-407E-A947-70E740481C1C}">
                <a14:useLocalDpi xmlns:a14="http://schemas.microsoft.com/office/drawing/2010/main" val="0"/>
              </a:ext>
            </a:extLst>
          </a:blip>
          <a:srcRect l="4961" r="32920"/>
          <a:stretch/>
        </p:blipFill>
        <p:spPr>
          <a:xfrm flipH="1">
            <a:off x="6824444" y="0"/>
            <a:ext cx="5367555" cy="6858000"/>
          </a:xfrm>
          <a:prstGeom prst="rect">
            <a:avLst/>
          </a:prstGeom>
        </p:spPr>
      </p:pic>
      <p:sp>
        <p:nvSpPr>
          <p:cNvPr id="2" name="Title 1">
            <a:extLst>
              <a:ext uri="{FF2B5EF4-FFF2-40B4-BE49-F238E27FC236}">
                <a16:creationId xmlns:a16="http://schemas.microsoft.com/office/drawing/2014/main" id="{DDA050AE-ED3F-4757-A0E0-D67F99D9C96E}"/>
              </a:ext>
            </a:extLst>
          </p:cNvPr>
          <p:cNvSpPr>
            <a:spLocks noGrp="1"/>
          </p:cNvSpPr>
          <p:nvPr>
            <p:ph type="title"/>
          </p:nvPr>
        </p:nvSpPr>
        <p:spPr/>
        <p:txBody>
          <a:bodyPr/>
          <a:lstStyle/>
          <a:p>
            <a:r>
              <a:rPr lang="en-US" b="1"/>
              <a:t>Most Influential Factors </a:t>
            </a:r>
          </a:p>
        </p:txBody>
      </p:sp>
      <p:sp>
        <p:nvSpPr>
          <p:cNvPr id="3" name="Content Placeholder 2">
            <a:extLst>
              <a:ext uri="{FF2B5EF4-FFF2-40B4-BE49-F238E27FC236}">
                <a16:creationId xmlns:a16="http://schemas.microsoft.com/office/drawing/2014/main" id="{0A484318-1216-488E-8975-CA738BB0F1C3}"/>
              </a:ext>
            </a:extLst>
          </p:cNvPr>
          <p:cNvSpPr>
            <a:spLocks noGrp="1"/>
          </p:cNvSpPr>
          <p:nvPr>
            <p:ph idx="1"/>
          </p:nvPr>
        </p:nvSpPr>
        <p:spPr/>
        <p:txBody>
          <a:bodyPr/>
          <a:lstStyle/>
          <a:p>
            <a:r>
              <a:rPr lang="en-US"/>
              <a:t>Plan Price</a:t>
            </a:r>
          </a:p>
          <a:p>
            <a:r>
              <a:rPr lang="en-US"/>
              <a:t>Data Allowance</a:t>
            </a:r>
          </a:p>
          <a:p>
            <a:r>
              <a:rPr lang="en-US"/>
              <a:t>Speed/Bandwidth</a:t>
            </a:r>
          </a:p>
          <a:p>
            <a:r>
              <a:rPr lang="en-US"/>
              <a:t>Coverage</a:t>
            </a:r>
          </a:p>
          <a:p>
            <a:r>
              <a:rPr lang="en-US"/>
              <a:t>Talk &amp; Text</a:t>
            </a:r>
          </a:p>
        </p:txBody>
      </p:sp>
    </p:spTree>
    <p:extLst>
      <p:ext uri="{BB962C8B-B14F-4D97-AF65-F5344CB8AC3E}">
        <p14:creationId xmlns:p14="http://schemas.microsoft.com/office/powerpoint/2010/main" val="3851449434"/>
      </p:ext>
    </p:extLst>
  </p:cSld>
  <p:clrMapOvr>
    <a:masterClrMapping/>
  </p:clrMapOvr>
  <mc:AlternateContent xmlns:mc="http://schemas.openxmlformats.org/markup-compatibility/2006" xmlns:p14="http://schemas.microsoft.com/office/powerpoint/2010/main">
    <mc:Choice Requires="p14">
      <p:transition p14:dur="250" advClick="0" advTm="15678">
        <p:fade/>
      </p:transition>
    </mc:Choice>
    <mc:Fallback xmlns="">
      <p:transition advClick="0" advTm="15678">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D560A545E9548498AA34136C80449AB" ma:contentTypeVersion="10" ma:contentTypeDescription="Create a new document." ma:contentTypeScope="" ma:versionID="40bbd6a24c1f1195c39fd25919dee996">
  <xsd:schema xmlns:xsd="http://www.w3.org/2001/XMLSchema" xmlns:xs="http://www.w3.org/2001/XMLSchema" xmlns:p="http://schemas.microsoft.com/office/2006/metadata/properties" xmlns:ns3="8d83e9fd-d962-4bb3-a7a9-bd0720a86fde" xmlns:ns4="9abe1dd8-04af-48ff-978d-5db690191503" targetNamespace="http://schemas.microsoft.com/office/2006/metadata/properties" ma:root="true" ma:fieldsID="8a53156370ca4a3771bd6d4975adf4c8" ns3:_="" ns4:_="">
    <xsd:import namespace="8d83e9fd-d962-4bb3-a7a9-bd0720a86fde"/>
    <xsd:import namespace="9abe1dd8-04af-48ff-978d-5db69019150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3e9fd-d962-4bb3-a7a9-bd0720a86fd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e1dd8-04af-48ff-978d-5db69019150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67609B-CEA7-4CA2-8C55-34195F285CC0}">
  <ds:schemaRefs>
    <ds:schemaRef ds:uri="http://schemas.microsoft.com/office/2006/metadata/properties"/>
    <ds:schemaRef ds:uri="http://purl.org/dc/terms/"/>
    <ds:schemaRef ds:uri="http://schemas.microsoft.com/office/2006/documentManagement/types"/>
    <ds:schemaRef ds:uri="8d83e9fd-d962-4bb3-a7a9-bd0720a86fde"/>
    <ds:schemaRef ds:uri="http://schemas.openxmlformats.org/package/2006/metadata/core-properties"/>
    <ds:schemaRef ds:uri="http://purl.org/dc/dcmitype/"/>
    <ds:schemaRef ds:uri="http://purl.org/dc/elements/1.1/"/>
    <ds:schemaRef ds:uri="http://schemas.microsoft.com/office/infopath/2007/PartnerControls"/>
    <ds:schemaRef ds:uri="9abe1dd8-04af-48ff-978d-5db690191503"/>
    <ds:schemaRef ds:uri="http://www.w3.org/XML/1998/namespace"/>
  </ds:schemaRefs>
</ds:datastoreItem>
</file>

<file path=customXml/itemProps2.xml><?xml version="1.0" encoding="utf-8"?>
<ds:datastoreItem xmlns:ds="http://schemas.openxmlformats.org/officeDocument/2006/customXml" ds:itemID="{569AAF0E-DB13-4D91-9184-312F4264BD37}">
  <ds:schemaRefs>
    <ds:schemaRef ds:uri="8d83e9fd-d962-4bb3-a7a9-bd0720a86fde"/>
    <ds:schemaRef ds:uri="9abe1dd8-04af-48ff-978d-5db6901915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AEA8C77-3125-4BE2-967A-7379396AF4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TotalTime>
  <Words>2656</Words>
  <Application>Microsoft Office PowerPoint</Application>
  <PresentationFormat>Widescreen</PresentationFormat>
  <Paragraphs>246</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Roboto</vt:lpstr>
      <vt:lpstr>Times New Roman</vt:lpstr>
      <vt:lpstr>Wingdings</vt:lpstr>
      <vt:lpstr>Office Theme</vt:lpstr>
      <vt:lpstr>PowerPoint Presentation</vt:lpstr>
      <vt:lpstr>PowerPoint Presentation</vt:lpstr>
      <vt:lpstr>Background</vt:lpstr>
      <vt:lpstr>Background</vt:lpstr>
      <vt:lpstr>Background</vt:lpstr>
      <vt:lpstr>PowerPoint Presentation</vt:lpstr>
      <vt:lpstr>PowerPoint Presentation</vt:lpstr>
      <vt:lpstr>The Model</vt:lpstr>
      <vt:lpstr>Most Influential Factors </vt:lpstr>
      <vt:lpstr>Normalizing Factors</vt:lpstr>
      <vt:lpstr>Factor Importance</vt:lpstr>
      <vt:lpstr>     Findings</vt:lpstr>
      <vt:lpstr>PowerPoint Presentation</vt:lpstr>
      <vt:lpstr>               Limitations of the Study</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April Paola Tolosa</dc:creator>
  <cp:lastModifiedBy>Lesly Pearl Cortez</cp:lastModifiedBy>
  <cp:revision>2</cp:revision>
  <dcterms:created xsi:type="dcterms:W3CDTF">2022-03-19T00:39:03Z</dcterms:created>
  <dcterms:modified xsi:type="dcterms:W3CDTF">2022-04-07T16:59:49Z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0x0101009D560A545E9548498AA34136C80449AB</vt:lpwstr>
  </property>
</Properties>
</file>