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1.jpeg" ContentType="image/jpeg"/>
  <Override PartName="/ppt/media/image9.jpeg" ContentType="image/jpeg"/>
  <Override PartName="/ppt/media/image12.png" ContentType="image/png"/>
  <Override PartName="/ppt/media/image20.jpeg" ContentType="image/jpeg"/>
  <Override PartName="/ppt/media/image7.png" ContentType="image/png"/>
  <Override PartName="/ppt/media/image1.jpeg" ContentType="image/jpeg"/>
  <Override PartName="/ppt/media/image6.png" ContentType="image/png"/>
  <Override PartName="/ppt/media/image13.jpeg" ContentType="image/jpeg"/>
  <Override PartName="/ppt/media/image23.png" ContentType="image/png"/>
  <Override PartName="/ppt/media/image8.jpeg" ContentType="image/jpeg"/>
  <Override PartName="/ppt/media/image5.png" ContentType="image/png"/>
  <Override PartName="/ppt/media/image24.png" ContentType="image/png"/>
  <Override PartName="/ppt/media/image18.jpeg" ContentType="image/jpeg"/>
  <Override PartName="/ppt/media/image22.png" ContentType="image/png"/>
  <Override PartName="/ppt/media/image19.jpeg" ContentType="image/jpeg"/>
  <Override PartName="/ppt/media/image10.png" ContentType="image/png"/>
  <Override PartName="/ppt/media/image21.png" ContentType="image/png"/>
  <Override PartName="/ppt/media/image4.png" ContentType="image/png"/>
  <Override PartName="/ppt/media/image17.png" ContentType="image/png"/>
  <Override PartName="/ppt/media/image16.png" ContentType="image/png"/>
  <Override PartName="/ppt/media/image14.jpeg" ContentType="image/jpeg"/>
  <Override PartName="/ppt/media/image2.png" ContentType="image/png"/>
  <Override PartName="/ppt/media/image15.png" ContentType="image/png"/>
  <Override PartName="/ppt/media/image3.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86640" y="1429200"/>
            <a:ext cx="3577680" cy="2811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986640" y="1429200"/>
            <a:ext cx="3577680" cy="2811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986640" y="1429200"/>
            <a:ext cx="3577680" cy="2811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986640" y="1429200"/>
            <a:ext cx="3577680" cy="2811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86640" y="1429200"/>
            <a:ext cx="3577680" cy="6062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893840" y="1737360"/>
            <a:ext cx="3530160" cy="606240"/>
          </a:xfrm>
          <a:prstGeom prst="rect">
            <a:avLst/>
          </a:prstGeom>
        </p:spPr>
        <p:txBody>
          <a:bodyPr tIns="91440" bIns="91440" anchor="b">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p:spPr>
        <p:txBody>
          <a:bodyPr tIns="91440" bIns="91440" anchor="b">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39" name="PlaceHolder 2"/>
          <p:cNvSpPr>
            <a:spLocks noGrp="1"/>
          </p:cNvSpPr>
          <p:nvPr>
            <p:ph type="title"/>
          </p:nvPr>
        </p:nvSpPr>
        <p:spPr>
          <a:xfrm>
            <a:off x="5167080" y="1901160"/>
            <a:ext cx="1176480" cy="606240"/>
          </a:xfrm>
          <a:prstGeom prst="rect">
            <a:avLst/>
          </a:prstGeom>
        </p:spPr>
        <p:txBody>
          <a:bodyPr tIns="91440" bIns="91440" anchor="b">
            <a:noAutofit/>
          </a:bodyPr>
          <a:p>
            <a:pPr algn="r">
              <a:lnSpc>
                <a:spcPct val="100000"/>
              </a:lnSpc>
            </a:pPr>
            <a:r>
              <a:rPr b="0" lang="en-US" sz="2400" spc="-1" strike="noStrike">
                <a:solidFill>
                  <a:srgbClr val="48ffd5"/>
                </a:solidFill>
                <a:latin typeface="Roboto Black"/>
                <a:ea typeface="Roboto Black"/>
              </a:rPr>
              <a:t>xx%</a:t>
            </a:r>
            <a:endParaRPr b="0" lang="en-US" sz="2400" spc="-1" strike="noStrike">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p:spPr>
        <p:txBody>
          <a:bodyPr tIns="91440" bIns="91440" anchor="b">
            <a:noAutofit/>
          </a:bodyPr>
          <a:p>
            <a:pPr algn="r">
              <a:lnSpc>
                <a:spcPct val="100000"/>
              </a:lnSpc>
            </a:pPr>
            <a:r>
              <a:rPr b="0" lang="en-US" sz="2400" spc="-1" strike="noStrike">
                <a:solidFill>
                  <a:srgbClr val="48ffd5"/>
                </a:solidFill>
                <a:latin typeface="Roboto Black"/>
                <a:ea typeface="Roboto Black"/>
              </a:rPr>
              <a:t>xx%</a:t>
            </a:r>
            <a:endParaRPr b="0" lang="en-US" sz="2400" spc="-1" strike="noStrike">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p:spPr>
        <p:txBody>
          <a:bodyPr tIns="91440" bIns="91440" anchor="b">
            <a:noAutofit/>
          </a:bodyPr>
          <a:p>
            <a:pPr algn="r">
              <a:lnSpc>
                <a:spcPct val="100000"/>
              </a:lnSpc>
            </a:pPr>
            <a:r>
              <a:rPr b="0" lang="en-US" sz="2400" spc="-1" strike="noStrike">
                <a:solidFill>
                  <a:srgbClr val="48ffd5"/>
                </a:solidFill>
                <a:latin typeface="Roboto Black"/>
                <a:ea typeface="Roboto Black"/>
              </a:rPr>
              <a:t>xx%</a:t>
            </a:r>
            <a:endParaRPr b="0" lang="en-US" sz="2400" spc="-1" strike="noStrike">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p:spPr>
        <p:txBody>
          <a:bodyPr tIns="91440" bIns="91440" anchor="b">
            <a:noAutofit/>
          </a:bodyPr>
          <a:p>
            <a:pPr>
              <a:lnSpc>
                <a:spcPct val="100000"/>
              </a:lnSpc>
            </a:pPr>
            <a:r>
              <a:rPr b="0" lang="en-US" sz="2400" spc="-1" strike="noStrike">
                <a:solidFill>
                  <a:srgbClr val="48ffd5"/>
                </a:solidFill>
                <a:latin typeface="Roboto Black"/>
                <a:ea typeface="Roboto Black"/>
              </a:rPr>
              <a:t>xx%</a:t>
            </a:r>
            <a:endParaRPr b="0" lang="en-US" sz="2400" spc="-1" strike="noStrike">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p:spPr>
        <p:txBody>
          <a:bodyPr tIns="91440" bIns="91440" anchor="b">
            <a:noAutofit/>
          </a:bodyPr>
          <a:p>
            <a:pPr>
              <a:lnSpc>
                <a:spcPct val="100000"/>
              </a:lnSpc>
            </a:pPr>
            <a:r>
              <a:rPr b="0" lang="en-US" sz="2400" spc="-1" strike="noStrike">
                <a:solidFill>
                  <a:srgbClr val="48ffd5"/>
                </a:solidFill>
                <a:latin typeface="Roboto Black"/>
                <a:ea typeface="Roboto Black"/>
              </a:rPr>
              <a:t>xx%</a:t>
            </a:r>
            <a:endParaRPr b="0" lang="en-US" sz="2400" spc="-1" strike="noStrike">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p:spPr>
        <p:txBody>
          <a:bodyPr tIns="91440" bIns="91440" anchor="b">
            <a:noAutofit/>
          </a:bodyPr>
          <a:p>
            <a:pPr>
              <a:lnSpc>
                <a:spcPct val="100000"/>
              </a:lnSpc>
            </a:pPr>
            <a:r>
              <a:rPr b="0" lang="en-US" sz="2400" spc="-1" strike="noStrike">
                <a:solidFill>
                  <a:srgbClr val="48ffd5"/>
                </a:solidFill>
                <a:latin typeface="Roboto Black"/>
                <a:ea typeface="Roboto Black"/>
              </a:rPr>
              <a:t>xx%</a:t>
            </a:r>
            <a:endParaRPr b="0" lang="en-US" sz="2400" spc="-1" strike="noStrike">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p:spPr>
        <p:txBody>
          <a:bodyPr tIns="91440" bIns="91440" anchor="b">
            <a:noAutofit/>
          </a:bodyPr>
          <a:p>
            <a:r>
              <a:rPr b="0" lang="en-US" sz="1200" spc="-1" strike="noStrike">
                <a:solidFill>
                  <a:srgbClr val="000000"/>
                </a:solidFill>
                <a:latin typeface="Arial"/>
              </a:rPr>
              <a:t>Click to edit </a:t>
            </a:r>
            <a:r>
              <a:rPr b="0" lang="en-US" sz="1200" spc="-1" strike="noStrike">
                <a:solidFill>
                  <a:srgbClr val="000000"/>
                </a:solidFill>
                <a:latin typeface="Arial"/>
              </a:rPr>
              <a:t>the title text </a:t>
            </a:r>
            <a:r>
              <a:rPr b="0" lang="en-US" sz="1200" spc="-1" strike="noStrike">
                <a:solidFill>
                  <a:srgbClr val="000000"/>
                </a:solidFill>
                <a:latin typeface="Arial"/>
              </a:rPr>
              <a:t>format</a:t>
            </a:r>
            <a:endParaRPr b="0" lang="en-US" sz="1200" spc="-1" strike="noStrike">
              <a:solidFill>
                <a:srgbClr val="000000"/>
              </a:solidFill>
              <a:latin typeface="Arial"/>
            </a:endParaRPr>
          </a:p>
        </p:txBody>
      </p:sp>
      <p:sp>
        <p:nvSpPr>
          <p:cNvPr id="46" name="PlaceHolder 9"/>
          <p:cNvSpPr>
            <a:spLocks noGrp="1"/>
          </p:cNvSpPr>
          <p:nvPr>
            <p:ph type="title"/>
          </p:nvPr>
        </p:nvSpPr>
        <p:spPr>
          <a:xfrm>
            <a:off x="643320" y="2975040"/>
            <a:ext cx="2075760" cy="195840"/>
          </a:xfrm>
          <a:prstGeom prst="rect">
            <a:avLst/>
          </a:prstGeom>
        </p:spPr>
        <p:txBody>
          <a:bodyPr tIns="91440" bIns="91440" anchor="b">
            <a:noAutofit/>
          </a:bodyPr>
          <a:p>
            <a:r>
              <a:rPr b="0" lang="en-US" sz="1200" spc="-1" strike="noStrike">
                <a:solidFill>
                  <a:srgbClr val="000000"/>
                </a:solidFill>
                <a:latin typeface="Arial"/>
              </a:rPr>
              <a:t>Click to edit </a:t>
            </a:r>
            <a:r>
              <a:rPr b="0" lang="en-US" sz="1200" spc="-1" strike="noStrike">
                <a:solidFill>
                  <a:srgbClr val="000000"/>
                </a:solidFill>
                <a:latin typeface="Arial"/>
              </a:rPr>
              <a:t>the title text </a:t>
            </a:r>
            <a:r>
              <a:rPr b="0" lang="en-US" sz="1200" spc="-1" strike="noStrike">
                <a:solidFill>
                  <a:srgbClr val="000000"/>
                </a:solidFill>
                <a:latin typeface="Arial"/>
              </a:rPr>
              <a:t>format</a:t>
            </a:r>
            <a:endParaRPr b="0" lang="en-US" sz="1200" spc="-1" strike="noStrike">
              <a:solidFill>
                <a:srgbClr val="000000"/>
              </a:solidFill>
              <a:latin typeface="Arial"/>
            </a:endParaRPr>
          </a:p>
        </p:txBody>
      </p:sp>
      <p:sp>
        <p:nvSpPr>
          <p:cNvPr id="47" name="PlaceHolder 10"/>
          <p:cNvSpPr>
            <a:spLocks noGrp="1"/>
          </p:cNvSpPr>
          <p:nvPr>
            <p:ph type="title"/>
          </p:nvPr>
        </p:nvSpPr>
        <p:spPr>
          <a:xfrm>
            <a:off x="643320" y="386388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48" name="PlaceHolder 11"/>
          <p:cNvSpPr>
            <a:spLocks noGrp="1"/>
          </p:cNvSpPr>
          <p:nvPr>
            <p:ph type="title"/>
          </p:nvPr>
        </p:nvSpPr>
        <p:spPr>
          <a:xfrm>
            <a:off x="6424560" y="205092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49" name="PlaceHolder 12"/>
          <p:cNvSpPr>
            <a:spLocks noGrp="1"/>
          </p:cNvSpPr>
          <p:nvPr>
            <p:ph type="title"/>
          </p:nvPr>
        </p:nvSpPr>
        <p:spPr>
          <a:xfrm>
            <a:off x="6424560" y="297504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50" name="PlaceHolder 13"/>
          <p:cNvSpPr>
            <a:spLocks noGrp="1"/>
          </p:cNvSpPr>
          <p:nvPr>
            <p:ph type="title"/>
          </p:nvPr>
        </p:nvSpPr>
        <p:spPr>
          <a:xfrm>
            <a:off x="6424560" y="386388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51" name="PlaceHolder 1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6480" y="327456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89" name="PlaceHolder 2"/>
          <p:cNvSpPr>
            <a:spLocks noGrp="1"/>
          </p:cNvSpPr>
          <p:nvPr>
            <p:ph type="title"/>
          </p:nvPr>
        </p:nvSpPr>
        <p:spPr>
          <a:xfrm>
            <a:off x="6341400" y="327456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90" name="PlaceHolder 3"/>
          <p:cNvSpPr>
            <a:spLocks noGrp="1"/>
          </p:cNvSpPr>
          <p:nvPr>
            <p:ph type="title"/>
          </p:nvPr>
        </p:nvSpPr>
        <p:spPr>
          <a:xfrm>
            <a:off x="3540600" y="3274560"/>
            <a:ext cx="2075760" cy="195840"/>
          </a:xfrm>
          <a:prstGeom prst="rect">
            <a:avLst/>
          </a:prstGeom>
        </p:spPr>
        <p:txBody>
          <a:bodyPr tIns="91440" bIns="91440" anchor="b">
            <a:noAutofit/>
          </a:bodyPr>
          <a:p>
            <a:r>
              <a:rPr b="0" lang="en-US" sz="1200" spc="-1" strike="noStrike">
                <a:solidFill>
                  <a:srgbClr val="000000"/>
                </a:solidFill>
                <a:latin typeface="Arial"/>
              </a:rPr>
              <a:t>Click to edit the title text format</a:t>
            </a:r>
            <a:endParaRPr b="0" lang="en-US" sz="1200" spc="-1" strike="noStrike">
              <a:solidFill>
                <a:srgbClr val="000000"/>
              </a:solidFill>
              <a:latin typeface="Arial"/>
            </a:endParaRPr>
          </a:p>
        </p:txBody>
      </p:sp>
      <p:sp>
        <p:nvSpPr>
          <p:cNvPr id="91" name="PlaceHolder 4"/>
          <p:cNvSpPr>
            <a:spLocks noGrp="1"/>
          </p:cNvSpPr>
          <p:nvPr>
            <p:ph type="title"/>
          </p:nvPr>
        </p:nvSpPr>
        <p:spPr>
          <a:xfrm>
            <a:off x="311760" y="644400"/>
            <a:ext cx="8520120" cy="606240"/>
          </a:xfrm>
          <a:prstGeom prst="rect">
            <a:avLst/>
          </a:prstGeom>
        </p:spPr>
        <p:txBody>
          <a:bodyPr tIns="91440" bIns="91440" anchor="b">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92"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29" name="CustomShape 1"/>
          <p:cNvSpPr/>
          <p:nvPr/>
        </p:nvSpPr>
        <p:spPr>
          <a:xfrm>
            <a:off x="3681360" y="543600"/>
            <a:ext cx="5803200" cy="4056120"/>
          </a:xfrm>
          <a:prstGeom prst="rect">
            <a:avLst/>
          </a:prstGeom>
          <a:solidFill>
            <a:schemeClr val="accent2"/>
          </a:solidFill>
          <a:ln>
            <a:noFill/>
          </a:ln>
        </p:spPr>
        <p:style>
          <a:lnRef idx="0"/>
          <a:fillRef idx="0"/>
          <a:effectRef idx="0"/>
          <a:fontRef idx="minor"/>
        </p:style>
      </p:sp>
      <p:sp>
        <p:nvSpPr>
          <p:cNvPr id="130" name="PlaceHolder 2"/>
          <p:cNvSpPr>
            <a:spLocks noGrp="1"/>
          </p:cNvSpPr>
          <p:nvPr>
            <p:ph type="title"/>
          </p:nvPr>
        </p:nvSpPr>
        <p:spPr>
          <a:xfrm>
            <a:off x="3986640" y="1429200"/>
            <a:ext cx="3577680" cy="606240"/>
          </a:xfrm>
          <a:prstGeom prst="rect">
            <a:avLst/>
          </a:prstGeom>
        </p:spPr>
        <p:txBody>
          <a:bodyPr tIns="91440" bIns="91440" anchor="b">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3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mailto:addyouremail@freepik.com" TargetMode="External"/><Relationship Id="rId2" Type="http://schemas.openxmlformats.org/officeDocument/2006/relationships/hyperlink" Target="mailto:addyouremail@freepik.com" TargetMode="External"/><Relationship Id="rId3"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206240" y="2234880"/>
            <a:ext cx="444816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grpSp>
        <p:nvGrpSpPr>
          <p:cNvPr id="169" name="Group 2"/>
          <p:cNvGrpSpPr/>
          <p:nvPr/>
        </p:nvGrpSpPr>
        <p:grpSpPr>
          <a:xfrm>
            <a:off x="1110240" y="376200"/>
            <a:ext cx="2341800" cy="1664280"/>
            <a:chOff x="1110240" y="376200"/>
            <a:chExt cx="2341800" cy="1664280"/>
          </a:xfrm>
        </p:grpSpPr>
        <p:sp>
          <p:nvSpPr>
            <p:cNvPr id="170" name="CustomShape 3"/>
            <p:cNvSpPr/>
            <p:nvPr/>
          </p:nvSpPr>
          <p:spPr>
            <a:xfrm>
              <a:off x="1848240" y="896400"/>
              <a:ext cx="810720" cy="1142640"/>
            </a:xfrm>
            <a:custGeom>
              <a:avLst/>
              <a:gdLst/>
              <a:ahLst/>
              <a:rect l="l" t="t" r="r" b="b"/>
              <a:pathLst>
                <a:path w="99746" h="140542">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style>
            <a:lnRef idx="0"/>
            <a:fillRef idx="0"/>
            <a:effectRef idx="0"/>
            <a:fontRef idx="minor"/>
          </p:style>
        </p:sp>
        <p:sp>
          <p:nvSpPr>
            <p:cNvPr id="171" name="CustomShape 4"/>
            <p:cNvSpPr/>
            <p:nvPr/>
          </p:nvSpPr>
          <p:spPr>
            <a:xfrm>
              <a:off x="1110240" y="376200"/>
              <a:ext cx="2341800" cy="1664280"/>
            </a:xfrm>
            <a:custGeom>
              <a:avLst/>
              <a:gdLst/>
              <a:ahLst/>
              <a:rect l="l" t="t" r="r" b="b"/>
              <a:pathLst>
                <a:path w="287998" h="204676">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style>
            <a:lnRef idx="0"/>
            <a:fillRef idx="0"/>
            <a:effectRef idx="0"/>
            <a:fontRef idx="minor"/>
          </p:style>
        </p:sp>
        <p:sp>
          <p:nvSpPr>
            <p:cNvPr id="172" name="CustomShape 5"/>
            <p:cNvSpPr/>
            <p:nvPr/>
          </p:nvSpPr>
          <p:spPr>
            <a:xfrm>
              <a:off x="1862280" y="1657080"/>
              <a:ext cx="235800" cy="381960"/>
            </a:xfrm>
            <a:custGeom>
              <a:avLst/>
              <a:gdLst/>
              <a:ahLst/>
              <a:rect l="l" t="t" r="r" b="b"/>
              <a:pathLst>
                <a:path w="29043" h="47021">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style>
            <a:lnRef idx="0"/>
            <a:fillRef idx="0"/>
            <a:effectRef idx="0"/>
            <a:fontRef idx="minor"/>
          </p:style>
        </p:sp>
        <p:sp>
          <p:nvSpPr>
            <p:cNvPr id="173" name="CustomShape 6"/>
            <p:cNvSpPr/>
            <p:nvPr/>
          </p:nvSpPr>
          <p:spPr>
            <a:xfrm>
              <a:off x="2377080" y="1738440"/>
              <a:ext cx="265320" cy="297720"/>
            </a:xfrm>
            <a:custGeom>
              <a:avLst/>
              <a:gdLst/>
              <a:ahLst/>
              <a:rect l="l" t="t" r="r" b="b"/>
              <a:pathLst>
                <a:path w="32672" h="36649">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style>
            <a:lnRef idx="0"/>
            <a:fillRef idx="0"/>
            <a:effectRef idx="0"/>
            <a:fontRef idx="minor"/>
          </p:style>
        </p:sp>
      </p:grpSp>
      <p:sp>
        <p:nvSpPr>
          <p:cNvPr id="174" name="TextShape 7"/>
          <p:cNvSpPr txBox="1"/>
          <p:nvPr/>
        </p:nvSpPr>
        <p:spPr>
          <a:xfrm>
            <a:off x="117360" y="1894680"/>
            <a:ext cx="4088880" cy="1854360"/>
          </a:xfrm>
          <a:prstGeom prst="rect">
            <a:avLst/>
          </a:prstGeom>
          <a:noFill/>
          <a:ln>
            <a:noFill/>
          </a:ln>
        </p:spPr>
        <p:txBody>
          <a:bodyPr tIns="91440" bIns="91440" anchor="b">
            <a:noAutofit/>
          </a:bodyPr>
          <a:p>
            <a:pPr algn="ctr">
              <a:lnSpc>
                <a:spcPct val="100000"/>
              </a:lnSpc>
            </a:pPr>
            <a:r>
              <a:rPr b="1" lang="en-IN" sz="3200" spc="-1" strike="noStrike">
                <a:solidFill>
                  <a:srgbClr val="ffffff"/>
                </a:solidFill>
                <a:latin typeface="Roboto Black"/>
                <a:ea typeface="Roboto Black"/>
              </a:rPr>
              <a:t>Implementation of AES Algorithm</a:t>
            </a:r>
            <a:endParaRPr b="0" lang="en-US" sz="3200" spc="-1" strike="noStrike">
              <a:solidFill>
                <a:srgbClr val="000000"/>
              </a:solidFill>
              <a:latin typeface="Arial"/>
            </a:endParaRPr>
          </a:p>
        </p:txBody>
      </p:sp>
      <p:pic>
        <p:nvPicPr>
          <p:cNvPr id="175" name="Picture 10" descr="East-Delta-University-1"/>
          <p:cNvPicPr/>
          <p:nvPr/>
        </p:nvPicPr>
        <p:blipFill>
          <a:blip r:embed="rId1"/>
          <a:stretch/>
        </p:blipFill>
        <p:spPr>
          <a:xfrm>
            <a:off x="5454720" y="356760"/>
            <a:ext cx="1951200" cy="1599840"/>
          </a:xfrm>
          <a:prstGeom prst="rect">
            <a:avLst/>
          </a:prstGeom>
          <a:ln>
            <a:solidFill>
              <a:schemeClr val="accent1">
                <a:lumMod val="50000"/>
              </a:schemeClr>
            </a:solidFill>
            <a:round/>
          </a:ln>
        </p:spPr>
      </p:pic>
      <p:sp>
        <p:nvSpPr>
          <p:cNvPr id="176" name="CustomShape 8"/>
          <p:cNvSpPr/>
          <p:nvPr/>
        </p:nvSpPr>
        <p:spPr>
          <a:xfrm>
            <a:off x="4421520" y="2737800"/>
            <a:ext cx="2616120" cy="15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eeeeee"/>
                </a:solidFill>
                <a:latin typeface="Arial"/>
                <a:ea typeface="Arial"/>
              </a:rPr>
              <a:t>Submitted by:</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eeeeee"/>
                </a:solidFill>
                <a:latin typeface="Arial"/>
                <a:ea typeface="Arial"/>
              </a:rPr>
              <a:t>Tarequl Islam</a:t>
            </a:r>
            <a:endParaRPr b="0" lang="en-US" sz="1400" spc="-1" strike="noStrike">
              <a:latin typeface="Arial"/>
            </a:endParaRPr>
          </a:p>
          <a:p>
            <a:pPr>
              <a:lnSpc>
                <a:spcPct val="100000"/>
              </a:lnSpc>
            </a:pPr>
            <a:r>
              <a:rPr b="0" lang="en-US" sz="1400" spc="-1" strike="noStrike">
                <a:solidFill>
                  <a:srgbClr val="eeeeee"/>
                </a:solidFill>
                <a:latin typeface="Arial"/>
                <a:ea typeface="Arial"/>
              </a:rPr>
              <a:t>ID: 182001422E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eeeeee"/>
                </a:solidFill>
                <a:latin typeface="Arial"/>
                <a:ea typeface="Arial"/>
              </a:rPr>
              <a:t>Irfanul Hasan</a:t>
            </a:r>
            <a:endParaRPr b="0" lang="en-US" sz="1400" spc="-1" strike="noStrike">
              <a:latin typeface="Arial"/>
            </a:endParaRPr>
          </a:p>
          <a:p>
            <a:pPr>
              <a:lnSpc>
                <a:spcPct val="100000"/>
              </a:lnSpc>
            </a:pPr>
            <a:r>
              <a:rPr b="0" lang="en-US" sz="1400" spc="-1" strike="noStrike">
                <a:solidFill>
                  <a:srgbClr val="eeeeee"/>
                </a:solidFill>
                <a:latin typeface="Arial"/>
                <a:ea typeface="Arial"/>
              </a:rPr>
              <a:t>ID: 182001422E</a:t>
            </a:r>
            <a:endParaRPr b="0" lang="en-US" sz="1400" spc="-1" strike="noStrike">
              <a:latin typeface="Arial"/>
            </a:endParaRPr>
          </a:p>
        </p:txBody>
      </p:sp>
      <p:sp>
        <p:nvSpPr>
          <p:cNvPr id="177" name="CustomShape 9"/>
          <p:cNvSpPr/>
          <p:nvPr/>
        </p:nvSpPr>
        <p:spPr>
          <a:xfrm>
            <a:off x="6532920" y="2655720"/>
            <a:ext cx="2713320" cy="1793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eeeeee"/>
                </a:solidFill>
                <a:latin typeface="Times New Roman"/>
                <a:ea typeface="Gulim"/>
              </a:rPr>
              <a:t>Supervised by:</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eeeeee"/>
                </a:solidFill>
                <a:latin typeface="Times New Roman"/>
                <a:ea typeface="Arial"/>
              </a:rPr>
              <a:t>Promila Haque</a:t>
            </a:r>
            <a:endParaRPr b="0" lang="en-US" sz="1600" spc="-1" strike="noStrike">
              <a:latin typeface="Arial"/>
            </a:endParaRPr>
          </a:p>
          <a:p>
            <a:pPr>
              <a:lnSpc>
                <a:spcPct val="100000"/>
              </a:lnSpc>
            </a:pPr>
            <a:r>
              <a:rPr b="0" lang="en-US" sz="1600" spc="-1" strike="noStrike">
                <a:solidFill>
                  <a:srgbClr val="eeeeee"/>
                </a:solidFill>
                <a:latin typeface="Times New Roman"/>
                <a:ea typeface="Arial"/>
              </a:rPr>
              <a:t>Lecturer,</a:t>
            </a:r>
            <a:endParaRPr b="0" lang="en-US" sz="1600" spc="-1" strike="noStrike">
              <a:latin typeface="Arial"/>
            </a:endParaRPr>
          </a:p>
          <a:p>
            <a:pPr>
              <a:lnSpc>
                <a:spcPct val="100000"/>
              </a:lnSpc>
            </a:pPr>
            <a:r>
              <a:rPr b="0" lang="en-US" sz="1600" spc="-1" strike="noStrike">
                <a:solidFill>
                  <a:srgbClr val="eeeeee"/>
                </a:solidFill>
                <a:latin typeface="Times New Roman"/>
                <a:ea typeface="Arial"/>
              </a:rPr>
              <a:t>School of Science </a:t>
            </a:r>
            <a:endParaRPr b="0" lang="en-US" sz="1600" spc="-1" strike="noStrike">
              <a:latin typeface="Arial"/>
            </a:endParaRPr>
          </a:p>
          <a:p>
            <a:pPr>
              <a:lnSpc>
                <a:spcPct val="100000"/>
              </a:lnSpc>
            </a:pPr>
            <a:r>
              <a:rPr b="0" lang="en-US" sz="1600" spc="-1" strike="noStrike">
                <a:solidFill>
                  <a:srgbClr val="eeeeee"/>
                </a:solidFill>
                <a:latin typeface="Times New Roman"/>
                <a:ea typeface="Arial"/>
              </a:rPr>
              <a:t>Engineering and Technology,</a:t>
            </a:r>
            <a:endParaRPr b="0" lang="en-US" sz="1600" spc="-1" strike="noStrike">
              <a:latin typeface="Arial"/>
            </a:endParaRPr>
          </a:p>
          <a:p>
            <a:pPr>
              <a:lnSpc>
                <a:spcPct val="100000"/>
              </a:lnSpc>
            </a:pPr>
            <a:r>
              <a:rPr b="0" lang="en-US" sz="1600" spc="-1" strike="noStrike">
                <a:solidFill>
                  <a:srgbClr val="eeeeee"/>
                </a:solidFill>
                <a:latin typeface="Times New Roman"/>
                <a:ea typeface="Arial"/>
              </a:rPr>
              <a:t>East Delta University (EDU)</a:t>
            </a:r>
            <a:endParaRPr b="0" lang="en-US" sz="1600" spc="-1" strike="noStrike">
              <a:latin typeface="Arial"/>
            </a:endParaRPr>
          </a:p>
        </p:txBody>
      </p:sp>
    </p:spTree>
  </p:cSld>
  <mc:AlternateContent>
    <mc:Choice Requires="p14">
      <p:transition spd="med" p14:dur="800">
        <p:circle/>
      </p:transition>
    </mc:Choice>
    <mc:Fallback>
      <p:transition spd="med">
        <p:circl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38"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39"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Mixing Columns</a:t>
            </a:r>
            <a:endParaRPr b="0" lang="en-US" sz="2000" spc="-1" strike="noStrike">
              <a:solidFill>
                <a:srgbClr val="000000"/>
              </a:solidFill>
              <a:latin typeface="Arial"/>
            </a:endParaRPr>
          </a:p>
        </p:txBody>
      </p:sp>
      <p:sp>
        <p:nvSpPr>
          <p:cNvPr id="240" name="TextShape 4"/>
          <p:cNvSpPr txBox="1"/>
          <p:nvPr/>
        </p:nvSpPr>
        <p:spPr>
          <a:xfrm>
            <a:off x="311760" y="1607760"/>
            <a:ext cx="4095720" cy="2070000"/>
          </a:xfrm>
          <a:prstGeom prst="rect">
            <a:avLst/>
          </a:prstGeom>
          <a:noFill/>
          <a:ln>
            <a:noFill/>
          </a:ln>
        </p:spPr>
        <p:txBody>
          <a:bodyPr tIns="91440" bIns="91440">
            <a:noAutofit/>
          </a:bodyPr>
          <a:p>
            <a:pPr marL="114480" algn="just">
              <a:lnSpc>
                <a:spcPct val="100000"/>
              </a:lnSpc>
              <a:tabLst>
                <a:tab algn="l" pos="0"/>
              </a:tabLst>
            </a:pPr>
            <a:r>
              <a:rPr b="0" lang="en-IN" sz="1200" spc="-1" strike="noStrike">
                <a:solidFill>
                  <a:srgbClr val="ffffff"/>
                </a:solidFill>
                <a:latin typeface="Roboto Light"/>
                <a:ea typeface="Roboto Light"/>
              </a:rPr>
              <a:t>The MixColumns() transformation operates on the State column-by-column, treating each column as a four-term polynomial. The columns are considered as polynomials over GF(2</a:t>
            </a:r>
            <a:r>
              <a:rPr b="0" lang="en-IN" sz="1200" spc="-1" strike="noStrike" baseline="30000">
                <a:solidFill>
                  <a:srgbClr val="ffffff"/>
                </a:solidFill>
                <a:latin typeface="Roboto Light"/>
                <a:ea typeface="Roboto Light"/>
              </a:rPr>
              <a:t>8</a:t>
            </a:r>
            <a:r>
              <a:rPr b="0" lang="en-IN" sz="1200" spc="-1" strike="noStrike">
                <a:solidFill>
                  <a:srgbClr val="ffffff"/>
                </a:solidFill>
                <a:latin typeface="Roboto Light"/>
                <a:ea typeface="Roboto Light"/>
              </a:rPr>
              <a:t>) and multiplied modulo x</a:t>
            </a:r>
            <a:r>
              <a:rPr b="0" lang="en-IN" sz="1200" spc="-1" strike="noStrike" baseline="30000">
                <a:solidFill>
                  <a:srgbClr val="ffffff"/>
                </a:solidFill>
                <a:latin typeface="Roboto Light"/>
                <a:ea typeface="Roboto Light"/>
              </a:rPr>
              <a:t>4</a:t>
            </a:r>
            <a:r>
              <a:rPr b="0" lang="en-IN" sz="1200" spc="-1" strike="noStrike">
                <a:solidFill>
                  <a:srgbClr val="ffffff"/>
                </a:solidFill>
                <a:latin typeface="Roboto Light"/>
                <a:ea typeface="Roboto Light"/>
              </a:rPr>
              <a:t> + 1 with a fixed polynomial a(x), given by,</a:t>
            </a:r>
            <a:endParaRPr b="0" lang="en-US" sz="1200" spc="-1" strike="noStrike">
              <a:latin typeface="Arial"/>
            </a:endParaRPr>
          </a:p>
          <a:p>
            <a:pPr marL="114480" algn="just">
              <a:lnSpc>
                <a:spcPct val="100000"/>
              </a:lnSpc>
              <a:tabLst>
                <a:tab algn="l" pos="0"/>
              </a:tabLst>
            </a:pPr>
            <a:endParaRPr b="0" lang="en-US" sz="1200" spc="-1" strike="noStrike">
              <a:latin typeface="Arial"/>
            </a:endParaRPr>
          </a:p>
          <a:p>
            <a:pPr marL="114480" algn="just">
              <a:lnSpc>
                <a:spcPct val="100000"/>
              </a:lnSpc>
              <a:tabLst>
                <a:tab algn="l" pos="0"/>
              </a:tabLst>
            </a:pPr>
            <a:r>
              <a:rPr b="0" lang="en-IN" sz="1200" spc="-1" strike="noStrike">
                <a:solidFill>
                  <a:srgbClr val="ffffff"/>
                </a:solidFill>
                <a:latin typeface="Roboto Light"/>
                <a:ea typeface="Roboto Light"/>
              </a:rPr>
              <a:t> </a:t>
            </a:r>
            <a:r>
              <a:rPr b="0" lang="en-IN" sz="1200" spc="-1" strike="noStrike">
                <a:solidFill>
                  <a:srgbClr val="ffffff"/>
                </a:solidFill>
                <a:latin typeface="Roboto Light"/>
                <a:ea typeface="Roboto Light"/>
              </a:rPr>
              <a:t>a(x) = {03} x</a:t>
            </a:r>
            <a:r>
              <a:rPr b="0" lang="en-IN" sz="1200" spc="-1" strike="noStrike" baseline="30000">
                <a:solidFill>
                  <a:srgbClr val="ffffff"/>
                </a:solidFill>
                <a:latin typeface="Roboto Light"/>
                <a:ea typeface="Roboto Light"/>
              </a:rPr>
              <a:t>3</a:t>
            </a:r>
            <a:r>
              <a:rPr b="0" lang="en-IN" sz="1200" spc="-1" strike="noStrike">
                <a:solidFill>
                  <a:srgbClr val="ffffff"/>
                </a:solidFill>
                <a:latin typeface="Roboto Light"/>
                <a:ea typeface="Roboto Light"/>
              </a:rPr>
              <a:t> + {01}x</a:t>
            </a:r>
            <a:r>
              <a:rPr b="0" lang="en-IN" sz="1200" spc="-1" strike="noStrike" baseline="30000">
                <a:solidFill>
                  <a:srgbClr val="ffffff"/>
                </a:solidFill>
                <a:latin typeface="Roboto Light"/>
                <a:ea typeface="Roboto Light"/>
              </a:rPr>
              <a:t>2 </a:t>
            </a:r>
            <a:r>
              <a:rPr b="0" lang="en-IN" sz="1200" spc="-1" strike="noStrike">
                <a:solidFill>
                  <a:srgbClr val="ffffff"/>
                </a:solidFill>
                <a:latin typeface="Roboto Light"/>
                <a:ea typeface="Roboto Light"/>
              </a:rPr>
              <a:t>+ {01}x + {02} . </a:t>
            </a:r>
            <a:endParaRPr b="0" lang="en-US" sz="1200" spc="-1" strike="noStrike">
              <a:latin typeface="Arial"/>
            </a:endParaRPr>
          </a:p>
          <a:p>
            <a:pPr marL="114480" algn="just">
              <a:lnSpc>
                <a:spcPct val="100000"/>
              </a:lnSpc>
              <a:tabLst>
                <a:tab algn="l" pos="0"/>
              </a:tabLst>
            </a:pP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This can be written as a matrix multiplication. Let</a:t>
            </a:r>
            <a:br/>
            <a:r>
              <a:rPr b="0" lang="en-IN" sz="1200" spc="-1" strike="noStrike">
                <a:solidFill>
                  <a:srgbClr val="ffffff"/>
                </a:solidFill>
                <a:latin typeface="Roboto Light"/>
                <a:ea typeface="Roboto Light"/>
              </a:rPr>
              <a:t>s’(x) = a(x) XOR s(x)</a:t>
            </a:r>
            <a:endParaRPr b="0" lang="en-US" sz="1200" spc="-1" strike="noStrike">
              <a:latin typeface="Arial"/>
            </a:endParaRPr>
          </a:p>
          <a:p>
            <a:pPr marL="114480" algn="just">
              <a:lnSpc>
                <a:spcPct val="100000"/>
              </a:lnSpc>
              <a:tabLst>
                <a:tab algn="l" pos="0"/>
              </a:tabLst>
            </a:pPr>
            <a:endParaRPr b="0" lang="en-US" sz="1200" spc="-1" strike="noStrike">
              <a:latin typeface="Arial"/>
            </a:endParaRPr>
          </a:p>
          <a:p>
            <a:pPr marL="114480" algn="just">
              <a:lnSpc>
                <a:spcPct val="100000"/>
              </a:lnSpc>
              <a:tabLst>
                <a:tab algn="l" pos="0"/>
              </a:tabLst>
            </a:pPr>
            <a:endParaRPr b="0" lang="en-US" sz="1200" spc="-1" strike="noStrike">
              <a:latin typeface="Arial"/>
            </a:endParaRPr>
          </a:p>
        </p:txBody>
      </p:sp>
      <p:pic>
        <p:nvPicPr>
          <p:cNvPr id="241" name="Picture 17" descr=""/>
          <p:cNvPicPr/>
          <p:nvPr/>
        </p:nvPicPr>
        <p:blipFill>
          <a:blip r:embed="rId1"/>
          <a:stretch/>
        </p:blipFill>
        <p:spPr>
          <a:xfrm>
            <a:off x="4897800" y="3303720"/>
            <a:ext cx="3934080" cy="1638000"/>
          </a:xfrm>
          <a:prstGeom prst="rect">
            <a:avLst/>
          </a:prstGeom>
          <a:ln>
            <a:noFill/>
          </a:ln>
        </p:spPr>
      </p:pic>
      <p:pic>
        <p:nvPicPr>
          <p:cNvPr id="242" name="Picture 18" descr=""/>
          <p:cNvPicPr/>
          <p:nvPr/>
        </p:nvPicPr>
        <p:blipFill>
          <a:blip r:embed="rId2"/>
          <a:srcRect l="0" t="0" r="9897" b="7202"/>
          <a:stretch/>
        </p:blipFill>
        <p:spPr>
          <a:xfrm>
            <a:off x="5491440" y="2081520"/>
            <a:ext cx="2746440" cy="1122120"/>
          </a:xfrm>
          <a:prstGeom prst="rect">
            <a:avLst/>
          </a:prstGeom>
          <a:ln>
            <a:noFill/>
          </a:ln>
        </p:spPr>
      </p:pic>
      <p:sp>
        <p:nvSpPr>
          <p:cNvPr id="243" name="TextShape 5"/>
          <p:cNvSpPr txBox="1"/>
          <p:nvPr/>
        </p:nvSpPr>
        <p:spPr>
          <a:xfrm>
            <a:off x="4696920" y="1575360"/>
            <a:ext cx="4095720" cy="602640"/>
          </a:xfrm>
          <a:prstGeom prst="rect">
            <a:avLst/>
          </a:prstGeom>
          <a:noFill/>
          <a:ln>
            <a:noFill/>
          </a:ln>
        </p:spPr>
        <p:txBody>
          <a:bodyPr tIns="91440" bIns="91440">
            <a:noAutofit/>
          </a:bodyPr>
          <a:p>
            <a:pPr marL="457200" indent="-342720" algn="ctr">
              <a:lnSpc>
                <a:spcPct val="100000"/>
              </a:lnSpc>
              <a:tabLst>
                <a:tab algn="l" pos="0"/>
              </a:tabLst>
            </a:pPr>
            <a:r>
              <a:rPr b="0" lang="en-IN" sz="1200" spc="-1" strike="noStrike">
                <a:solidFill>
                  <a:srgbClr val="ffffff"/>
                </a:solidFill>
                <a:latin typeface="Roboto Light"/>
                <a:ea typeface="Roboto Light"/>
              </a:rPr>
              <a:t>As a result of this multiplication, the four bytes in a column are replaced by the following:</a:t>
            </a:r>
            <a:endParaRPr b="0" lang="en-US" sz="1200" spc="-1" strike="noStrike">
              <a:latin typeface="Arial"/>
            </a:endParaRPr>
          </a:p>
        </p:txBody>
      </p:sp>
      <p:pic>
        <p:nvPicPr>
          <p:cNvPr id="244" name="Picture 24" descr=""/>
          <p:cNvPicPr/>
          <p:nvPr/>
        </p:nvPicPr>
        <p:blipFill>
          <a:blip r:embed="rId3"/>
          <a:stretch/>
        </p:blipFill>
        <p:spPr>
          <a:xfrm>
            <a:off x="1086480" y="3678120"/>
            <a:ext cx="2310120" cy="110952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46"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47"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Add Round Key</a:t>
            </a:r>
            <a:endParaRPr b="0" lang="en-US" sz="2000" spc="-1" strike="noStrike">
              <a:solidFill>
                <a:srgbClr val="000000"/>
              </a:solidFill>
              <a:latin typeface="Arial"/>
            </a:endParaRPr>
          </a:p>
        </p:txBody>
      </p:sp>
      <p:sp>
        <p:nvSpPr>
          <p:cNvPr id="248" name="TextShape 4"/>
          <p:cNvSpPr txBox="1"/>
          <p:nvPr/>
        </p:nvSpPr>
        <p:spPr>
          <a:xfrm>
            <a:off x="311760" y="1659240"/>
            <a:ext cx="4095720" cy="107352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In the AddRoundKey() transformation, a Round Key is added to the State by a simple bitwise XOR operation. Each Round Key consists of Nb words from the key schedule. Those Nb words are each added into the columns of the State, such that:</a:t>
            </a:r>
            <a:endParaRPr b="0" lang="en-US" sz="1200" spc="-1" strike="noStrike">
              <a:latin typeface="Arial"/>
            </a:endParaRPr>
          </a:p>
        </p:txBody>
      </p:sp>
      <p:pic>
        <p:nvPicPr>
          <p:cNvPr id="249" name="Picture 7" descr=""/>
          <p:cNvPicPr/>
          <p:nvPr/>
        </p:nvPicPr>
        <p:blipFill>
          <a:blip r:embed="rId1"/>
          <a:srcRect l="0" t="0" r="22949" b="0"/>
          <a:stretch/>
        </p:blipFill>
        <p:spPr>
          <a:xfrm>
            <a:off x="431280" y="2732760"/>
            <a:ext cx="4242960" cy="435960"/>
          </a:xfrm>
          <a:prstGeom prst="rect">
            <a:avLst/>
          </a:prstGeom>
          <a:ln>
            <a:noFill/>
          </a:ln>
        </p:spPr>
      </p:pic>
      <p:sp>
        <p:nvSpPr>
          <p:cNvPr id="250" name="TextShape 5"/>
          <p:cNvSpPr txBox="1"/>
          <p:nvPr/>
        </p:nvSpPr>
        <p:spPr>
          <a:xfrm>
            <a:off x="311760" y="3352680"/>
            <a:ext cx="4095720" cy="146556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Where [w</a:t>
            </a:r>
            <a:r>
              <a:rPr b="0" lang="en-IN" sz="1200" spc="-1" strike="noStrike" baseline="-25000">
                <a:solidFill>
                  <a:srgbClr val="ffffff"/>
                </a:solidFill>
                <a:latin typeface="Roboto Light"/>
                <a:ea typeface="Roboto Light"/>
              </a:rPr>
              <a:t>i</a:t>
            </a:r>
            <a:r>
              <a:rPr b="0" lang="en-IN" sz="1200" spc="-1" strike="noStrike">
                <a:solidFill>
                  <a:srgbClr val="ffffff"/>
                </a:solidFill>
                <a:latin typeface="Roboto Light"/>
                <a:ea typeface="Roboto Light"/>
              </a:rPr>
              <a:t>] are the key schedule words, and round is a value in the range 0 &lt;= round &lt;= Nr. In the Cipher, the initial Round Key addition occurs when round = 0, prior to the first application of the round function. The application of the AddRoundKey() transformation to the Nr rounds of the Cipher occurs when 1 &lt;= round &lt;= Nr. </a:t>
            </a:r>
            <a:endParaRPr b="0" lang="en-US" sz="1200" spc="-1" strike="noStrike">
              <a:latin typeface="Arial"/>
            </a:endParaRPr>
          </a:p>
        </p:txBody>
      </p:sp>
      <p:pic>
        <p:nvPicPr>
          <p:cNvPr id="251" name="Picture 9" descr=""/>
          <p:cNvPicPr/>
          <p:nvPr/>
        </p:nvPicPr>
        <p:blipFill>
          <a:blip r:embed="rId2"/>
          <a:srcRect l="7298" t="0" r="1616" b="0"/>
          <a:stretch/>
        </p:blipFill>
        <p:spPr>
          <a:xfrm>
            <a:off x="4938480" y="2041560"/>
            <a:ext cx="3893400" cy="225468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53"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54"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Key Expantion</a:t>
            </a:r>
            <a:endParaRPr b="0" lang="en-US" sz="2000" spc="-1" strike="noStrike">
              <a:solidFill>
                <a:srgbClr val="000000"/>
              </a:solidFill>
              <a:latin typeface="Arial"/>
            </a:endParaRPr>
          </a:p>
        </p:txBody>
      </p:sp>
      <p:sp>
        <p:nvSpPr>
          <p:cNvPr id="255" name="TextShape 4"/>
          <p:cNvSpPr txBox="1"/>
          <p:nvPr/>
        </p:nvSpPr>
        <p:spPr>
          <a:xfrm>
            <a:off x="311760" y="1659240"/>
            <a:ext cx="4095720" cy="263520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The AES algorithm takes the Cipher Key, K, and performs a Key Expansion routine to generate a key schedule. The Key Expansion generates a total of Nb*(Nr + 1) words: the algorithm requires an initial set of Nb words, and each of the Nr rounds requires Nb words of key data. The resulting key schedule consists of a linear array of 4-byte words, denoted [w</a:t>
            </a:r>
            <a:r>
              <a:rPr b="0" lang="en-IN" sz="1200" spc="-1" strike="noStrike" baseline="-25000">
                <a:solidFill>
                  <a:srgbClr val="ffffff"/>
                </a:solidFill>
                <a:latin typeface="Roboto Light"/>
                <a:ea typeface="Roboto Light"/>
              </a:rPr>
              <a:t>i</a:t>
            </a:r>
            <a:r>
              <a:rPr b="0" lang="en-IN" sz="1200" spc="-1" strike="noStrike">
                <a:solidFill>
                  <a:srgbClr val="ffffff"/>
                </a:solidFill>
                <a:latin typeface="Roboto Light"/>
                <a:ea typeface="Roboto Light"/>
              </a:rPr>
              <a:t> ], with i in the range 0 &lt;= i &lt; Nb*(Nr + 1). </a:t>
            </a:r>
            <a:endParaRPr b="0" lang="en-US" sz="1200" spc="-1" strike="noStrike">
              <a:latin typeface="Arial"/>
            </a:endParaRPr>
          </a:p>
          <a:p>
            <a:pPr marL="114480">
              <a:lnSpc>
                <a:spcPct val="100000"/>
              </a:lnSpc>
              <a:tabLst>
                <a:tab algn="l" pos="0"/>
              </a:tabLst>
            </a:pPr>
            <a:endParaRPr b="0" lang="en-US" sz="1200" spc="-1" strike="noStrike">
              <a:latin typeface="Arial"/>
            </a:endParaRPr>
          </a:p>
          <a:p>
            <a:pPr marL="114480">
              <a:lnSpc>
                <a:spcPct val="100000"/>
              </a:lnSpc>
              <a:tabLst>
                <a:tab algn="l" pos="0"/>
              </a:tabLst>
            </a:pP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The expansion of the input key into the key schedule proceeds according to the pseudo code.</a:t>
            </a:r>
            <a:endParaRPr b="0" lang="en-US" sz="1200" spc="-1" strike="noStrike">
              <a:latin typeface="Arial"/>
            </a:endParaRPr>
          </a:p>
        </p:txBody>
      </p:sp>
      <p:pic>
        <p:nvPicPr>
          <p:cNvPr id="256" name="Picture 7" descr=""/>
          <p:cNvPicPr/>
          <p:nvPr/>
        </p:nvPicPr>
        <p:blipFill>
          <a:blip r:embed="rId1"/>
          <a:srcRect l="1529" t="2339" r="4532" b="5832"/>
          <a:stretch/>
        </p:blipFill>
        <p:spPr>
          <a:xfrm>
            <a:off x="4517280" y="1479600"/>
            <a:ext cx="4314960" cy="334908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58"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59"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Inverse Cypher / Decryption Algorithm</a:t>
            </a:r>
            <a:endParaRPr b="0" lang="en-US" sz="2000" spc="-1" strike="noStrike">
              <a:solidFill>
                <a:srgbClr val="000000"/>
              </a:solidFill>
              <a:latin typeface="Arial"/>
            </a:endParaRPr>
          </a:p>
        </p:txBody>
      </p:sp>
      <p:sp>
        <p:nvSpPr>
          <p:cNvPr id="260" name="TextShape 4"/>
          <p:cNvSpPr txBox="1"/>
          <p:nvPr/>
        </p:nvSpPr>
        <p:spPr>
          <a:xfrm>
            <a:off x="311760" y="2075400"/>
            <a:ext cx="4095720" cy="269172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The Cipher transformations can be inverted and then implemented in reverse order to produce a straightforward Inverse Cipher for the AES algorithm. The individual transformations used in the Inverse Cipher - InvShiftRows(), InvSubBytes(), InvMixColumns(), and AddRoundKey() –process are just inverted form of previously discussed functions. </a:t>
            </a:r>
            <a:endParaRPr b="0" lang="en-US" sz="1200" spc="-1" strike="noStrike">
              <a:latin typeface="Arial"/>
            </a:endParaRPr>
          </a:p>
          <a:p>
            <a:pPr marL="114480">
              <a:lnSpc>
                <a:spcPct val="100000"/>
              </a:lnSpc>
              <a:tabLst>
                <a:tab algn="l" pos="0"/>
              </a:tabLst>
            </a:pP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The Inverse Cipher is described in the pseudo code in Fig:</a:t>
            </a:r>
            <a:endParaRPr b="0" lang="en-US" sz="1200" spc="-1" strike="noStrike">
              <a:latin typeface="Arial"/>
            </a:endParaRPr>
          </a:p>
          <a:p>
            <a:pPr marL="114480">
              <a:lnSpc>
                <a:spcPct val="100000"/>
              </a:lnSpc>
              <a:tabLst>
                <a:tab algn="l" pos="0"/>
              </a:tabLst>
            </a:pPr>
            <a:endParaRPr b="0" lang="en-US" sz="1200" spc="-1" strike="noStrike">
              <a:latin typeface="Arial"/>
            </a:endParaRPr>
          </a:p>
        </p:txBody>
      </p:sp>
      <p:pic>
        <p:nvPicPr>
          <p:cNvPr id="261" name="Picture 2" descr="invCipher"/>
          <p:cNvPicPr/>
          <p:nvPr/>
        </p:nvPicPr>
        <p:blipFill>
          <a:blip r:embed="rId1"/>
          <a:srcRect l="1852" t="1405" r="18997" b="0"/>
          <a:stretch/>
        </p:blipFill>
        <p:spPr>
          <a:xfrm>
            <a:off x="4640400" y="1489680"/>
            <a:ext cx="4191480" cy="327708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pPr>
            <a:r>
              <a:rPr b="1" lang="en-IN" sz="3000" spc="-1" strike="noStrike">
                <a:solidFill>
                  <a:srgbClr val="ffffff"/>
                </a:solidFill>
                <a:latin typeface="Roboto Black"/>
                <a:ea typeface="Roboto Black"/>
              </a:rPr>
              <a:t>Experimental Results / Examples</a:t>
            </a:r>
            <a:endParaRPr b="0" lang="en-US" sz="3000" spc="-1" strike="noStrike">
              <a:solidFill>
                <a:srgbClr val="000000"/>
              </a:solidFill>
              <a:latin typeface="Arial"/>
            </a:endParaRPr>
          </a:p>
        </p:txBody>
      </p:sp>
      <p:sp>
        <p:nvSpPr>
          <p:cNvPr id="263"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pic>
        <p:nvPicPr>
          <p:cNvPr id="264" name="" descr=""/>
          <p:cNvPicPr/>
          <p:nvPr/>
        </p:nvPicPr>
        <p:blipFill>
          <a:blip r:embed="rId1"/>
          <a:srcRect l="6735" t="16053" r="8262" b="5354"/>
          <a:stretch/>
        </p:blipFill>
        <p:spPr>
          <a:xfrm>
            <a:off x="988200" y="896040"/>
            <a:ext cx="7075800" cy="367740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pPr>
            <a:r>
              <a:rPr b="1" lang="en-IN" sz="3000" spc="-1" strike="noStrike">
                <a:solidFill>
                  <a:srgbClr val="ffffff"/>
                </a:solidFill>
                <a:latin typeface="Roboto Black"/>
                <a:ea typeface="Roboto Black"/>
              </a:rPr>
              <a:t>Experimental Results / Examples</a:t>
            </a:r>
            <a:endParaRPr b="0" lang="en-US" sz="3000" spc="-1" strike="noStrike">
              <a:solidFill>
                <a:srgbClr val="000000"/>
              </a:solidFill>
              <a:latin typeface="Arial"/>
            </a:endParaRPr>
          </a:p>
        </p:txBody>
      </p:sp>
      <p:sp>
        <p:nvSpPr>
          <p:cNvPr id="266"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pic>
        <p:nvPicPr>
          <p:cNvPr id="267" name="" descr=""/>
          <p:cNvPicPr/>
          <p:nvPr/>
        </p:nvPicPr>
        <p:blipFill>
          <a:blip r:embed="rId1"/>
          <a:srcRect l="6735" t="16053" r="8262" b="5354"/>
          <a:stretch/>
        </p:blipFill>
        <p:spPr>
          <a:xfrm>
            <a:off x="988200" y="896040"/>
            <a:ext cx="7075800" cy="367740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pPr>
            <a:r>
              <a:rPr b="1" lang="en-IN" sz="3000" spc="-1" strike="noStrike">
                <a:solidFill>
                  <a:srgbClr val="ffffff"/>
                </a:solidFill>
                <a:latin typeface="Roboto Black"/>
                <a:ea typeface="Roboto Black"/>
              </a:rPr>
              <a:t>Experimental Results / Examples</a:t>
            </a:r>
            <a:endParaRPr b="0" lang="en-US" sz="3000" spc="-1" strike="noStrike">
              <a:solidFill>
                <a:srgbClr val="000000"/>
              </a:solidFill>
              <a:latin typeface="Arial"/>
            </a:endParaRPr>
          </a:p>
        </p:txBody>
      </p:sp>
      <p:sp>
        <p:nvSpPr>
          <p:cNvPr id="269"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pic>
        <p:nvPicPr>
          <p:cNvPr id="270" name="" descr=""/>
          <p:cNvPicPr/>
          <p:nvPr/>
        </p:nvPicPr>
        <p:blipFill>
          <a:blip r:embed="rId1"/>
          <a:srcRect l="6735" t="16053" r="8262" b="5354"/>
          <a:stretch/>
        </p:blipFill>
        <p:spPr>
          <a:xfrm>
            <a:off x="988200" y="896040"/>
            <a:ext cx="7075800" cy="367740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pPr>
            <a:r>
              <a:rPr b="1" lang="en-IN" sz="3000" spc="-1" strike="noStrike">
                <a:solidFill>
                  <a:srgbClr val="ffffff"/>
                </a:solidFill>
                <a:latin typeface="Roboto Black"/>
                <a:ea typeface="Roboto Black"/>
              </a:rPr>
              <a:t>Experimental Results / Examples</a:t>
            </a:r>
            <a:endParaRPr b="0" lang="en-US" sz="3000" spc="-1" strike="noStrike">
              <a:solidFill>
                <a:srgbClr val="000000"/>
              </a:solidFill>
              <a:latin typeface="Arial"/>
            </a:endParaRPr>
          </a:p>
        </p:txBody>
      </p:sp>
      <p:sp>
        <p:nvSpPr>
          <p:cNvPr id="272"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pic>
        <p:nvPicPr>
          <p:cNvPr id="273" name="" descr=""/>
          <p:cNvPicPr/>
          <p:nvPr/>
        </p:nvPicPr>
        <p:blipFill>
          <a:blip r:embed="rId1"/>
          <a:srcRect l="6735" t="16053" r="8262" b="5354"/>
          <a:stretch/>
        </p:blipFill>
        <p:spPr>
          <a:xfrm>
            <a:off x="988200" y="896040"/>
            <a:ext cx="7075800" cy="367740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pPr>
            <a:r>
              <a:rPr b="1" lang="en-IN" sz="3000" spc="-1" strike="noStrike">
                <a:solidFill>
                  <a:srgbClr val="ffffff"/>
                </a:solidFill>
                <a:latin typeface="Roboto Black"/>
                <a:ea typeface="Roboto Black"/>
              </a:rPr>
              <a:t>CONCLUSION</a:t>
            </a:r>
            <a:endParaRPr b="0" lang="en-US" sz="3000" spc="-1" strike="noStrike">
              <a:solidFill>
                <a:srgbClr val="000000"/>
              </a:solidFill>
              <a:latin typeface="Arial"/>
            </a:endParaRPr>
          </a:p>
        </p:txBody>
      </p:sp>
      <p:sp>
        <p:nvSpPr>
          <p:cNvPr id="275" name="TextShape 2"/>
          <p:cNvSpPr txBox="1"/>
          <p:nvPr/>
        </p:nvSpPr>
        <p:spPr>
          <a:xfrm>
            <a:off x="2004120" y="1792440"/>
            <a:ext cx="5331240" cy="2409480"/>
          </a:xfrm>
          <a:prstGeom prst="rect">
            <a:avLst/>
          </a:prstGeom>
          <a:noFill/>
          <a:ln>
            <a:noFill/>
          </a:ln>
        </p:spPr>
        <p:txBody>
          <a:bodyPr tIns="91440" bIns="91440">
            <a:noAutofit/>
          </a:bodyPr>
          <a:p>
            <a:pPr marL="114480" algn="just">
              <a:lnSpc>
                <a:spcPct val="100000"/>
              </a:lnSpc>
              <a:tabLst>
                <a:tab algn="l" pos="0"/>
              </a:tabLst>
            </a:pPr>
            <a:r>
              <a:rPr b="0" lang="en-IN" sz="1400" spc="-1" strike="noStrike">
                <a:solidFill>
                  <a:srgbClr val="ffffff"/>
                </a:solidFill>
                <a:latin typeface="Roboto Light"/>
                <a:ea typeface="Roboto Light"/>
              </a:rPr>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the right keys, no one can extract any information from the encrypted files. </a:t>
            </a:r>
            <a:endParaRPr b="0" lang="en-US" sz="1400" spc="-1" strike="noStrike">
              <a:latin typeface="Arial"/>
            </a:endParaRPr>
          </a:p>
        </p:txBody>
      </p:sp>
      <p:sp>
        <p:nvSpPr>
          <p:cNvPr id="276" name="CustomShape 3"/>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Tree>
  </p:cSld>
  <mc:AlternateContent>
    <mc:Choice Requires="p14">
      <p:transition spd="med" p14:dur="800">
        <p:circle/>
      </p:transition>
    </mc:Choice>
    <mc:Fallback>
      <p:transition spd="med">
        <p:circl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3986640" y="1429200"/>
            <a:ext cx="3577680" cy="606240"/>
          </a:xfrm>
          <a:prstGeom prst="rect">
            <a:avLst/>
          </a:prstGeom>
          <a:noFill/>
          <a:ln>
            <a:noFill/>
          </a:ln>
        </p:spPr>
        <p:txBody>
          <a:bodyPr tIns="91440" bIns="91440" anchor="b">
            <a:noAutofit/>
          </a:bodyPr>
          <a:p>
            <a:pPr>
              <a:lnSpc>
                <a:spcPct val="100000"/>
              </a:lnSpc>
              <a:tabLst>
                <a:tab algn="l" pos="0"/>
              </a:tabLst>
            </a:pPr>
            <a:r>
              <a:rPr b="0" lang="es" sz="3000" spc="-1" strike="noStrike">
                <a:solidFill>
                  <a:srgbClr val="0e2a47"/>
                </a:solidFill>
                <a:latin typeface="Roboto Black"/>
                <a:ea typeface="Roboto Black"/>
              </a:rPr>
              <a:t>THANKS!</a:t>
            </a:r>
            <a:endParaRPr b="0" lang="en-US" sz="3000" spc="-1" strike="noStrike">
              <a:solidFill>
                <a:srgbClr val="000000"/>
              </a:solidFill>
              <a:latin typeface="Arial"/>
            </a:endParaRPr>
          </a:p>
        </p:txBody>
      </p:sp>
      <p:sp>
        <p:nvSpPr>
          <p:cNvPr id="278" name="TextShape 2"/>
          <p:cNvSpPr txBox="1"/>
          <p:nvPr/>
        </p:nvSpPr>
        <p:spPr>
          <a:xfrm>
            <a:off x="3986640" y="2421720"/>
            <a:ext cx="4470480" cy="1877040"/>
          </a:xfrm>
          <a:prstGeom prst="rect">
            <a:avLst/>
          </a:prstGeom>
          <a:noFill/>
          <a:ln>
            <a:noFill/>
          </a:ln>
        </p:spPr>
        <p:txBody>
          <a:bodyPr tIns="91440" bIns="91440">
            <a:noAutofit/>
          </a:bodyPr>
          <a:p>
            <a:pPr>
              <a:lnSpc>
                <a:spcPct val="100000"/>
              </a:lnSpc>
              <a:tabLst>
                <a:tab algn="l" pos="0"/>
              </a:tabLst>
            </a:pPr>
            <a:r>
              <a:rPr b="0" lang="es" sz="1000" spc="-1" strike="noStrike">
                <a:solidFill>
                  <a:srgbClr val="0e2a47"/>
                </a:solidFill>
                <a:latin typeface="Roboto Light"/>
                <a:ea typeface="Roboto Light"/>
              </a:rPr>
              <a:t>Does anyone have any question?</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s" sz="1000" spc="-1" strike="noStrike">
                <a:solidFill>
                  <a:srgbClr val="0e2a47"/>
                </a:solidFill>
                <a:latin typeface="Roboto Light"/>
                <a:ea typeface="Roboto Light"/>
              </a:rPr>
              <a:t>Contact:</a:t>
            </a:r>
            <a:r>
              <a:rPr b="0" lang="es" sz="1000" spc="-1" strike="noStrike" u="sng">
                <a:solidFill>
                  <a:srgbClr val="48ffd5"/>
                </a:solidFill>
                <a:uFillTx/>
                <a:latin typeface="Roboto Light"/>
                <a:ea typeface="Roboto Light"/>
                <a:hlinkClick r:id="rId1"/>
              </a:rPr>
              <a:t>dyou</a:t>
            </a:r>
            <a:endParaRPr b="0" lang="en-US" sz="1000" spc="-1" strike="noStrike">
              <a:latin typeface="Arial"/>
            </a:endParaRPr>
          </a:p>
          <a:p>
            <a:pPr>
              <a:lnSpc>
                <a:spcPct val="100000"/>
              </a:lnSpc>
              <a:tabLst>
                <a:tab algn="l" pos="0"/>
              </a:tabLst>
            </a:pPr>
            <a:r>
              <a:rPr b="0" lang="en-US" sz="1000" spc="-1" strike="noStrike">
                <a:solidFill>
                  <a:srgbClr val="0e2a47"/>
                </a:solidFill>
                <a:latin typeface="Roboto Light"/>
                <a:ea typeface="Roboto Light"/>
              </a:rPr>
              <a:t>182001422e@eastdelta.edu.bd</a:t>
            </a:r>
            <a:r>
              <a:rPr b="0" lang="es" sz="1000" spc="-1" strike="noStrike" u="sng">
                <a:solidFill>
                  <a:srgbClr val="48ffd5"/>
                </a:solidFill>
                <a:uFillTx/>
                <a:latin typeface="Roboto Light"/>
                <a:ea typeface="Roboto Light"/>
                <a:hlinkClick r:id="rId2"/>
              </a:rPr>
              <a:t>freepik.com</a:t>
            </a:r>
            <a:endParaRPr b="0" lang="en-US" sz="1000" spc="-1" strike="noStrike">
              <a:latin typeface="Arial"/>
            </a:endParaRPr>
          </a:p>
          <a:p>
            <a:pPr>
              <a:lnSpc>
                <a:spcPct val="100000"/>
              </a:lnSpc>
              <a:tabLst>
                <a:tab algn="l" pos="0"/>
              </a:tabLst>
            </a:pPr>
            <a:r>
              <a:rPr b="0" lang="en-US" sz="1000" spc="-1" strike="noStrike">
                <a:solidFill>
                  <a:srgbClr val="0e2a47"/>
                </a:solidFill>
                <a:latin typeface="Roboto Light"/>
                <a:ea typeface="Roboto Light"/>
              </a:rPr>
              <a:t>182000422e@eastdelta.edu.bd</a:t>
            </a:r>
            <a:endParaRPr b="0" lang="en-US" sz="1000" spc="-1" strike="noStrike">
              <a:latin typeface="Arial"/>
            </a:endParaRPr>
          </a:p>
        </p:txBody>
      </p:sp>
      <p:grpSp>
        <p:nvGrpSpPr>
          <p:cNvPr id="279" name="Group 3"/>
          <p:cNvGrpSpPr/>
          <p:nvPr/>
        </p:nvGrpSpPr>
        <p:grpSpPr>
          <a:xfrm>
            <a:off x="4077360" y="3526200"/>
            <a:ext cx="137160" cy="137160"/>
            <a:chOff x="4077360" y="3526200"/>
            <a:chExt cx="137160" cy="137160"/>
          </a:xfrm>
        </p:grpSpPr>
        <p:sp>
          <p:nvSpPr>
            <p:cNvPr id="280" name="CustomShape 4"/>
            <p:cNvSpPr/>
            <p:nvPr/>
          </p:nvSpPr>
          <p:spPr>
            <a:xfrm>
              <a:off x="4142160" y="3550320"/>
              <a:ext cx="46800" cy="113040"/>
            </a:xfrm>
            <a:custGeom>
              <a:avLst/>
              <a:gdLst/>
              <a:ahLst/>
              <a:rect l="l" t="t" r="r" b="b"/>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style>
            <a:lnRef idx="0"/>
            <a:fillRef idx="0"/>
            <a:effectRef idx="0"/>
            <a:fontRef idx="minor"/>
          </p:style>
        </p:sp>
        <p:sp>
          <p:nvSpPr>
            <p:cNvPr id="281" name="CustomShape 5"/>
            <p:cNvSpPr/>
            <p:nvPr/>
          </p:nvSpPr>
          <p:spPr>
            <a:xfrm>
              <a:off x="4077360" y="3526200"/>
              <a:ext cx="137160" cy="137160"/>
            </a:xfrm>
            <a:custGeom>
              <a:avLst/>
              <a:gdLst/>
              <a:ahLst/>
              <a:rect l="l" t="t" r="r" b="b"/>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style>
            <a:lnRef idx="0"/>
            <a:fillRef idx="0"/>
            <a:effectRef idx="0"/>
            <a:fontRef idx="minor"/>
          </p:style>
        </p:sp>
      </p:grpSp>
      <p:grpSp>
        <p:nvGrpSpPr>
          <p:cNvPr id="282" name="Group 6"/>
          <p:cNvGrpSpPr/>
          <p:nvPr/>
        </p:nvGrpSpPr>
        <p:grpSpPr>
          <a:xfrm>
            <a:off x="4268880" y="3526200"/>
            <a:ext cx="137160" cy="137160"/>
            <a:chOff x="4268880" y="3526200"/>
            <a:chExt cx="137160" cy="137160"/>
          </a:xfrm>
        </p:grpSpPr>
        <p:sp>
          <p:nvSpPr>
            <p:cNvPr id="283" name="CustomShape 7"/>
            <p:cNvSpPr/>
            <p:nvPr/>
          </p:nvSpPr>
          <p:spPr>
            <a:xfrm>
              <a:off x="4293360" y="3550680"/>
              <a:ext cx="88200" cy="88200"/>
            </a:xfrm>
            <a:custGeom>
              <a:avLst/>
              <a:gdLst/>
              <a:ahLst/>
              <a:rect l="l" t="t" r="r" b="b"/>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style>
            <a:lnRef idx="0"/>
            <a:fillRef idx="0"/>
            <a:effectRef idx="0"/>
            <a:fontRef idx="minor"/>
          </p:style>
        </p:sp>
        <p:sp>
          <p:nvSpPr>
            <p:cNvPr id="284" name="CustomShape 8"/>
            <p:cNvSpPr/>
            <p:nvPr/>
          </p:nvSpPr>
          <p:spPr>
            <a:xfrm>
              <a:off x="4317480" y="3574800"/>
              <a:ext cx="39960" cy="39960"/>
            </a:xfrm>
            <a:custGeom>
              <a:avLst/>
              <a:gdLst/>
              <a:ahLst/>
              <a:rect l="l" t="t" r="r" b="b"/>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style>
            <a:lnRef idx="0"/>
            <a:fillRef idx="0"/>
            <a:effectRef idx="0"/>
            <a:fontRef idx="minor"/>
          </p:style>
        </p:sp>
        <p:sp>
          <p:nvSpPr>
            <p:cNvPr id="285" name="CustomShape 9"/>
            <p:cNvSpPr/>
            <p:nvPr/>
          </p:nvSpPr>
          <p:spPr>
            <a:xfrm>
              <a:off x="4268880" y="3526200"/>
              <a:ext cx="137160" cy="137160"/>
            </a:xfrm>
            <a:custGeom>
              <a:avLst/>
              <a:gdLst/>
              <a:ahLst/>
              <a:rect l="l" t="t" r="r" b="b"/>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style>
            <a:lnRef idx="0"/>
            <a:fillRef idx="0"/>
            <a:effectRef idx="0"/>
            <a:fontRef idx="minor"/>
          </p:style>
        </p:sp>
      </p:grpSp>
      <p:sp>
        <p:nvSpPr>
          <p:cNvPr id="286" name="CustomShape 10"/>
          <p:cNvSpPr/>
          <p:nvPr/>
        </p:nvSpPr>
        <p:spPr>
          <a:xfrm>
            <a:off x="4460760" y="3526200"/>
            <a:ext cx="168480" cy="137160"/>
          </a:xfrm>
          <a:custGeom>
            <a:avLst/>
            <a:gdLst/>
            <a:ahLst/>
            <a:rect l="l" t="t" r="r" b="b"/>
            <a:pathLst>
              <a:path w="19122" h="15596">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style>
          <a:lnRef idx="0"/>
          <a:fillRef idx="0"/>
          <a:effectRef idx="0"/>
          <a:fontRef idx="minor"/>
        </p:style>
      </p:sp>
    </p:spTree>
  </p:cSld>
  <mc:AlternateContent>
    <mc:Choice Requires="p14">
      <p:transition spd="med" p14:dur="800">
        <p:circle/>
      </p:transition>
    </mc:Choice>
    <mc:Fallback>
      <p:transition spd="med">
        <p:circl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11760" y="64440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TABLE OF CONTENTS</a:t>
            </a:r>
            <a:endParaRPr b="0" lang="en-US" sz="3000" spc="-1" strike="noStrike">
              <a:solidFill>
                <a:srgbClr val="000000"/>
              </a:solidFill>
              <a:latin typeface="Arial"/>
            </a:endParaRPr>
          </a:p>
        </p:txBody>
      </p:sp>
      <p:sp>
        <p:nvSpPr>
          <p:cNvPr id="179" name="TextShape 2"/>
          <p:cNvSpPr txBox="1"/>
          <p:nvPr/>
        </p:nvSpPr>
        <p:spPr>
          <a:xfrm>
            <a:off x="5034600" y="2762280"/>
            <a:ext cx="1176480" cy="606240"/>
          </a:xfrm>
          <a:prstGeom prst="rect">
            <a:avLst/>
          </a:prstGeom>
          <a:noFill/>
          <a:ln>
            <a:noFill/>
          </a:ln>
        </p:spPr>
        <p:txBody>
          <a:bodyPr tIns="91440" bIns="91440" anchor="b">
            <a:noAutofit/>
          </a:bodyPr>
          <a:p>
            <a:pPr algn="r">
              <a:lnSpc>
                <a:spcPct val="100000"/>
              </a:lnSpc>
              <a:tabLst>
                <a:tab algn="l" pos="0"/>
              </a:tabLst>
            </a:pPr>
            <a:r>
              <a:rPr b="0" lang="es" sz="2400" spc="-1" strike="noStrike">
                <a:solidFill>
                  <a:srgbClr val="48ffd5"/>
                </a:solidFill>
                <a:latin typeface="Roboto Black"/>
                <a:ea typeface="Roboto Black"/>
              </a:rPr>
              <a:t>05</a:t>
            </a:r>
            <a:endParaRPr b="0" lang="en-US" sz="2400" spc="-1" strike="noStrike">
              <a:solidFill>
                <a:srgbClr val="000000"/>
              </a:solidFill>
              <a:latin typeface="Arial"/>
            </a:endParaRPr>
          </a:p>
        </p:txBody>
      </p:sp>
      <p:sp>
        <p:nvSpPr>
          <p:cNvPr id="180" name="TextShape 3"/>
          <p:cNvSpPr txBox="1"/>
          <p:nvPr/>
        </p:nvSpPr>
        <p:spPr>
          <a:xfrm>
            <a:off x="2827440" y="1901160"/>
            <a:ext cx="1176480" cy="606240"/>
          </a:xfrm>
          <a:prstGeom prst="rect">
            <a:avLst/>
          </a:prstGeom>
          <a:noFill/>
          <a:ln>
            <a:noFill/>
          </a:ln>
        </p:spPr>
        <p:txBody>
          <a:bodyPr tIns="91440" bIns="91440" anchor="b">
            <a:noAutofit/>
          </a:bodyPr>
          <a:p>
            <a:pPr>
              <a:lnSpc>
                <a:spcPct val="100000"/>
              </a:lnSpc>
              <a:tabLst>
                <a:tab algn="l" pos="0"/>
              </a:tabLst>
            </a:pPr>
            <a:r>
              <a:rPr b="0" lang="es" sz="2400" spc="-1" strike="noStrike">
                <a:solidFill>
                  <a:srgbClr val="48ffd5"/>
                </a:solidFill>
                <a:latin typeface="Roboto Black"/>
                <a:ea typeface="Roboto Black"/>
              </a:rPr>
              <a:t>01</a:t>
            </a:r>
            <a:endParaRPr b="0" lang="en-US" sz="2400" spc="-1" strike="noStrike">
              <a:solidFill>
                <a:srgbClr val="000000"/>
              </a:solidFill>
              <a:latin typeface="Arial"/>
            </a:endParaRPr>
          </a:p>
        </p:txBody>
      </p:sp>
      <p:sp>
        <p:nvSpPr>
          <p:cNvPr id="181" name="TextShape 4"/>
          <p:cNvSpPr txBox="1"/>
          <p:nvPr/>
        </p:nvSpPr>
        <p:spPr>
          <a:xfrm>
            <a:off x="2817360" y="2715840"/>
            <a:ext cx="1176480" cy="606240"/>
          </a:xfrm>
          <a:prstGeom prst="rect">
            <a:avLst/>
          </a:prstGeom>
          <a:noFill/>
          <a:ln>
            <a:noFill/>
          </a:ln>
        </p:spPr>
        <p:txBody>
          <a:bodyPr tIns="91440" bIns="91440" anchor="b">
            <a:noAutofit/>
          </a:bodyPr>
          <a:p>
            <a:pPr>
              <a:lnSpc>
                <a:spcPct val="100000"/>
              </a:lnSpc>
              <a:tabLst>
                <a:tab algn="l" pos="0"/>
              </a:tabLst>
            </a:pPr>
            <a:r>
              <a:rPr b="0" lang="es" sz="2400" spc="-1" strike="noStrike">
                <a:solidFill>
                  <a:srgbClr val="48ffd5"/>
                </a:solidFill>
                <a:latin typeface="Roboto Black"/>
                <a:ea typeface="Roboto Black"/>
              </a:rPr>
              <a:t>02</a:t>
            </a:r>
            <a:endParaRPr b="0" lang="en-US" sz="2400" spc="-1" strike="noStrike">
              <a:solidFill>
                <a:srgbClr val="000000"/>
              </a:solidFill>
              <a:latin typeface="Arial"/>
            </a:endParaRPr>
          </a:p>
        </p:txBody>
      </p:sp>
      <p:sp>
        <p:nvSpPr>
          <p:cNvPr id="182" name="TextShape 5"/>
          <p:cNvSpPr txBox="1"/>
          <p:nvPr/>
        </p:nvSpPr>
        <p:spPr>
          <a:xfrm>
            <a:off x="5651640" y="1958760"/>
            <a:ext cx="1176480" cy="606240"/>
          </a:xfrm>
          <a:prstGeom prst="rect">
            <a:avLst/>
          </a:prstGeom>
          <a:noFill/>
          <a:ln>
            <a:noFill/>
          </a:ln>
        </p:spPr>
        <p:txBody>
          <a:bodyPr tIns="91440" bIns="91440" anchor="b">
            <a:noAutofit/>
          </a:bodyPr>
          <a:p>
            <a:pPr>
              <a:lnSpc>
                <a:spcPct val="100000"/>
              </a:lnSpc>
              <a:tabLst>
                <a:tab algn="l" pos="0"/>
              </a:tabLst>
            </a:pPr>
            <a:r>
              <a:rPr b="0" lang="es" sz="2400" spc="-1" strike="noStrike">
                <a:solidFill>
                  <a:srgbClr val="48ffd5"/>
                </a:solidFill>
                <a:latin typeface="Roboto Black"/>
                <a:ea typeface="Roboto Black"/>
              </a:rPr>
              <a:t>04</a:t>
            </a:r>
            <a:endParaRPr b="0" lang="en-US" sz="2400" spc="-1" strike="noStrike">
              <a:solidFill>
                <a:srgbClr val="000000"/>
              </a:solidFill>
              <a:latin typeface="Arial"/>
            </a:endParaRPr>
          </a:p>
        </p:txBody>
      </p:sp>
      <p:sp>
        <p:nvSpPr>
          <p:cNvPr id="183" name="TextShape 6"/>
          <p:cNvSpPr txBox="1"/>
          <p:nvPr/>
        </p:nvSpPr>
        <p:spPr>
          <a:xfrm>
            <a:off x="667440" y="2181600"/>
            <a:ext cx="2075760" cy="195840"/>
          </a:xfrm>
          <a:prstGeom prst="rect">
            <a:avLst/>
          </a:prstGeom>
          <a:noFill/>
          <a:ln>
            <a:noFill/>
          </a:ln>
        </p:spPr>
        <p:txBody>
          <a:bodyPr tIns="91440" bIns="91440" anchor="b">
            <a:noAutofit/>
          </a:bodyPr>
          <a:p>
            <a:pPr algn="r">
              <a:lnSpc>
                <a:spcPct val="100000"/>
              </a:lnSpc>
              <a:tabLst>
                <a:tab algn="l" pos="0"/>
              </a:tabLst>
            </a:pPr>
            <a:r>
              <a:rPr b="0" lang="es" sz="1200" spc="-1" strike="noStrike">
                <a:solidFill>
                  <a:srgbClr val="ffffff"/>
                </a:solidFill>
                <a:latin typeface="Roboto Black"/>
                <a:ea typeface="Roboto Black"/>
              </a:rPr>
              <a:t>INTRODUCTION</a:t>
            </a:r>
            <a:endParaRPr b="0" lang="en-US" sz="1200" spc="-1" strike="noStrike">
              <a:solidFill>
                <a:srgbClr val="000000"/>
              </a:solidFill>
              <a:latin typeface="Arial"/>
            </a:endParaRPr>
          </a:p>
        </p:txBody>
      </p:sp>
      <p:sp>
        <p:nvSpPr>
          <p:cNvPr id="184" name="TextShape 7"/>
          <p:cNvSpPr txBox="1"/>
          <p:nvPr/>
        </p:nvSpPr>
        <p:spPr>
          <a:xfrm>
            <a:off x="667440" y="3004560"/>
            <a:ext cx="2075760" cy="195840"/>
          </a:xfrm>
          <a:prstGeom prst="rect">
            <a:avLst/>
          </a:prstGeom>
          <a:noFill/>
          <a:ln>
            <a:noFill/>
          </a:ln>
        </p:spPr>
        <p:txBody>
          <a:bodyPr tIns="91440" bIns="91440" anchor="b">
            <a:noAutofit/>
          </a:bodyPr>
          <a:p>
            <a:pPr algn="r">
              <a:lnSpc>
                <a:spcPct val="100000"/>
              </a:lnSpc>
              <a:tabLst>
                <a:tab algn="l" pos="0"/>
              </a:tabLst>
            </a:pPr>
            <a:r>
              <a:rPr b="0" lang="en-US" sz="1200" spc="-1" strike="noStrike">
                <a:solidFill>
                  <a:srgbClr val="ffffff"/>
                </a:solidFill>
                <a:latin typeface="Roboto Black"/>
                <a:ea typeface="Roboto Black"/>
              </a:rPr>
              <a:t>OBJECTIVE</a:t>
            </a:r>
            <a:endParaRPr b="0" lang="en-US" sz="1200" spc="-1" strike="noStrike">
              <a:solidFill>
                <a:srgbClr val="000000"/>
              </a:solidFill>
              <a:latin typeface="Arial"/>
            </a:endParaRPr>
          </a:p>
        </p:txBody>
      </p:sp>
      <p:sp>
        <p:nvSpPr>
          <p:cNvPr id="185" name="TextShape 8"/>
          <p:cNvSpPr txBox="1"/>
          <p:nvPr/>
        </p:nvSpPr>
        <p:spPr>
          <a:xfrm>
            <a:off x="6396840" y="2277720"/>
            <a:ext cx="2075760" cy="195840"/>
          </a:xfrm>
          <a:prstGeom prst="rect">
            <a:avLst/>
          </a:prstGeom>
          <a:noFill/>
          <a:ln>
            <a:noFill/>
          </a:ln>
        </p:spPr>
        <p:txBody>
          <a:bodyPr tIns="91440" bIns="91440" anchor="b">
            <a:noAutofit/>
          </a:bodyPr>
          <a:p>
            <a:pPr>
              <a:lnSpc>
                <a:spcPct val="100000"/>
              </a:lnSpc>
            </a:pPr>
            <a:r>
              <a:rPr b="0" lang="en-US" sz="1200" spc="-1" strike="noStrike">
                <a:solidFill>
                  <a:srgbClr val="ffffff"/>
                </a:solidFill>
                <a:latin typeface="Roboto Black"/>
                <a:ea typeface="Roboto Black"/>
              </a:rPr>
              <a:t>METHODOLOGY</a:t>
            </a:r>
            <a:endParaRPr b="0" lang="en-US" sz="1200" spc="-1" strike="noStrike">
              <a:solidFill>
                <a:srgbClr val="000000"/>
              </a:solidFill>
              <a:latin typeface="Arial"/>
            </a:endParaRPr>
          </a:p>
        </p:txBody>
      </p:sp>
      <p:sp>
        <p:nvSpPr>
          <p:cNvPr id="186" name="TextShape 9"/>
          <p:cNvSpPr txBox="1"/>
          <p:nvPr/>
        </p:nvSpPr>
        <p:spPr>
          <a:xfrm>
            <a:off x="6373440" y="3060000"/>
            <a:ext cx="2075760" cy="195840"/>
          </a:xfrm>
          <a:prstGeom prst="rect">
            <a:avLst/>
          </a:prstGeom>
          <a:noFill/>
          <a:ln>
            <a:noFill/>
          </a:ln>
        </p:spPr>
        <p:txBody>
          <a:bodyPr tIns="91440" bIns="91440" anchor="b">
            <a:noAutofit/>
          </a:bodyPr>
          <a:p>
            <a:pPr>
              <a:lnSpc>
                <a:spcPct val="100000"/>
              </a:lnSpc>
              <a:tabLst>
                <a:tab algn="l" pos="0"/>
              </a:tabLst>
            </a:pPr>
            <a:r>
              <a:rPr b="0" lang="es" sz="1200" spc="-1" strike="noStrike">
                <a:solidFill>
                  <a:srgbClr val="ffffff"/>
                </a:solidFill>
                <a:latin typeface="Roboto Black"/>
                <a:ea typeface="Roboto Black"/>
              </a:rPr>
              <a:t>RESULT / EXAMPLES</a:t>
            </a:r>
            <a:endParaRPr b="0" lang="en-US" sz="1200" spc="-1" strike="noStrike">
              <a:solidFill>
                <a:srgbClr val="000000"/>
              </a:solidFill>
              <a:latin typeface="Arial"/>
            </a:endParaRPr>
          </a:p>
        </p:txBody>
      </p:sp>
      <p:sp>
        <p:nvSpPr>
          <p:cNvPr id="187" name="CustomShape 10"/>
          <p:cNvSpPr/>
          <p:nvPr/>
        </p:nvSpPr>
        <p:spPr>
          <a:xfrm>
            <a:off x="3587400" y="2840760"/>
            <a:ext cx="428400" cy="42840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fillRef idx="0"/>
          <a:effectRef idx="0"/>
          <a:fontRef idx="minor"/>
        </p:style>
      </p:sp>
      <p:sp>
        <p:nvSpPr>
          <p:cNvPr id="188" name="CustomShape 11"/>
          <p:cNvSpPr/>
          <p:nvPr/>
        </p:nvSpPr>
        <p:spPr>
          <a:xfrm>
            <a:off x="311760" y="1191600"/>
            <a:ext cx="8520120" cy="360"/>
          </a:xfrm>
          <a:custGeom>
            <a:avLst/>
            <a:gdLst/>
            <a:ahLst/>
            <a:rect l="l" t="t" r="r" b="b"/>
            <a:pathLst>
              <a:path w="21600" h="21600">
                <a:moveTo>
                  <a:pt x="0" y="0"/>
                </a:moveTo>
                <a:lnTo>
                  <a:pt x="21600" y="21600"/>
                </a:lnTo>
              </a:path>
            </a:pathLst>
          </a:custGeom>
          <a:noFill/>
          <a:ln w="9360">
            <a:solidFill>
              <a:srgbClr val="48ffd5"/>
            </a:solidFill>
            <a:round/>
          </a:ln>
        </p:spPr>
        <p:style>
          <a:lnRef idx="0"/>
          <a:fillRef idx="0"/>
          <a:effectRef idx="0"/>
          <a:fontRef idx="minor"/>
        </p:style>
      </p:sp>
      <p:sp>
        <p:nvSpPr>
          <p:cNvPr id="189" name="TextShape 12"/>
          <p:cNvSpPr txBox="1"/>
          <p:nvPr/>
        </p:nvSpPr>
        <p:spPr>
          <a:xfrm>
            <a:off x="2810520" y="3607920"/>
            <a:ext cx="1176480" cy="606240"/>
          </a:xfrm>
          <a:prstGeom prst="rect">
            <a:avLst/>
          </a:prstGeom>
          <a:noFill/>
          <a:ln>
            <a:noFill/>
          </a:ln>
        </p:spPr>
        <p:txBody>
          <a:bodyPr tIns="91440" bIns="91440" anchor="b">
            <a:noAutofit/>
          </a:bodyPr>
          <a:p>
            <a:pPr>
              <a:lnSpc>
                <a:spcPct val="100000"/>
              </a:lnSpc>
              <a:tabLst>
                <a:tab algn="l" pos="0"/>
              </a:tabLst>
            </a:pPr>
            <a:r>
              <a:rPr b="0" lang="es" sz="2400" spc="-1" strike="noStrike">
                <a:solidFill>
                  <a:srgbClr val="48ffd5"/>
                </a:solidFill>
                <a:latin typeface="Roboto Black"/>
                <a:ea typeface="Roboto Black"/>
              </a:rPr>
              <a:t>03</a:t>
            </a:r>
            <a:endParaRPr b="0" lang="en-US" sz="2400" spc="-1" strike="noStrike">
              <a:solidFill>
                <a:srgbClr val="000000"/>
              </a:solidFill>
              <a:latin typeface="Arial"/>
            </a:endParaRPr>
          </a:p>
        </p:txBody>
      </p:sp>
      <p:sp>
        <p:nvSpPr>
          <p:cNvPr id="190" name="TextShape 13"/>
          <p:cNvSpPr txBox="1"/>
          <p:nvPr/>
        </p:nvSpPr>
        <p:spPr>
          <a:xfrm>
            <a:off x="640080" y="3931920"/>
            <a:ext cx="2075760" cy="195840"/>
          </a:xfrm>
          <a:prstGeom prst="rect">
            <a:avLst/>
          </a:prstGeom>
          <a:noFill/>
          <a:ln>
            <a:noFill/>
          </a:ln>
        </p:spPr>
        <p:txBody>
          <a:bodyPr tIns="91440" bIns="91440" anchor="b">
            <a:noAutofit/>
          </a:bodyPr>
          <a:p>
            <a:pPr algn="r">
              <a:lnSpc>
                <a:spcPct val="100000"/>
              </a:lnSpc>
              <a:tabLst>
                <a:tab algn="l" pos="0"/>
              </a:tabLst>
            </a:pPr>
            <a:r>
              <a:rPr b="0" lang="en-IN" sz="1200" spc="-1" strike="noStrike">
                <a:solidFill>
                  <a:srgbClr val="ffffff"/>
                </a:solidFill>
                <a:latin typeface="Roboto Black"/>
                <a:ea typeface="Roboto Black"/>
              </a:rPr>
              <a:t>TOOLS USED</a:t>
            </a:r>
            <a:endParaRPr b="0" lang="en-US" sz="1200" spc="-1" strike="noStrike">
              <a:solidFill>
                <a:srgbClr val="000000"/>
              </a:solidFill>
              <a:latin typeface="Arial"/>
            </a:endParaRPr>
          </a:p>
        </p:txBody>
      </p:sp>
      <p:sp>
        <p:nvSpPr>
          <p:cNvPr id="191" name="CustomShape 14"/>
          <p:cNvSpPr/>
          <p:nvPr/>
        </p:nvSpPr>
        <p:spPr>
          <a:xfrm>
            <a:off x="3580560" y="3732840"/>
            <a:ext cx="428400" cy="42840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fillRef idx="0"/>
          <a:effectRef idx="0"/>
          <a:fontRef idx="minor"/>
        </p:style>
      </p:sp>
      <p:sp>
        <p:nvSpPr>
          <p:cNvPr id="192" name="TextShape 15"/>
          <p:cNvSpPr txBox="1"/>
          <p:nvPr/>
        </p:nvSpPr>
        <p:spPr>
          <a:xfrm>
            <a:off x="5032800" y="3572280"/>
            <a:ext cx="1176480" cy="606240"/>
          </a:xfrm>
          <a:prstGeom prst="rect">
            <a:avLst/>
          </a:prstGeom>
          <a:noFill/>
          <a:ln>
            <a:noFill/>
          </a:ln>
        </p:spPr>
        <p:txBody>
          <a:bodyPr tIns="91440" bIns="91440" anchor="b">
            <a:noAutofit/>
          </a:bodyPr>
          <a:p>
            <a:pPr algn="r">
              <a:lnSpc>
                <a:spcPct val="100000"/>
              </a:lnSpc>
              <a:tabLst>
                <a:tab algn="l" pos="0"/>
              </a:tabLst>
            </a:pPr>
            <a:r>
              <a:rPr b="0" lang="es" sz="2400" spc="-1" strike="noStrike">
                <a:solidFill>
                  <a:srgbClr val="48ffd5"/>
                </a:solidFill>
                <a:latin typeface="Roboto Black"/>
                <a:ea typeface="Roboto Black"/>
              </a:rPr>
              <a:t>06</a:t>
            </a:r>
            <a:endParaRPr b="0" lang="en-US" sz="2400" spc="-1" strike="noStrike">
              <a:solidFill>
                <a:srgbClr val="000000"/>
              </a:solidFill>
              <a:latin typeface="Arial"/>
            </a:endParaRPr>
          </a:p>
        </p:txBody>
      </p:sp>
      <p:sp>
        <p:nvSpPr>
          <p:cNvPr id="193" name="TextShape 16"/>
          <p:cNvSpPr txBox="1"/>
          <p:nvPr/>
        </p:nvSpPr>
        <p:spPr>
          <a:xfrm>
            <a:off x="6385680" y="3881880"/>
            <a:ext cx="2075760" cy="195840"/>
          </a:xfrm>
          <a:prstGeom prst="rect">
            <a:avLst/>
          </a:prstGeom>
          <a:noFill/>
          <a:ln>
            <a:noFill/>
          </a:ln>
        </p:spPr>
        <p:txBody>
          <a:bodyPr tIns="91440" bIns="91440" anchor="b">
            <a:noAutofit/>
          </a:bodyPr>
          <a:p>
            <a:pPr>
              <a:lnSpc>
                <a:spcPct val="100000"/>
              </a:lnSpc>
              <a:tabLst>
                <a:tab algn="l" pos="0"/>
              </a:tabLst>
            </a:pPr>
            <a:r>
              <a:rPr b="0" lang="es" sz="1200" spc="-1" strike="noStrike">
                <a:solidFill>
                  <a:srgbClr val="ffffff"/>
                </a:solidFill>
                <a:latin typeface="Roboto Black"/>
                <a:ea typeface="Roboto Black"/>
              </a:rPr>
              <a:t>CONCLUSION </a:t>
            </a:r>
            <a:endParaRPr b="0" lang="en-US" sz="1200" spc="-1" strike="noStrike">
              <a:solidFill>
                <a:srgbClr val="000000"/>
              </a:solidFill>
              <a:latin typeface="Arial"/>
            </a:endParaRPr>
          </a:p>
        </p:txBody>
      </p:sp>
      <p:sp>
        <p:nvSpPr>
          <p:cNvPr id="194" name="CustomShape 17"/>
          <p:cNvSpPr/>
          <p:nvPr/>
        </p:nvSpPr>
        <p:spPr>
          <a:xfrm>
            <a:off x="3602160" y="2040480"/>
            <a:ext cx="428400" cy="42840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fillRef idx="0"/>
          <a:effectRef idx="0"/>
          <a:fontRef idx="minor"/>
        </p:style>
      </p:sp>
      <p:sp>
        <p:nvSpPr>
          <p:cNvPr id="195" name="CustomShape 18"/>
          <p:cNvSpPr/>
          <p:nvPr/>
        </p:nvSpPr>
        <p:spPr>
          <a:xfrm>
            <a:off x="5114160" y="2040840"/>
            <a:ext cx="428400" cy="42840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fillRef idx="0"/>
          <a:effectRef idx="0"/>
          <a:fontRef idx="minor"/>
        </p:style>
      </p:sp>
      <p:sp>
        <p:nvSpPr>
          <p:cNvPr id="196" name="CustomShape 19"/>
          <p:cNvSpPr/>
          <p:nvPr/>
        </p:nvSpPr>
        <p:spPr>
          <a:xfrm>
            <a:off x="5114160" y="2904840"/>
            <a:ext cx="428400" cy="42840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fillRef idx="0"/>
          <a:effectRef idx="0"/>
          <a:fontRef idx="minor"/>
        </p:style>
      </p:sp>
      <p:sp>
        <p:nvSpPr>
          <p:cNvPr id="197" name="CustomShape 20"/>
          <p:cNvSpPr/>
          <p:nvPr/>
        </p:nvSpPr>
        <p:spPr>
          <a:xfrm>
            <a:off x="5114160" y="3696840"/>
            <a:ext cx="428400" cy="42840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fillRef idx="0"/>
          <a:effectRef idx="0"/>
          <a:fontRef idx="minor"/>
        </p:style>
      </p:sp>
    </p:spTree>
  </p:cSld>
  <mc:AlternateContent>
    <mc:Choice Requires="p14">
      <p:transition spd="med" p14:dur="800">
        <p:circle/>
      </p:transition>
    </mc:Choice>
    <mc:Fallback>
      <p:transition spd="med">
        <p:circl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OBJECTIVE</a:t>
            </a:r>
            <a:endParaRPr b="0" lang="en-US" sz="3000" spc="-1" strike="noStrike">
              <a:solidFill>
                <a:srgbClr val="000000"/>
              </a:solidFill>
              <a:latin typeface="Arial"/>
            </a:endParaRPr>
          </a:p>
        </p:txBody>
      </p:sp>
      <p:sp>
        <p:nvSpPr>
          <p:cNvPr id="199" name="TextShape 2"/>
          <p:cNvSpPr txBox="1"/>
          <p:nvPr/>
        </p:nvSpPr>
        <p:spPr>
          <a:xfrm>
            <a:off x="740160" y="939600"/>
            <a:ext cx="5331240" cy="3858120"/>
          </a:xfrm>
          <a:prstGeom prst="rect">
            <a:avLst/>
          </a:prstGeom>
          <a:noFill/>
          <a:ln>
            <a:noFill/>
          </a:ln>
        </p:spPr>
        <p:txBody>
          <a:bodyPr tIns="91440" bIns="91440">
            <a:noAutofit/>
          </a:bodyPr>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Implementation of AES algorithm.</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Encrypt Text Messages for secure transmission.</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Decrypt Encrypted Text Messages with proper key.</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Encrypt Confidential Images for secure transmission.</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Decrypt Encrypted Images with proper key.</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Encrypt any kinds of confidential file.</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Decrypt any kinds of confidential file</a:t>
            </a:r>
            <a:endParaRPr b="0" lang="en-US" sz="1400" spc="-1" strike="noStrike">
              <a:latin typeface="Arial"/>
            </a:endParaRPr>
          </a:p>
          <a:p>
            <a:pPr marL="457200" indent="-342720">
              <a:lnSpc>
                <a:spcPct val="200000"/>
              </a:lnSpc>
              <a:buClr>
                <a:srgbClr val="ffffff"/>
              </a:buClr>
              <a:buFont typeface="Arial"/>
              <a:buChar char="•"/>
            </a:pPr>
            <a:r>
              <a:rPr b="0" lang="en-IN" sz="1400" spc="-1" strike="noStrike">
                <a:solidFill>
                  <a:srgbClr val="ffffff"/>
                </a:solidFill>
                <a:latin typeface="Roboto Light"/>
                <a:ea typeface="Roboto Light"/>
              </a:rPr>
              <a:t>Produce garbage values without right key.  </a:t>
            </a:r>
            <a:endParaRPr b="0" lang="en-US" sz="1400" spc="-1" strike="noStrike">
              <a:latin typeface="Arial"/>
            </a:endParaRPr>
          </a:p>
        </p:txBody>
      </p:sp>
      <p:sp>
        <p:nvSpPr>
          <p:cNvPr id="200" name="CustomShape 3"/>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Tree>
  </p:cSld>
  <mc:AlternateContent>
    <mc:Choice Requires="p14">
      <p:transition spd="med" p14:dur="800">
        <p:circle/>
      </p:transition>
    </mc:Choice>
    <mc:Fallback>
      <p:transition spd="med">
        <p:circl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INTRODUCTION</a:t>
            </a:r>
            <a:endParaRPr b="0" lang="en-US" sz="3000" spc="-1" strike="noStrike">
              <a:solidFill>
                <a:srgbClr val="000000"/>
              </a:solidFill>
              <a:latin typeface="Arial"/>
            </a:endParaRPr>
          </a:p>
        </p:txBody>
      </p:sp>
      <p:sp>
        <p:nvSpPr>
          <p:cNvPr id="202" name="TextShape 2"/>
          <p:cNvSpPr txBox="1"/>
          <p:nvPr/>
        </p:nvSpPr>
        <p:spPr>
          <a:xfrm>
            <a:off x="1952640" y="1093680"/>
            <a:ext cx="5331240" cy="3858120"/>
          </a:xfrm>
          <a:prstGeom prst="rect">
            <a:avLst/>
          </a:prstGeom>
          <a:noFill/>
          <a:ln>
            <a:noFill/>
          </a:ln>
        </p:spPr>
        <p:txBody>
          <a:bodyPr tIns="91440" bIns="91440">
            <a:noAutofit/>
          </a:bodyPr>
          <a:p>
            <a:pPr algn="just">
              <a:lnSpc>
                <a:spcPct val="100000"/>
              </a:lnSpc>
              <a:tabLst>
                <a:tab algn="l" pos="0"/>
              </a:tabLst>
            </a:pPr>
            <a:r>
              <a:rPr b="0" lang="en-IN" sz="1200" spc="-1" strike="noStrike">
                <a:solidFill>
                  <a:srgbClr val="ffffff"/>
                </a:solidFill>
                <a:latin typeface="Roboto Light"/>
                <a:ea typeface="Roboto Light"/>
              </a:rPr>
              <a:t>Data is a most important part of our lives. It’s the root of knowledge. But some data in wrong hand can be very dangerous for us. That’s why data security is compulsory. The Advanced Encryption Standard (AES) algorithm, also known as the Rijndael algorithm is a symmetrical block cipher cryptographic algorithm that takes plain text and converts them to unreadable format known as cipher text using keys. The cipher text can be converted back to plain text through the process of decryption using same keys.</a:t>
            </a:r>
            <a:endParaRPr b="0" lang="en-US" sz="1200" spc="-1" strike="noStrike">
              <a:latin typeface="Arial"/>
            </a:endParaRPr>
          </a:p>
        </p:txBody>
      </p:sp>
      <p:sp>
        <p:nvSpPr>
          <p:cNvPr id="203" name="CustomShape 3"/>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Tree>
  </p:cSld>
  <mc:AlternateContent>
    <mc:Choice Requires="p14">
      <p:transition spd="med" p14:dur="800">
        <p:circle/>
      </p:transition>
    </mc:Choice>
    <mc:Fallback>
      <p:transition spd="med">
        <p:circl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TOOLS USED</a:t>
            </a:r>
            <a:endParaRPr b="0" lang="en-US" sz="3000" spc="-1" strike="noStrike">
              <a:solidFill>
                <a:srgbClr val="000000"/>
              </a:solidFill>
              <a:latin typeface="Arial"/>
            </a:endParaRPr>
          </a:p>
        </p:txBody>
      </p:sp>
      <p:sp>
        <p:nvSpPr>
          <p:cNvPr id="205"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pic>
        <p:nvPicPr>
          <p:cNvPr id="206" name="Picture 5" descr=""/>
          <p:cNvPicPr/>
          <p:nvPr/>
        </p:nvPicPr>
        <p:blipFill>
          <a:blip r:embed="rId1"/>
          <a:stretch/>
        </p:blipFill>
        <p:spPr>
          <a:xfrm>
            <a:off x="454320" y="1073880"/>
            <a:ext cx="1982880" cy="1486800"/>
          </a:xfrm>
          <a:prstGeom prst="rect">
            <a:avLst/>
          </a:prstGeom>
          <a:ln>
            <a:noFill/>
          </a:ln>
        </p:spPr>
      </p:pic>
      <p:pic>
        <p:nvPicPr>
          <p:cNvPr id="207" name="Picture 4" descr=""/>
          <p:cNvPicPr/>
          <p:nvPr/>
        </p:nvPicPr>
        <p:blipFill>
          <a:blip r:embed="rId2"/>
          <a:stretch/>
        </p:blipFill>
        <p:spPr>
          <a:xfrm>
            <a:off x="3490200" y="1027080"/>
            <a:ext cx="2387520" cy="1588680"/>
          </a:xfrm>
          <a:prstGeom prst="rect">
            <a:avLst/>
          </a:prstGeom>
          <a:ln>
            <a:noFill/>
          </a:ln>
        </p:spPr>
      </p:pic>
      <p:pic>
        <p:nvPicPr>
          <p:cNvPr id="208" name="Picture 9" descr=""/>
          <p:cNvPicPr/>
          <p:nvPr/>
        </p:nvPicPr>
        <p:blipFill>
          <a:blip r:embed="rId3"/>
          <a:stretch/>
        </p:blipFill>
        <p:spPr>
          <a:xfrm>
            <a:off x="6670080" y="1027080"/>
            <a:ext cx="1692720" cy="1692720"/>
          </a:xfrm>
          <a:prstGeom prst="rect">
            <a:avLst/>
          </a:prstGeom>
          <a:ln>
            <a:noFill/>
          </a:ln>
        </p:spPr>
      </p:pic>
      <p:pic>
        <p:nvPicPr>
          <p:cNvPr id="209" name="" descr=""/>
          <p:cNvPicPr/>
          <p:nvPr/>
        </p:nvPicPr>
        <p:blipFill>
          <a:blip r:embed="rId4"/>
          <a:stretch/>
        </p:blipFill>
        <p:spPr>
          <a:xfrm>
            <a:off x="647280" y="2824560"/>
            <a:ext cx="1749960" cy="1854360"/>
          </a:xfrm>
          <a:prstGeom prst="rect">
            <a:avLst/>
          </a:prstGeom>
          <a:ln>
            <a:noFill/>
          </a:ln>
        </p:spPr>
      </p:pic>
      <p:pic>
        <p:nvPicPr>
          <p:cNvPr id="210" name="" descr=""/>
          <p:cNvPicPr/>
          <p:nvPr/>
        </p:nvPicPr>
        <p:blipFill>
          <a:blip r:embed="rId5"/>
          <a:srcRect l="17235" t="0" r="19309" b="0"/>
          <a:stretch/>
        </p:blipFill>
        <p:spPr>
          <a:xfrm>
            <a:off x="3627000" y="2766240"/>
            <a:ext cx="2042280" cy="1988640"/>
          </a:xfrm>
          <a:prstGeom prst="rect">
            <a:avLst/>
          </a:prstGeom>
          <a:ln>
            <a:noFill/>
          </a:ln>
        </p:spPr>
      </p:pic>
      <p:pic>
        <p:nvPicPr>
          <p:cNvPr id="211" name="" descr=""/>
          <p:cNvPicPr/>
          <p:nvPr/>
        </p:nvPicPr>
        <p:blipFill>
          <a:blip r:embed="rId6"/>
          <a:stretch/>
        </p:blipFill>
        <p:spPr>
          <a:xfrm>
            <a:off x="6675120" y="2834640"/>
            <a:ext cx="1799280" cy="179928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13" name="TextShape 2"/>
          <p:cNvSpPr txBox="1"/>
          <p:nvPr/>
        </p:nvSpPr>
        <p:spPr>
          <a:xfrm>
            <a:off x="1404360" y="1562040"/>
            <a:ext cx="6427800" cy="952200"/>
          </a:xfrm>
          <a:prstGeom prst="rect">
            <a:avLst/>
          </a:prstGeom>
          <a:noFill/>
          <a:ln>
            <a:noFill/>
          </a:ln>
        </p:spPr>
        <p:txBody>
          <a:bodyPr tIns="91440" bIns="91440">
            <a:noAutofit/>
          </a:bodyPr>
          <a:p>
            <a:pPr algn="just">
              <a:lnSpc>
                <a:spcPct val="100000"/>
              </a:lnSpc>
              <a:tabLst>
                <a:tab algn="l" pos="0"/>
              </a:tabLst>
            </a:pPr>
            <a:r>
              <a:rPr b="0" lang="en-IN" sz="1200" spc="-1" strike="noStrike">
                <a:solidFill>
                  <a:srgbClr val="ffffff"/>
                </a:solidFill>
                <a:latin typeface="Roboto Light"/>
                <a:ea typeface="Roboto Light"/>
              </a:rPr>
              <a:t>The Advanced Encryption Standard (AES) algorithm, also known as the Rijndael algorithm is a symmetrical block cipher cryptographic algorithm that that takes plain text and converts them to unreadable format known as cipher text using keys. The cipher text can be converted back to plain text through the process of decryption using same keys.</a:t>
            </a:r>
            <a:endParaRPr b="0" lang="en-US" sz="1200" spc="-1" strike="noStrike">
              <a:latin typeface="Arial"/>
            </a:endParaRPr>
          </a:p>
        </p:txBody>
      </p:sp>
      <p:sp>
        <p:nvSpPr>
          <p:cNvPr id="214" name="CustomShape 3"/>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15" name="TextShape 4"/>
          <p:cNvSpPr txBox="1"/>
          <p:nvPr/>
        </p:nvSpPr>
        <p:spPr>
          <a:xfrm>
            <a:off x="1167480" y="1208520"/>
            <a:ext cx="6901560" cy="551520"/>
          </a:xfrm>
          <a:prstGeom prst="rect">
            <a:avLst/>
          </a:prstGeom>
          <a:noFill/>
          <a:ln>
            <a:noFill/>
          </a:ln>
        </p:spPr>
        <p:txBody>
          <a:bodyPr tIns="91440" bIns="91440" anchor="b">
            <a:noAutofit/>
          </a:bodyPr>
          <a:p>
            <a:pPr algn="ctr">
              <a:lnSpc>
                <a:spcPct val="100000"/>
              </a:lnSpc>
            </a:pPr>
            <a:r>
              <a:rPr b="1" lang="en-IN" sz="2000" spc="-1" strike="noStrike">
                <a:solidFill>
                  <a:srgbClr val="ffffff"/>
                </a:solidFill>
                <a:latin typeface="Roboto Black"/>
                <a:ea typeface="Roboto Black"/>
              </a:rPr>
              <a:t>AES</a:t>
            </a:r>
            <a:r>
              <a:rPr b="0" lang="en-IN" sz="2000" spc="-1" strike="noStrike">
                <a:solidFill>
                  <a:srgbClr val="ffffff"/>
                </a:solidFill>
                <a:latin typeface="Roboto Black"/>
                <a:ea typeface="Roboto Black"/>
              </a:rPr>
              <a:t> </a:t>
            </a:r>
            <a:r>
              <a:rPr b="1" lang="en-IN" sz="2000" spc="-1" strike="noStrike">
                <a:solidFill>
                  <a:srgbClr val="ffffff"/>
                </a:solidFill>
                <a:latin typeface="Roboto Black"/>
                <a:ea typeface="Roboto Black"/>
              </a:rPr>
              <a:t>Algorithm Specification</a:t>
            </a:r>
            <a:br/>
            <a:endParaRPr b="0" lang="en-US" sz="2000" spc="-1" strike="noStrike">
              <a:solidFill>
                <a:srgbClr val="000000"/>
              </a:solidFill>
              <a:latin typeface="Arial"/>
            </a:endParaRPr>
          </a:p>
        </p:txBody>
      </p:sp>
      <p:sp>
        <p:nvSpPr>
          <p:cNvPr id="216" name="TextShape 5"/>
          <p:cNvSpPr txBox="1"/>
          <p:nvPr/>
        </p:nvSpPr>
        <p:spPr>
          <a:xfrm>
            <a:off x="386640" y="2514600"/>
            <a:ext cx="4678200" cy="2529720"/>
          </a:xfrm>
          <a:prstGeom prst="rect">
            <a:avLst/>
          </a:prstGeom>
          <a:noFill/>
          <a:ln>
            <a:noFill/>
          </a:ln>
        </p:spPr>
        <p:txBody>
          <a:bodyPr tIns="91440" bIns="91440">
            <a:noAutofit/>
          </a:bodyPr>
          <a:p>
            <a:pPr algn="just">
              <a:lnSpc>
                <a:spcPct val="100000"/>
              </a:lnSpc>
              <a:tabLst>
                <a:tab algn="l" pos="0"/>
              </a:tabLst>
            </a:pPr>
            <a:r>
              <a:rPr b="0" lang="en-IN" sz="1200" spc="-1" strike="noStrike">
                <a:solidFill>
                  <a:srgbClr val="ffffff"/>
                </a:solidFill>
                <a:latin typeface="Roboto Light"/>
                <a:ea typeface="Roboto Light"/>
              </a:rPr>
              <a:t>AES is divided by two parts:</a:t>
            </a:r>
            <a:endParaRPr b="0" lang="en-US" sz="1200" spc="-1" strike="noStrike">
              <a:latin typeface="Arial"/>
            </a:endParaRPr>
          </a:p>
          <a:p>
            <a:pPr marL="171360" indent="-171000" algn="just">
              <a:lnSpc>
                <a:spcPct val="100000"/>
              </a:lnSpc>
              <a:buClr>
                <a:srgbClr val="ffffff"/>
              </a:buClr>
              <a:buFont typeface="Arial"/>
              <a:buChar char="•"/>
              <a:tabLst>
                <a:tab algn="l" pos="0"/>
              </a:tabLst>
            </a:pPr>
            <a:r>
              <a:rPr b="1" lang="en-IN" sz="1200" spc="-1" strike="noStrike">
                <a:solidFill>
                  <a:srgbClr val="ffffff"/>
                </a:solidFill>
                <a:latin typeface="Roboto Light"/>
                <a:ea typeface="Roboto Light"/>
              </a:rPr>
              <a:t>Cypher / Encryption</a:t>
            </a:r>
            <a:endParaRPr b="0" lang="en-US" sz="1200" spc="-1" strike="noStrike">
              <a:latin typeface="Arial"/>
            </a:endParaRPr>
          </a:p>
          <a:p>
            <a:pPr marL="171360" indent="-171000" algn="just">
              <a:lnSpc>
                <a:spcPct val="100000"/>
              </a:lnSpc>
              <a:buClr>
                <a:srgbClr val="ffffff"/>
              </a:buClr>
              <a:buFont typeface="Arial"/>
              <a:buChar char="•"/>
              <a:tabLst>
                <a:tab algn="l" pos="0"/>
              </a:tabLst>
            </a:pPr>
            <a:r>
              <a:rPr b="1" lang="en-IN" sz="1200" spc="-1" strike="noStrike">
                <a:solidFill>
                  <a:srgbClr val="ffffff"/>
                </a:solidFill>
                <a:latin typeface="Roboto Light"/>
                <a:ea typeface="Roboto Light"/>
              </a:rPr>
              <a:t>Inverse Cypher/ Decryption</a:t>
            </a:r>
            <a:endParaRPr b="0" lang="en-US" sz="1200" spc="-1" strike="noStrike">
              <a:latin typeface="Arial"/>
            </a:endParaRPr>
          </a:p>
          <a:p>
            <a:pPr algn="just">
              <a:lnSpc>
                <a:spcPct val="100000"/>
              </a:lnSpc>
              <a:tabLst>
                <a:tab algn="l" pos="0"/>
              </a:tabLst>
            </a:pPr>
            <a:endParaRPr b="0" lang="en-US" sz="1200" spc="-1" strike="noStrike">
              <a:latin typeface="Arial"/>
            </a:endParaRPr>
          </a:p>
          <a:p>
            <a:pPr algn="just">
              <a:lnSpc>
                <a:spcPct val="100000"/>
              </a:lnSpc>
              <a:tabLst>
                <a:tab algn="l" pos="0"/>
              </a:tabLst>
            </a:pPr>
            <a:r>
              <a:rPr b="0" lang="en-IN" sz="1200" spc="-1" strike="noStrike">
                <a:solidFill>
                  <a:srgbClr val="ffffff"/>
                </a:solidFill>
                <a:latin typeface="Roboto Light"/>
                <a:ea typeface="Roboto Light"/>
              </a:rPr>
              <a:t>For the AES algorithm, the length of the Cipher Key is 128, 192, or 256 bits. The key length is represented by Nk = 4, 6, or 8, which reflects the number of 32-bit words in the Cipher Key. For the AES algorithm, the number of rounds to be performed during the execution of the algorithm is dependent on the key size. The number of rounds is represented by Nr, where Nr = 10 when Nk = 4, Nr = 12 when Nk = 6, and Nr = 14 when Nk = 8. The Key-Block-Round combinations are given in Figure.</a:t>
            </a:r>
            <a:endParaRPr b="0" lang="en-US" sz="1200" spc="-1" strike="noStrike">
              <a:latin typeface="Arial"/>
            </a:endParaRPr>
          </a:p>
          <a:p>
            <a:pPr algn="just">
              <a:lnSpc>
                <a:spcPct val="100000"/>
              </a:lnSpc>
              <a:tabLst>
                <a:tab algn="l" pos="0"/>
              </a:tabLst>
            </a:pPr>
            <a:endParaRPr b="0" lang="en-US" sz="1200" spc="-1" strike="noStrike">
              <a:latin typeface="Arial"/>
            </a:endParaRPr>
          </a:p>
        </p:txBody>
      </p:sp>
      <p:pic>
        <p:nvPicPr>
          <p:cNvPr id="217" name="Picture 6" descr=""/>
          <p:cNvPicPr/>
          <p:nvPr/>
        </p:nvPicPr>
        <p:blipFill>
          <a:blip r:embed="rId1"/>
          <a:stretch/>
        </p:blipFill>
        <p:spPr>
          <a:xfrm>
            <a:off x="5393880" y="3052800"/>
            <a:ext cx="3510000" cy="163800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19"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20"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Cypher / Encryption Algorithm</a:t>
            </a:r>
            <a:endParaRPr b="0" lang="en-US" sz="2000" spc="-1" strike="noStrike">
              <a:solidFill>
                <a:srgbClr val="000000"/>
              </a:solidFill>
              <a:latin typeface="Arial"/>
            </a:endParaRPr>
          </a:p>
        </p:txBody>
      </p:sp>
      <p:sp>
        <p:nvSpPr>
          <p:cNvPr id="221" name="TextShape 4"/>
          <p:cNvSpPr txBox="1"/>
          <p:nvPr/>
        </p:nvSpPr>
        <p:spPr>
          <a:xfrm>
            <a:off x="311760" y="1659240"/>
            <a:ext cx="4095720" cy="74484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For both its Cipher and Inverse Cipher, the AES algorithm uses a round function that is composed of </a:t>
            </a: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four different byte-oriented transformations:</a:t>
            </a:r>
            <a:endParaRPr b="0" lang="en-US" sz="1200" spc="-1" strike="noStrike">
              <a:latin typeface="Arial"/>
            </a:endParaRPr>
          </a:p>
          <a:p>
            <a:pPr marL="457200" indent="-342720">
              <a:lnSpc>
                <a:spcPct val="100000"/>
              </a:lnSpc>
              <a:tabLst>
                <a:tab algn="l" pos="0"/>
              </a:tabLst>
            </a:pPr>
            <a:endParaRPr b="0" lang="en-US" sz="1200" spc="-1" strike="noStrike">
              <a:latin typeface="Arial"/>
            </a:endParaRPr>
          </a:p>
        </p:txBody>
      </p:sp>
      <p:pic>
        <p:nvPicPr>
          <p:cNvPr id="222" name="Picture 8" descr=""/>
          <p:cNvPicPr/>
          <p:nvPr/>
        </p:nvPicPr>
        <p:blipFill>
          <a:blip r:embed="rId1"/>
          <a:srcRect l="1987" t="0" r="3356" b="5767"/>
          <a:stretch/>
        </p:blipFill>
        <p:spPr>
          <a:xfrm>
            <a:off x="4582440" y="1455480"/>
            <a:ext cx="4273560" cy="3408480"/>
          </a:xfrm>
          <a:prstGeom prst="rect">
            <a:avLst/>
          </a:prstGeom>
          <a:ln>
            <a:noFill/>
          </a:ln>
        </p:spPr>
      </p:pic>
      <p:sp>
        <p:nvSpPr>
          <p:cNvPr id="223" name="TextShape 5"/>
          <p:cNvSpPr txBox="1"/>
          <p:nvPr/>
        </p:nvSpPr>
        <p:spPr>
          <a:xfrm>
            <a:off x="311760" y="2404080"/>
            <a:ext cx="4095720" cy="2157120"/>
          </a:xfrm>
          <a:prstGeom prst="rect">
            <a:avLst/>
          </a:prstGeom>
          <a:noFill/>
          <a:ln>
            <a:noFill/>
          </a:ln>
        </p:spPr>
        <p:txBody>
          <a:bodyPr tIns="91440" bIns="91440">
            <a:noAutofit/>
          </a:bodyPr>
          <a:p>
            <a:pPr marL="285840" indent="-171000">
              <a:lnSpc>
                <a:spcPct val="100000"/>
              </a:lnSpc>
              <a:buClr>
                <a:srgbClr val="ffffff"/>
              </a:buClr>
              <a:buFont typeface="Arial"/>
              <a:buChar char="•"/>
            </a:pPr>
            <a:r>
              <a:rPr b="0" lang="en-IN" sz="1200" spc="-1" strike="noStrike">
                <a:solidFill>
                  <a:srgbClr val="ffffff"/>
                </a:solidFill>
                <a:latin typeface="Roboto Light"/>
                <a:ea typeface="Roboto Light"/>
              </a:rPr>
              <a:t>Byte substitution using a substitution table (S-box),</a:t>
            </a:r>
            <a:endParaRPr b="0" lang="en-US" sz="1200" spc="-1" strike="noStrike">
              <a:latin typeface="Arial"/>
            </a:endParaRPr>
          </a:p>
          <a:p>
            <a:pPr marL="285840" indent="-171000">
              <a:lnSpc>
                <a:spcPct val="100000"/>
              </a:lnSpc>
              <a:buClr>
                <a:srgbClr val="ffffff"/>
              </a:buClr>
              <a:buFont typeface="Arial"/>
              <a:buChar char="•"/>
            </a:pPr>
            <a:r>
              <a:rPr b="0" lang="en-IN" sz="1200" spc="-1" strike="noStrike">
                <a:solidFill>
                  <a:srgbClr val="ffffff"/>
                </a:solidFill>
                <a:latin typeface="Roboto Light"/>
                <a:ea typeface="Roboto Light"/>
              </a:rPr>
              <a:t>Shifting rows of the State array by different offsets, </a:t>
            </a:r>
            <a:endParaRPr b="0" lang="en-US" sz="1200" spc="-1" strike="noStrike">
              <a:latin typeface="Arial"/>
            </a:endParaRPr>
          </a:p>
          <a:p>
            <a:pPr marL="285840" indent="-171000">
              <a:lnSpc>
                <a:spcPct val="100000"/>
              </a:lnSpc>
              <a:buClr>
                <a:srgbClr val="ffffff"/>
              </a:buClr>
              <a:buFont typeface="Arial"/>
              <a:buChar char="•"/>
            </a:pPr>
            <a:r>
              <a:rPr b="0" lang="en-IN" sz="1200" spc="-1" strike="noStrike">
                <a:solidFill>
                  <a:srgbClr val="ffffff"/>
                </a:solidFill>
                <a:latin typeface="Roboto Light"/>
                <a:ea typeface="Roboto Light"/>
              </a:rPr>
              <a:t>Mixing the data within each column of the State array,</a:t>
            </a:r>
            <a:endParaRPr b="0" lang="en-US" sz="1200" spc="-1" strike="noStrike">
              <a:latin typeface="Arial"/>
            </a:endParaRPr>
          </a:p>
          <a:p>
            <a:pPr marL="285840" indent="-171000">
              <a:lnSpc>
                <a:spcPct val="100000"/>
              </a:lnSpc>
              <a:buClr>
                <a:srgbClr val="ffffff"/>
              </a:buClr>
              <a:buFont typeface="Arial"/>
              <a:buChar char="•"/>
            </a:pPr>
            <a:r>
              <a:rPr b="0" lang="en-IN" sz="1200" spc="-1" strike="noStrike">
                <a:solidFill>
                  <a:srgbClr val="ffffff"/>
                </a:solidFill>
                <a:latin typeface="Roboto Light"/>
                <a:ea typeface="Roboto Light"/>
              </a:rPr>
              <a:t>Adding a Round Key to the State</a:t>
            </a:r>
            <a:endParaRPr b="0" lang="en-US" sz="1200" spc="-1" strike="noStrike">
              <a:latin typeface="Arial"/>
            </a:endParaRPr>
          </a:p>
          <a:p>
            <a:pPr marL="457200" indent="-342720">
              <a:lnSpc>
                <a:spcPct val="100000"/>
              </a:lnSpc>
              <a:tabLst>
                <a:tab algn="l" pos="0"/>
              </a:tabLst>
            </a:pPr>
            <a:endParaRPr b="0" lang="en-US" sz="1200" spc="-1" strike="noStrike">
              <a:latin typeface="Arial"/>
            </a:endParaRPr>
          </a:p>
          <a:p>
            <a:pPr marL="457200" indent="-342720">
              <a:lnSpc>
                <a:spcPct val="100000"/>
              </a:lnSpc>
              <a:tabLst>
                <a:tab algn="l" pos="0"/>
              </a:tabLst>
            </a:pPr>
            <a:r>
              <a:rPr b="0" lang="en-IN" sz="1200" spc="-1" strike="noStrike">
                <a:solidFill>
                  <a:srgbClr val="ffffff"/>
                </a:solidFill>
                <a:latin typeface="Roboto Light"/>
                <a:ea typeface="Roboto Light"/>
              </a:rPr>
              <a:t>The Cipher is described in the pseudo code:</a:t>
            </a:r>
            <a:endParaRPr b="0" lang="en-US" sz="1200" spc="-1" strike="noStrike">
              <a:latin typeface="Arial"/>
            </a:endParaRPr>
          </a:p>
          <a:p>
            <a:pPr marL="457200" indent="-342720">
              <a:lnSpc>
                <a:spcPct val="100000"/>
              </a:lnSpc>
              <a:tabLst>
                <a:tab algn="l" pos="0"/>
              </a:tabLst>
            </a:pP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The individual transformations </a:t>
            </a:r>
            <a:r>
              <a:rPr b="1" lang="en-IN" sz="1200" spc="-1" strike="noStrike">
                <a:solidFill>
                  <a:srgbClr val="ffffff"/>
                </a:solidFill>
                <a:latin typeface="Roboto Light"/>
                <a:ea typeface="Roboto Light"/>
              </a:rPr>
              <a:t>SubBytes() , ShiftRows(), MixColumns(), and AddRoundKey() -</a:t>
            </a:r>
            <a:r>
              <a:rPr b="0" lang="en-IN" sz="1200" spc="-1" strike="noStrike">
                <a:solidFill>
                  <a:srgbClr val="ffffff"/>
                </a:solidFill>
                <a:latin typeface="Roboto Light"/>
                <a:ea typeface="Roboto Light"/>
              </a:rPr>
              <a:t>process the State and are described next.</a:t>
            </a:r>
            <a:endParaRPr b="0" lang="en-US" sz="1200" spc="-1" strike="noStrike">
              <a:latin typeface="Arial"/>
            </a:endParaRPr>
          </a:p>
        </p:txBody>
      </p:sp>
    </p:spTree>
  </p:cSld>
  <mc:AlternateContent>
    <mc:Choice Requires="p14">
      <p:transition spd="med" p14:dur="800">
        <p:circle/>
      </p:transition>
    </mc:Choice>
    <mc:Fallback>
      <p:transition spd="med">
        <p:circl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25"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26"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Byte Substitution</a:t>
            </a:r>
            <a:endParaRPr b="0" lang="en-US" sz="2000" spc="-1" strike="noStrike">
              <a:solidFill>
                <a:srgbClr val="000000"/>
              </a:solidFill>
              <a:latin typeface="Arial"/>
            </a:endParaRPr>
          </a:p>
        </p:txBody>
      </p:sp>
      <p:sp>
        <p:nvSpPr>
          <p:cNvPr id="227" name="TextShape 4"/>
          <p:cNvSpPr txBox="1"/>
          <p:nvPr/>
        </p:nvSpPr>
        <p:spPr>
          <a:xfrm>
            <a:off x="311760" y="1659240"/>
            <a:ext cx="4095720" cy="218304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The SubBytes() transformation is a non-linear byte substitution that operates independently on each byte of the State using a substitution table. This S-box which is invertible, is constructed by composing two transformations: </a:t>
            </a:r>
            <a:endParaRPr b="0" lang="en-US" sz="1200" spc="-1" strike="noStrike">
              <a:latin typeface="Arial"/>
            </a:endParaRPr>
          </a:p>
          <a:p>
            <a:pPr marL="114480">
              <a:lnSpc>
                <a:spcPct val="100000"/>
              </a:lnSpc>
              <a:tabLst>
                <a:tab algn="l" pos="0"/>
              </a:tabLst>
            </a:pPr>
            <a:endParaRPr b="0" lang="en-US" sz="1200" spc="-1" strike="noStrike">
              <a:latin typeface="Arial"/>
            </a:endParaRPr>
          </a:p>
          <a:p>
            <a:pPr marL="343080" indent="-228240">
              <a:lnSpc>
                <a:spcPct val="100000"/>
              </a:lnSpc>
              <a:buClr>
                <a:srgbClr val="ffffff"/>
              </a:buClr>
              <a:buFont typeface="Arial"/>
              <a:buAutoNum type="arabicPeriod"/>
              <a:tabLst>
                <a:tab algn="l" pos="0"/>
              </a:tabLst>
            </a:pPr>
            <a:r>
              <a:rPr b="0" lang="en-IN" sz="1200" spc="-1" strike="noStrike">
                <a:solidFill>
                  <a:srgbClr val="ffffff"/>
                </a:solidFill>
                <a:latin typeface="Roboto Light"/>
                <a:ea typeface="Roboto Light"/>
              </a:rPr>
              <a:t>Take the multiplicative inverse in the finite field (Galoi’s Field) GF(2</a:t>
            </a:r>
            <a:r>
              <a:rPr b="0" lang="en-IN" sz="1200" spc="-1" strike="noStrike" baseline="30000">
                <a:solidFill>
                  <a:srgbClr val="ffffff"/>
                </a:solidFill>
                <a:latin typeface="Roboto Light"/>
                <a:ea typeface="Roboto Light"/>
              </a:rPr>
              <a:t>8</a:t>
            </a:r>
            <a:r>
              <a:rPr b="0" lang="en-IN" sz="1200" spc="-1" strike="noStrike">
                <a:solidFill>
                  <a:srgbClr val="ffffff"/>
                </a:solidFill>
                <a:latin typeface="Roboto Light"/>
                <a:ea typeface="Roboto Light"/>
              </a:rPr>
              <a:t>), </a:t>
            </a:r>
            <a:endParaRPr b="0" lang="en-US" sz="1200" spc="-1" strike="noStrike">
              <a:latin typeface="Arial"/>
            </a:endParaRPr>
          </a:p>
          <a:p>
            <a:pPr marL="114480">
              <a:lnSpc>
                <a:spcPct val="100000"/>
              </a:lnSpc>
              <a:tabLst>
                <a:tab algn="l" pos="0"/>
              </a:tabLst>
            </a:pP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2.  Apply the following affine transformation (over GF(2)):</a:t>
            </a:r>
            <a:endParaRPr b="0" lang="en-US" sz="1200" spc="-1" strike="noStrike">
              <a:latin typeface="Arial"/>
            </a:endParaRPr>
          </a:p>
          <a:p>
            <a:pPr marL="457200" indent="-342720">
              <a:lnSpc>
                <a:spcPct val="100000"/>
              </a:lnSpc>
              <a:tabLst>
                <a:tab algn="l" pos="0"/>
              </a:tabLst>
            </a:pPr>
            <a:endParaRPr b="0" lang="en-US" sz="1200" spc="-1" strike="noStrike">
              <a:latin typeface="Arial"/>
            </a:endParaRPr>
          </a:p>
        </p:txBody>
      </p:sp>
      <p:pic>
        <p:nvPicPr>
          <p:cNvPr id="228" name="Picture 11" descr=""/>
          <p:cNvPicPr/>
          <p:nvPr/>
        </p:nvPicPr>
        <p:blipFill>
          <a:blip r:embed="rId1"/>
          <a:srcRect l="0" t="0" r="14432" b="0"/>
          <a:stretch/>
        </p:blipFill>
        <p:spPr>
          <a:xfrm>
            <a:off x="351000" y="3842640"/>
            <a:ext cx="4016880" cy="520200"/>
          </a:xfrm>
          <a:prstGeom prst="rect">
            <a:avLst/>
          </a:prstGeom>
          <a:ln>
            <a:noFill/>
          </a:ln>
        </p:spPr>
      </p:pic>
      <p:pic>
        <p:nvPicPr>
          <p:cNvPr id="229" name="Picture 14" descr=""/>
          <p:cNvPicPr/>
          <p:nvPr/>
        </p:nvPicPr>
        <p:blipFill>
          <a:blip r:embed="rId2"/>
          <a:srcRect l="7853" t="0" r="10289" b="0"/>
          <a:stretch/>
        </p:blipFill>
        <p:spPr>
          <a:xfrm>
            <a:off x="4952160" y="1855080"/>
            <a:ext cx="3879720" cy="220284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311760" y="108720"/>
            <a:ext cx="8520120" cy="606240"/>
          </a:xfrm>
          <a:prstGeom prst="rect">
            <a:avLst/>
          </a:prstGeom>
          <a:noFill/>
          <a:ln>
            <a:noFill/>
          </a:ln>
        </p:spPr>
        <p:txBody>
          <a:bodyPr tIns="91440" bIns="91440" anchor="b">
            <a:noAutofit/>
          </a:bodyPr>
          <a:p>
            <a:pPr algn="ctr">
              <a:lnSpc>
                <a:spcPct val="100000"/>
              </a:lnSpc>
              <a:tabLst>
                <a:tab algn="l" pos="0"/>
              </a:tabLst>
            </a:pPr>
            <a:r>
              <a:rPr b="0" lang="es" sz="3000" spc="-1" strike="noStrike">
                <a:solidFill>
                  <a:srgbClr val="ffffff"/>
                </a:solidFill>
                <a:latin typeface="Roboto Black"/>
                <a:ea typeface="Roboto Black"/>
              </a:rPr>
              <a:t>METHODOLOGY</a:t>
            </a:r>
            <a:endParaRPr b="0" lang="en-US" sz="3000" spc="-1" strike="noStrike">
              <a:solidFill>
                <a:srgbClr val="000000"/>
              </a:solidFill>
              <a:latin typeface="Arial"/>
            </a:endParaRPr>
          </a:p>
        </p:txBody>
      </p:sp>
      <p:sp>
        <p:nvSpPr>
          <p:cNvPr id="231" name="CustomShape 2"/>
          <p:cNvSpPr/>
          <p:nvPr/>
        </p:nvSpPr>
        <p:spPr>
          <a:xfrm>
            <a:off x="311760" y="760320"/>
            <a:ext cx="8520120" cy="360"/>
          </a:xfrm>
          <a:custGeom>
            <a:avLst/>
            <a:gdLst/>
            <a:ahLst/>
            <a:rect l="l" t="t" r="r" b="b"/>
            <a:pathLst>
              <a:path w="21600" h="21600">
                <a:moveTo>
                  <a:pt x="0" y="0"/>
                </a:moveTo>
                <a:lnTo>
                  <a:pt x="21600" y="21600"/>
                </a:lnTo>
              </a:path>
            </a:pathLst>
          </a:custGeom>
          <a:noFill/>
          <a:ln w="9360">
            <a:solidFill>
              <a:schemeClr val="accent1"/>
            </a:solidFill>
            <a:round/>
          </a:ln>
        </p:spPr>
        <p:style>
          <a:lnRef idx="0"/>
          <a:fillRef idx="0"/>
          <a:effectRef idx="0"/>
          <a:fontRef idx="minor"/>
        </p:style>
      </p:sp>
      <p:sp>
        <p:nvSpPr>
          <p:cNvPr id="232" name="TextShape 3"/>
          <p:cNvSpPr txBox="1"/>
          <p:nvPr/>
        </p:nvSpPr>
        <p:spPr>
          <a:xfrm>
            <a:off x="1121040" y="760320"/>
            <a:ext cx="6901560" cy="551520"/>
          </a:xfrm>
          <a:prstGeom prst="rect">
            <a:avLst/>
          </a:prstGeom>
          <a:noFill/>
          <a:ln>
            <a:noFill/>
          </a:ln>
        </p:spPr>
        <p:txBody>
          <a:bodyPr tIns="91440" bIns="91440" anchor="b">
            <a:noAutofit/>
          </a:bodyPr>
          <a:p>
            <a:pPr algn="ctr">
              <a:lnSpc>
                <a:spcPct val="100000"/>
              </a:lnSpc>
            </a:pPr>
            <a:r>
              <a:rPr b="0" lang="en-IN" sz="2000" spc="-1" strike="noStrike">
                <a:solidFill>
                  <a:srgbClr val="ffffff"/>
                </a:solidFill>
                <a:latin typeface="Roboto Black"/>
                <a:ea typeface="Roboto Black"/>
              </a:rPr>
              <a:t>Shifting Rows</a:t>
            </a:r>
            <a:endParaRPr b="0" lang="en-US" sz="2000" spc="-1" strike="noStrike">
              <a:solidFill>
                <a:srgbClr val="000000"/>
              </a:solidFill>
              <a:latin typeface="Arial"/>
            </a:endParaRPr>
          </a:p>
        </p:txBody>
      </p:sp>
      <p:sp>
        <p:nvSpPr>
          <p:cNvPr id="233" name="TextShape 4"/>
          <p:cNvSpPr txBox="1"/>
          <p:nvPr/>
        </p:nvSpPr>
        <p:spPr>
          <a:xfrm>
            <a:off x="311760" y="1659240"/>
            <a:ext cx="4095720" cy="107352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In the ShiftRows() transformation, the bytes in the last three rows of the State are cyclically shifted over different numbers of bytes (offsets). The first row, r=0, is not shifted. Specifically, the ShiftRows() transformation proceeds as follows:</a:t>
            </a:r>
            <a:br/>
            <a:endParaRPr b="0" lang="en-US" sz="1200" spc="-1" strike="noStrike">
              <a:latin typeface="Arial"/>
            </a:endParaRPr>
          </a:p>
        </p:txBody>
      </p:sp>
      <p:pic>
        <p:nvPicPr>
          <p:cNvPr id="234" name="Picture 7" descr=""/>
          <p:cNvPicPr/>
          <p:nvPr/>
        </p:nvPicPr>
        <p:blipFill>
          <a:blip r:embed="rId1"/>
          <a:srcRect l="9490" t="0" r="10919" b="0"/>
          <a:stretch/>
        </p:blipFill>
        <p:spPr>
          <a:xfrm>
            <a:off x="462240" y="2732760"/>
            <a:ext cx="4150440" cy="538920"/>
          </a:xfrm>
          <a:prstGeom prst="rect">
            <a:avLst/>
          </a:prstGeom>
          <a:ln>
            <a:noFill/>
          </a:ln>
        </p:spPr>
      </p:pic>
      <p:sp>
        <p:nvSpPr>
          <p:cNvPr id="235" name="TextShape 5"/>
          <p:cNvSpPr txBox="1"/>
          <p:nvPr/>
        </p:nvSpPr>
        <p:spPr>
          <a:xfrm>
            <a:off x="311760" y="3269880"/>
            <a:ext cx="4095720" cy="1568880"/>
          </a:xfrm>
          <a:prstGeom prst="rect">
            <a:avLst/>
          </a:prstGeom>
          <a:noFill/>
          <a:ln>
            <a:noFill/>
          </a:ln>
        </p:spPr>
        <p:txBody>
          <a:bodyPr tIns="91440" bIns="91440">
            <a:noAutofit/>
          </a:bodyPr>
          <a:p>
            <a:pPr marL="114480">
              <a:lnSpc>
                <a:spcPct val="100000"/>
              </a:lnSpc>
              <a:tabLst>
                <a:tab algn="l" pos="0"/>
              </a:tabLst>
            </a:pPr>
            <a:r>
              <a:rPr b="0" lang="en-IN" sz="1200" spc="-1" strike="noStrike">
                <a:solidFill>
                  <a:srgbClr val="ffffff"/>
                </a:solidFill>
                <a:latin typeface="Roboto Light"/>
                <a:ea typeface="Roboto Light"/>
              </a:rPr>
              <a:t>where the shift value shift(r,Nb) depends on the row number, r, as follows:</a:t>
            </a:r>
            <a:br/>
            <a:r>
              <a:rPr b="0" lang="en-IN" sz="1200" spc="-1" strike="noStrike">
                <a:solidFill>
                  <a:srgbClr val="ffffff"/>
                </a:solidFill>
                <a:latin typeface="Roboto Light"/>
                <a:ea typeface="Roboto Light"/>
              </a:rPr>
              <a:t>shift(1,4) = 1; shift(2,4) = 2 ; shift(3,4) = 3 .</a:t>
            </a:r>
            <a:endParaRPr b="0" lang="en-US" sz="1200" spc="-1" strike="noStrike">
              <a:latin typeface="Arial"/>
            </a:endParaRPr>
          </a:p>
          <a:p>
            <a:pPr marL="114480">
              <a:lnSpc>
                <a:spcPct val="100000"/>
              </a:lnSpc>
              <a:tabLst>
                <a:tab algn="l" pos="0"/>
              </a:tabLst>
            </a:pPr>
            <a:endParaRPr b="0" lang="en-US" sz="1200" spc="-1" strike="noStrike">
              <a:latin typeface="Arial"/>
            </a:endParaRPr>
          </a:p>
          <a:p>
            <a:pPr marL="114480">
              <a:lnSpc>
                <a:spcPct val="100000"/>
              </a:lnSpc>
              <a:tabLst>
                <a:tab algn="l" pos="0"/>
              </a:tabLst>
            </a:pPr>
            <a:r>
              <a:rPr b="0" lang="en-IN" sz="1200" spc="-1" strike="noStrike">
                <a:solidFill>
                  <a:srgbClr val="ffffff"/>
                </a:solidFill>
                <a:latin typeface="Roboto Light"/>
                <a:ea typeface="Roboto Light"/>
              </a:rPr>
              <a:t>This has the effect of moving bytes to “lower” positions in the row, while the “lowest” bytes wrap around into the “top” of the. Figure illustrates the ShiftRows() transformation:</a:t>
            </a:r>
            <a:endParaRPr b="0" lang="en-US" sz="1200" spc="-1" strike="noStrike">
              <a:latin typeface="Arial"/>
            </a:endParaRPr>
          </a:p>
          <a:p>
            <a:pPr marL="114480">
              <a:lnSpc>
                <a:spcPct val="100000"/>
              </a:lnSpc>
              <a:tabLst>
                <a:tab algn="l" pos="0"/>
              </a:tabLst>
            </a:pPr>
            <a:endParaRPr b="0" lang="en-US" sz="1200" spc="-1" strike="noStrike">
              <a:latin typeface="Arial"/>
            </a:endParaRPr>
          </a:p>
        </p:txBody>
      </p:sp>
      <p:pic>
        <p:nvPicPr>
          <p:cNvPr id="236" name="Picture 9" descr=""/>
          <p:cNvPicPr/>
          <p:nvPr/>
        </p:nvPicPr>
        <p:blipFill>
          <a:blip r:embed="rId2"/>
          <a:srcRect l="7542" t="0" r="2674" b="0"/>
          <a:stretch/>
        </p:blipFill>
        <p:spPr>
          <a:xfrm>
            <a:off x="4917960" y="1782000"/>
            <a:ext cx="3913920" cy="2604960"/>
          </a:xfrm>
          <a:prstGeom prst="rect">
            <a:avLst/>
          </a:prstGeom>
          <a:ln>
            <a:noFill/>
          </a:ln>
        </p:spPr>
      </p:pic>
    </p:spTree>
  </p:cSld>
  <mc:AlternateContent>
    <mc:Choice Requires="p14">
      <p:transition spd="med" p14:dur="800">
        <p:circle/>
      </p:transition>
    </mc:Choice>
    <mc:Fallback>
      <p:transition spd="med">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282</TotalTime>
  <Application>LibreOffice/6.4.7.2$Linux_X86_64 LibreOffice_project/40$Build-2</Application>
  <Words>1420</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2021-08-28T23:43:03Z</dcterms:modified>
  <cp:revision>21</cp:revision>
  <dc:subject/>
  <dc:title>PROJECT PROPOSAL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