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4"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893840" y="1737360"/>
            <a:ext cx="3530160" cy="6062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1"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9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3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hyperlink" Target="mailto:addyouremail@freepik.com" TargetMode="Externa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grpSp>
        <p:nvGrpSpPr>
          <p:cNvPr id="169" name="Group 2"/>
          <p:cNvGrpSpPr/>
          <p:nvPr/>
        </p:nvGrpSpPr>
        <p:grpSpPr>
          <a:xfrm>
            <a:off x="1110240" y="376200"/>
            <a:ext cx="2341800" cy="1664280"/>
            <a:chOff x="1110240" y="376200"/>
            <a:chExt cx="2341800" cy="1664280"/>
          </a:xfrm>
        </p:grpSpPr>
        <p:sp>
          <p:nvSpPr>
            <p:cNvPr id="170" name="CustomShape 3"/>
            <p:cNvSpPr/>
            <p:nvPr/>
          </p:nvSpPr>
          <p:spPr>
            <a:xfrm>
              <a:off x="1848240" y="896400"/>
              <a:ext cx="810720" cy="1142640"/>
            </a:xfrm>
            <a:custGeom>
              <a:avLst/>
              <a:gdLst/>
              <a:ahLst/>
              <a:cxnLst/>
              <a:rect l="l" t="t" r="r" b="b"/>
              <a:pathLst>
                <a:path w="99746" h="140542">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1" name="CustomShape 4"/>
            <p:cNvSpPr/>
            <p:nvPr/>
          </p:nvSpPr>
          <p:spPr>
            <a:xfrm>
              <a:off x="1110240" y="376200"/>
              <a:ext cx="2341800" cy="1664280"/>
            </a:xfrm>
            <a:custGeom>
              <a:avLst/>
              <a:gdLst/>
              <a:ahLst/>
              <a:cxnLst/>
              <a:rect l="l" t="t" r="r" b="b"/>
              <a:pathLst>
                <a:path w="287998" h="204676">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2" name="CustomShape 5"/>
            <p:cNvSpPr/>
            <p:nvPr/>
          </p:nvSpPr>
          <p:spPr>
            <a:xfrm>
              <a:off x="1862280" y="1657080"/>
              <a:ext cx="235800" cy="381960"/>
            </a:xfrm>
            <a:custGeom>
              <a:avLst/>
              <a:gdLst/>
              <a:ahLst/>
              <a:cxnLst/>
              <a:rect l="l" t="t" r="r" b="b"/>
              <a:pathLst>
                <a:path w="29043" h="47021">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3" name="CustomShape 6"/>
            <p:cNvSpPr/>
            <p:nvPr/>
          </p:nvSpPr>
          <p:spPr>
            <a:xfrm>
              <a:off x="2377080" y="1738440"/>
              <a:ext cx="265320" cy="297720"/>
            </a:xfrm>
            <a:custGeom>
              <a:avLst/>
              <a:gdLst/>
              <a:ahLst/>
              <a:cxnLst/>
              <a:rect l="l" t="t" r="r" b="b"/>
              <a:pathLst>
                <a:path w="32672" h="36649">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
        <p:nvSpPr>
          <p:cNvPr id="174" name="TextShape 7"/>
          <p:cNvSpPr txBox="1"/>
          <p:nvPr/>
        </p:nvSpPr>
        <p:spPr>
          <a:xfrm>
            <a:off x="117360" y="1894680"/>
            <a:ext cx="4088880" cy="1854360"/>
          </a:xfrm>
          <a:prstGeom prst="rect">
            <a:avLst/>
          </a:prstGeom>
          <a:noFill/>
          <a:ln>
            <a:noFill/>
          </a:ln>
        </p:spPr>
        <p:txBody>
          <a:bodyPr tIns="91440" bIns="91440" anchor="b">
            <a:noAutofit/>
          </a:bodyPr>
          <a:lstStyle/>
          <a:p>
            <a:pPr algn="ctr">
              <a:lnSpc>
                <a:spcPct val="100000"/>
              </a:lnSpc>
            </a:pPr>
            <a:r>
              <a:rPr lang="en-IN" sz="3200" b="1" strike="noStrike" spc="-1" dirty="0">
                <a:solidFill>
                  <a:srgbClr val="FFFFFF"/>
                </a:solidFill>
                <a:latin typeface="Roboto Black"/>
                <a:ea typeface="Roboto Black"/>
              </a:rPr>
              <a:t>Implementation of AES </a:t>
            </a:r>
            <a:r>
              <a:rPr lang="en-IN" sz="3200" b="1" strike="noStrike" spc="-1" dirty="0" smtClean="0">
                <a:solidFill>
                  <a:srgbClr val="FFFFFF"/>
                </a:solidFill>
                <a:latin typeface="Roboto Black"/>
                <a:ea typeface="Roboto Black"/>
              </a:rPr>
              <a:t>Algorithm On All kinds of file</a:t>
            </a:r>
            <a:endParaRPr lang="en-US" sz="3200" b="0" strike="noStrike" spc="-1" dirty="0">
              <a:solidFill>
                <a:srgbClr val="000000"/>
              </a:solidFill>
              <a:latin typeface="Arial"/>
            </a:endParaRPr>
          </a:p>
        </p:txBody>
      </p:sp>
      <p:pic>
        <p:nvPicPr>
          <p:cNvPr id="175" name="Picture 10" descr="East-Delta-University-1"/>
          <p:cNvPicPr/>
          <p:nvPr/>
        </p:nvPicPr>
        <p:blipFill>
          <a:blip r:embed="rId2"/>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11246" y="2789170"/>
            <a:ext cx="2616120" cy="15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EEEEEE"/>
                </a:solidFill>
                <a:latin typeface="Arial"/>
                <a:ea typeface="Arial"/>
              </a:rPr>
              <a:t>Submitted by:</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Tarequl</a:t>
            </a:r>
            <a:r>
              <a:rPr lang="en-US" sz="1400" b="0" strike="noStrike" spc="-1" dirty="0">
                <a:solidFill>
                  <a:srgbClr val="EEEEEE"/>
                </a:solidFill>
                <a:latin typeface="Arial"/>
                <a:ea typeface="Arial"/>
              </a:rPr>
              <a:t> Islam</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Irfanul</a:t>
            </a:r>
            <a:r>
              <a:rPr lang="en-US" sz="1400" b="0" strike="noStrike" spc="-1" dirty="0">
                <a:solidFill>
                  <a:srgbClr val="EEEEEE"/>
                </a:solidFill>
                <a:latin typeface="Arial"/>
                <a:ea typeface="Arial"/>
              </a:rPr>
              <a:t> </a:t>
            </a:r>
            <a:r>
              <a:rPr lang="en-US" sz="1400" b="0" strike="noStrike" spc="-1" dirty="0" err="1">
                <a:solidFill>
                  <a:srgbClr val="EEEEEE"/>
                </a:solidFill>
                <a:latin typeface="Arial"/>
                <a:ea typeface="Arial"/>
              </a:rPr>
              <a:t>Hasan</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p:txBody>
      </p:sp>
      <p:sp>
        <p:nvSpPr>
          <p:cNvPr id="177" name="CustomShape 9"/>
          <p:cNvSpPr/>
          <p:nvPr/>
        </p:nvSpPr>
        <p:spPr>
          <a:xfrm>
            <a:off x="6440454" y="2655720"/>
            <a:ext cx="271332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dirty="0">
                <a:solidFill>
                  <a:srgbClr val="EEEEEE"/>
                </a:solidFill>
                <a:latin typeface="Times New Roman"/>
                <a:ea typeface="Gulim"/>
              </a:rPr>
              <a:t>Supervised by: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EEEEEE"/>
                </a:solidFill>
                <a:latin typeface="Times New Roman"/>
                <a:ea typeface="Arial"/>
              </a:rPr>
              <a:t>Promila</a:t>
            </a:r>
            <a:r>
              <a:rPr lang="en-US" sz="1600" b="0" strike="noStrike" spc="-1" dirty="0">
                <a:solidFill>
                  <a:srgbClr val="EEEEEE"/>
                </a:solidFill>
                <a:latin typeface="Times New Roman"/>
                <a:ea typeface="Arial"/>
              </a:rPr>
              <a:t> </a:t>
            </a:r>
            <a:r>
              <a:rPr lang="en-US" sz="1600" b="0" strike="noStrike" spc="-1" dirty="0" err="1">
                <a:solidFill>
                  <a:srgbClr val="EEEEEE"/>
                </a:solidFill>
                <a:latin typeface="Times New Roman"/>
                <a:ea typeface="Arial"/>
              </a:rPr>
              <a:t>Haque</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Lecturer,</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School of Science </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Engineering and Technology,</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East Delta University (EDU)</a:t>
            </a: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Mixing Columns</a:t>
            </a:r>
            <a:endParaRPr lang="en-US" sz="2000" b="0" strike="noStrike" spc="-1">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a:solidFill>
                  <a:srgbClr val="FFFFFF"/>
                </a:solidFill>
                <a:latin typeface="Roboto Light"/>
                <a:ea typeface="Roboto Light"/>
              </a:rPr>
              <a:t>The MixColumns() transformation operates on the State column-by-column, treating each column as a four-term polynomial. The columns are considered as polynomials over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and multiplied modulo x</a:t>
            </a:r>
            <a:r>
              <a:rPr lang="en-IN" sz="1200" b="0" strike="noStrike" spc="-1" baseline="30000">
                <a:solidFill>
                  <a:srgbClr val="FFFFFF"/>
                </a:solidFill>
                <a:latin typeface="Roboto Light"/>
                <a:ea typeface="Roboto Light"/>
              </a:rPr>
              <a:t>4</a:t>
            </a:r>
            <a:r>
              <a:rPr lang="en-IN" sz="1200" b="0" strike="noStrike" spc="-1">
                <a:solidFill>
                  <a:srgbClr val="FFFFFF"/>
                </a:solidFill>
                <a:latin typeface="Roboto Light"/>
                <a:ea typeface="Roboto Light"/>
              </a:rPr>
              <a:t> + 1 with a fixed polynomial a(x), given by,</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r>
              <a:rPr lang="en-IN" sz="1200" b="0" strike="noStrike" spc="-1">
                <a:solidFill>
                  <a:srgbClr val="FFFFFF"/>
                </a:solidFill>
                <a:latin typeface="Roboto Light"/>
                <a:ea typeface="Roboto Light"/>
              </a:rPr>
              <a:t> a(x) = {03} x</a:t>
            </a:r>
            <a:r>
              <a:rPr lang="en-IN" sz="1200" b="0" strike="noStrike" spc="-1" baseline="30000">
                <a:solidFill>
                  <a:srgbClr val="FFFFFF"/>
                </a:solidFill>
                <a:latin typeface="Roboto Light"/>
                <a:ea typeface="Roboto Light"/>
              </a:rPr>
              <a:t>3</a:t>
            </a:r>
            <a:r>
              <a:rPr lang="en-IN" sz="1200" b="0" strike="noStrike" spc="-1">
                <a:solidFill>
                  <a:srgbClr val="FFFFFF"/>
                </a:solidFill>
                <a:latin typeface="Roboto Light"/>
                <a:ea typeface="Roboto Light"/>
              </a:rPr>
              <a:t> + {01}x</a:t>
            </a:r>
            <a:r>
              <a:rPr lang="en-IN" sz="1200" b="0" strike="noStrike" spc="-1" baseline="30000">
                <a:solidFill>
                  <a:srgbClr val="FFFFFF"/>
                </a:solidFill>
                <a:latin typeface="Roboto Light"/>
                <a:ea typeface="Roboto Light"/>
              </a:rPr>
              <a:t>2 </a:t>
            </a:r>
            <a:r>
              <a:rPr lang="en-IN" sz="1200" b="0" strike="noStrike" spc="-1">
                <a:solidFill>
                  <a:srgbClr val="FFFFFF"/>
                </a:solidFill>
                <a:latin typeface="Roboto Light"/>
                <a:ea typeface="Roboto Light"/>
              </a:rPr>
              <a:t>+ {01}x + {02} . </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can be written as a matrix multiplication. Let</a:t>
            </a:r>
            <a:r>
              <a:t/>
            </a:r>
            <a:br/>
            <a:r>
              <a:rPr lang="en-IN" sz="1200" b="0" strike="noStrike" spc="-1">
                <a:solidFill>
                  <a:srgbClr val="FFFFFF"/>
                </a:solidFill>
                <a:latin typeface="Roboto Light"/>
                <a:ea typeface="Roboto Light"/>
              </a:rPr>
              <a:t>s’(x) = a(x) XOR s(x)</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endParaRPr lang="en-US" sz="1200" b="0" strike="noStrike" spc="-1">
              <a:latin typeface="Arial"/>
            </a:endParaRPr>
          </a:p>
        </p:txBody>
      </p:sp>
      <p:pic>
        <p:nvPicPr>
          <p:cNvPr id="241" name="Picture 17"/>
          <p:cNvPicPr/>
          <p:nvPr/>
        </p:nvPicPr>
        <p:blipFill>
          <a:blip r:embed="rId2"/>
          <a:stretch/>
        </p:blipFill>
        <p:spPr>
          <a:xfrm>
            <a:off x="4777740" y="3313995"/>
            <a:ext cx="3934080" cy="1638000"/>
          </a:xfrm>
          <a:prstGeom prst="rect">
            <a:avLst/>
          </a:prstGeom>
          <a:ln>
            <a:noFill/>
          </a:ln>
        </p:spPr>
      </p:pic>
      <p:pic>
        <p:nvPicPr>
          <p:cNvPr id="242" name="Picture 18"/>
          <p:cNvPicPr/>
          <p:nvPr/>
        </p:nvPicPr>
        <p:blipFill>
          <a:blip r:embed="rId3"/>
          <a:srcRect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lstStyle/>
          <a:p>
            <a:pPr marL="457200" indent="-342720" algn="ctr">
              <a:lnSpc>
                <a:spcPct val="100000"/>
              </a:lnSpc>
              <a:tabLst>
                <a:tab pos="0" algn="l"/>
              </a:tabLst>
            </a:pPr>
            <a:r>
              <a:rPr lang="en-IN" sz="1200" b="0" strike="noStrike" spc="-1">
                <a:solidFill>
                  <a:srgbClr val="FFFFFF"/>
                </a:solidFill>
                <a:latin typeface="Roboto Light"/>
                <a:ea typeface="Roboto Light"/>
              </a:rPr>
              <a:t>As a result of this multiplication, the four bytes in a column are replaced by the following:</a:t>
            </a:r>
            <a:endParaRPr lang="en-US" sz="1200" b="0" strike="noStrike" spc="-1">
              <a:latin typeface="Arial"/>
            </a:endParaRPr>
          </a:p>
        </p:txBody>
      </p:sp>
      <p:pic>
        <p:nvPicPr>
          <p:cNvPr id="244" name="Picture 24"/>
          <p:cNvPicPr/>
          <p:nvPr/>
        </p:nvPicPr>
        <p:blipFill>
          <a:blip r:embed="rId4"/>
          <a:stretch/>
        </p:blipFill>
        <p:spPr>
          <a:xfrm>
            <a:off x="1086480" y="3678120"/>
            <a:ext cx="2310120" cy="1109520"/>
          </a:xfrm>
          <a:prstGeom prst="rect">
            <a:avLst/>
          </a:prstGeom>
          <a:ln>
            <a:noFill/>
          </a:ln>
        </p:spPr>
      </p:pic>
      <p:sp>
        <p:nvSpPr>
          <p:cNvPr id="10" name="CustomShape 1"/>
          <p:cNvSpPr/>
          <p:nvPr/>
        </p:nvSpPr>
        <p:spPr>
          <a:xfrm>
            <a:off x="22250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4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Add Round Key</a:t>
            </a:r>
            <a:endParaRPr lang="en-US" sz="2000" b="0" strike="noStrike" spc="-1">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In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a Round Key is added to the State by a simple bitwise XOR operation. Each Round Key consists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from the key schedule. Those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are each added into the columns of the State, such that:</a:t>
            </a:r>
            <a:endParaRPr lang="en-US" sz="1200" b="0" strike="noStrike" spc="-1" dirty="0">
              <a:latin typeface="Arial"/>
            </a:endParaRPr>
          </a:p>
        </p:txBody>
      </p:sp>
      <p:pic>
        <p:nvPicPr>
          <p:cNvPr id="249" name="Picture 7"/>
          <p:cNvPicPr/>
          <p:nvPr/>
        </p:nvPicPr>
        <p:blipFill>
          <a:blip r:embed="rId2"/>
          <a:srcRect r="22949"/>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Where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to the Nr rounds of the Cipher occurs when 1 &lt;= round &lt;= Nr. </a:t>
            </a:r>
            <a:endParaRPr lang="en-US" sz="1200" b="0" strike="noStrike" spc="-1" dirty="0">
              <a:latin typeface="Arial"/>
            </a:endParaRPr>
          </a:p>
        </p:txBody>
      </p:sp>
      <p:pic>
        <p:nvPicPr>
          <p:cNvPr id="251" name="Picture 9"/>
          <p:cNvPicPr/>
          <p:nvPr/>
        </p:nvPicPr>
        <p:blipFill>
          <a:blip r:embed="rId3"/>
          <a:srcRect l="7298" r="1616"/>
          <a:stretch/>
        </p:blipFill>
        <p:spPr>
          <a:xfrm>
            <a:off x="4938480" y="2041560"/>
            <a:ext cx="3893400" cy="2254680"/>
          </a:xfrm>
          <a:prstGeom prst="rect">
            <a:avLst/>
          </a:prstGeom>
          <a:ln>
            <a:noFill/>
          </a:ln>
        </p:spPr>
      </p:pic>
      <p:sp>
        <p:nvSpPr>
          <p:cNvPr id="9" name="CustomShape 1"/>
          <p:cNvSpPr/>
          <p:nvPr/>
        </p:nvSpPr>
        <p:spPr>
          <a:xfrm>
            <a:off x="23266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Key Expantion</a:t>
            </a:r>
            <a:endParaRPr lang="en-US" sz="2000" b="0" strike="noStrike" spc="-1">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AES algorithm takes the Cipher Key, K, and performs a Key Expansion routine to generate a key schedule. The Key Expansion generates a total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words: the algorithm requires an initial set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and each of the Nr rounds requires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of key data. The resulting key schedule consists of a linear array of 4-byte words, denoted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 with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in the range 0 &lt;=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&lt;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expansion of the input key into the key schedule proceeds according to the pseudo code.</a:t>
            </a:r>
            <a:endParaRPr lang="en-US" sz="1200" b="0" strike="noStrike" spc="-1" dirty="0">
              <a:latin typeface="Arial"/>
            </a:endParaRPr>
          </a:p>
        </p:txBody>
      </p:sp>
      <p:pic>
        <p:nvPicPr>
          <p:cNvPr id="256" name="Picture 7"/>
          <p:cNvPicPr/>
          <p:nvPr/>
        </p:nvPicPr>
        <p:blipFill>
          <a:blip r:embed="rId2"/>
          <a:srcRect l="1529" t="2339" r="4532" b="5832"/>
          <a:stretch/>
        </p:blipFill>
        <p:spPr>
          <a:xfrm>
            <a:off x="4546776" y="1479600"/>
            <a:ext cx="4314960" cy="3349080"/>
          </a:xfrm>
          <a:prstGeom prst="rect">
            <a:avLst/>
          </a:prstGeom>
          <a:ln>
            <a:noFill/>
          </a:ln>
        </p:spPr>
      </p:pic>
      <p:sp>
        <p:nvSpPr>
          <p:cNvPr id="7" name="CustomShape 1"/>
          <p:cNvSpPr/>
          <p:nvPr/>
        </p:nvSpPr>
        <p:spPr>
          <a:xfrm>
            <a:off x="23393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Inverse Cypher / Decryption Algorithm</a:t>
            </a:r>
            <a:endParaRPr lang="en-US" sz="2000" b="0" strike="noStrike" spc="-1">
              <a:solidFill>
                <a:srgbClr val="000000"/>
              </a:solidFill>
              <a:latin typeface="Arial"/>
            </a:endParaRPr>
          </a:p>
        </p:txBody>
      </p:sp>
      <p:sp>
        <p:nvSpPr>
          <p:cNvPr id="260" name="TextShape 4"/>
          <p:cNvSpPr txBox="1"/>
          <p:nvPr/>
        </p:nvSpPr>
        <p:spPr>
          <a:xfrm>
            <a:off x="326508" y="1883673"/>
            <a:ext cx="3994769" cy="26917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a:t>
            </a:r>
            <a:r>
              <a:rPr lang="en-IN" sz="1200" b="0" strike="noStrike" spc="-1" dirty="0" err="1">
                <a:solidFill>
                  <a:srgbClr val="FFFFFF"/>
                </a:solidFill>
                <a:latin typeface="Roboto Light"/>
                <a:ea typeface="Roboto Light"/>
              </a:rPr>
              <a:t>InvShiftRows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InvSubBytes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InvMixColumns</a:t>
            </a:r>
            <a:r>
              <a:rPr lang="en-IN" sz="1200" b="0" strike="noStrike" spc="-1" dirty="0">
                <a:solidFill>
                  <a:srgbClr val="FFFFFF"/>
                </a:solidFill>
                <a:latin typeface="Roboto Light"/>
                <a:ea typeface="Roboto Light"/>
              </a:rPr>
              <a:t>(), and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–process are just inverted form of previously discussed functions.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Inverse Cipher is described in the pseudo code in Fig:</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p:txBody>
      </p:sp>
      <p:pic>
        <p:nvPicPr>
          <p:cNvPr id="261" name="Picture 2" descr="invCipher"/>
          <p:cNvPicPr/>
          <p:nvPr/>
        </p:nvPicPr>
        <p:blipFill>
          <a:blip r:embed="rId2"/>
          <a:srcRect l="1852" t="1405" r="18997"/>
          <a:stretch/>
        </p:blipFill>
        <p:spPr>
          <a:xfrm>
            <a:off x="4640400" y="1489680"/>
            <a:ext cx="4191480" cy="3277080"/>
          </a:xfrm>
          <a:prstGeom prst="rect">
            <a:avLst/>
          </a:prstGeom>
          <a:ln>
            <a:noFill/>
          </a:ln>
        </p:spPr>
      </p:pic>
      <p:sp>
        <p:nvSpPr>
          <p:cNvPr id="7" name="CustomShape 1"/>
          <p:cNvSpPr/>
          <p:nvPr/>
        </p:nvSpPr>
        <p:spPr>
          <a:xfrm>
            <a:off x="23393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4" name="Picture 263"/>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7" name="Picture 266"/>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72"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3" name="Picture 272"/>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0" name="Picture 269"/>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CONCLUSION</a:t>
            </a:r>
            <a:endParaRPr lang="en-US" sz="3000" b="0" strike="noStrike" spc="-1">
              <a:solidFill>
                <a:srgbClr val="000000"/>
              </a:solidFill>
              <a:latin typeface="Arial"/>
            </a:endParaRPr>
          </a:p>
        </p:txBody>
      </p:sp>
      <p:sp>
        <p:nvSpPr>
          <p:cNvPr id="275" name="TextShape 2"/>
          <p:cNvSpPr txBox="1"/>
          <p:nvPr/>
        </p:nvSpPr>
        <p:spPr>
          <a:xfrm>
            <a:off x="2004120" y="1792440"/>
            <a:ext cx="5331240" cy="2409480"/>
          </a:xfrm>
          <a:prstGeom prst="rect">
            <a:avLst/>
          </a:prstGeom>
          <a:noFill/>
          <a:ln>
            <a:noFill/>
          </a:ln>
        </p:spPr>
        <p:txBody>
          <a:bodyPr tIns="91440" bIns="91440">
            <a:noAutofit/>
          </a:bodyPr>
          <a:lstStyle/>
          <a:p>
            <a:pPr marL="114480" algn="just">
              <a:lnSpc>
                <a:spcPct val="100000"/>
              </a:lnSpc>
              <a:tabLst>
                <a:tab pos="0" algn="l"/>
              </a:tabLst>
            </a:pPr>
            <a:r>
              <a:rPr lang="en-IN" sz="1400" b="0" strike="noStrike" spc="-1">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lang="en-US" sz="1400" b="0" strike="noStrike" spc="-1">
              <a:latin typeface="Arial"/>
            </a:endParaRPr>
          </a:p>
        </p:txBody>
      </p:sp>
      <p:sp>
        <p:nvSpPr>
          <p:cNvPr id="276"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lstStyle/>
          <a:p>
            <a:pPr>
              <a:lnSpc>
                <a:spcPct val="100000"/>
              </a:lnSpc>
              <a:tabLst>
                <a:tab pos="0" algn="l"/>
              </a:tabLst>
            </a:pPr>
            <a:r>
              <a:rPr lang="es" sz="3000" b="0" strike="noStrike" spc="-1">
                <a:solidFill>
                  <a:srgbClr val="0E2A47"/>
                </a:solidFill>
                <a:latin typeface="Roboto Black"/>
                <a:ea typeface="Roboto Black"/>
              </a:rPr>
              <a:t>THANKS!</a:t>
            </a:r>
            <a:endParaRPr lang="en-US" sz="3000" b="0" strike="noStrike" spc="-1">
              <a:solidFill>
                <a:srgbClr val="000000"/>
              </a:solidFill>
              <a:latin typeface="Arial"/>
            </a:endParaRPr>
          </a:p>
        </p:txBody>
      </p:sp>
      <p:sp>
        <p:nvSpPr>
          <p:cNvPr id="278" name="TextShape 2"/>
          <p:cNvSpPr txBox="1"/>
          <p:nvPr/>
        </p:nvSpPr>
        <p:spPr>
          <a:xfrm>
            <a:off x="3986640" y="2421720"/>
            <a:ext cx="4470480" cy="1877040"/>
          </a:xfrm>
          <a:prstGeom prst="rect">
            <a:avLst/>
          </a:prstGeom>
          <a:noFill/>
          <a:ln>
            <a:noFill/>
          </a:ln>
        </p:spPr>
        <p:txBody>
          <a:bodyPr tIns="91440" bIns="91440">
            <a:noAutofit/>
          </a:bodyPr>
          <a:lstStyle/>
          <a:p>
            <a:pPr>
              <a:lnSpc>
                <a:spcPct val="100000"/>
              </a:lnSpc>
              <a:tabLst>
                <a:tab pos="0" algn="l"/>
              </a:tabLst>
            </a:pPr>
            <a:r>
              <a:rPr lang="es" sz="1000" b="0" strike="noStrike" spc="-1">
                <a:solidFill>
                  <a:srgbClr val="0E2A47"/>
                </a:solidFill>
                <a:latin typeface="Roboto Light"/>
                <a:ea typeface="Roboto Light"/>
              </a:rPr>
              <a:t>Does anyone have any question?</a:t>
            </a:r>
            <a:endParaRPr lang="en-US" sz="1000" b="0" strike="noStrike" spc="-1">
              <a:latin typeface="Arial"/>
            </a:endParaRPr>
          </a:p>
          <a:p>
            <a:pPr>
              <a:lnSpc>
                <a:spcPct val="100000"/>
              </a:lnSpc>
              <a:tabLst>
                <a:tab pos="0" algn="l"/>
              </a:tabLst>
            </a:pPr>
            <a:endParaRPr lang="en-US" sz="1000" b="0" strike="noStrike" spc="-1">
              <a:latin typeface="Arial"/>
            </a:endParaRPr>
          </a:p>
          <a:p>
            <a:pPr>
              <a:lnSpc>
                <a:spcPct val="100000"/>
              </a:lnSpc>
              <a:tabLst>
                <a:tab pos="0" algn="l"/>
              </a:tabLst>
            </a:pPr>
            <a:endParaRPr lang="en-US" sz="1000" b="0" strike="noStrike" spc="-1">
              <a:latin typeface="Arial"/>
            </a:endParaRPr>
          </a:p>
          <a:p>
            <a:pPr>
              <a:lnSpc>
                <a:spcPct val="100000"/>
              </a:lnSpc>
              <a:tabLst>
                <a:tab pos="0" algn="l"/>
              </a:tabLst>
            </a:pPr>
            <a:r>
              <a:rPr lang="es" sz="1000" b="0" strike="noStrike" spc="-1">
                <a:solidFill>
                  <a:srgbClr val="0E2A47"/>
                </a:solidFill>
                <a:latin typeface="Roboto Light"/>
                <a:ea typeface="Roboto Light"/>
              </a:rPr>
              <a:t>Contact:</a:t>
            </a:r>
            <a:r>
              <a:rPr lang="es" sz="1000" b="0" u="sng" strike="noStrike" spc="-1">
                <a:solidFill>
                  <a:srgbClr val="48FFD5"/>
                </a:solidFill>
                <a:uFillTx/>
                <a:latin typeface="Roboto Light"/>
                <a:ea typeface="Roboto Light"/>
                <a:hlinkClick r:id="rId2"/>
              </a:rPr>
              <a:t>dyou</a:t>
            </a:r>
            <a:endParaRPr lang="en-US" sz="1000" b="0" strike="noStrike" spc="-1">
              <a:latin typeface="Arial"/>
            </a:endParaRPr>
          </a:p>
          <a:p>
            <a:pPr>
              <a:lnSpc>
                <a:spcPct val="100000"/>
              </a:lnSpc>
              <a:tabLst>
                <a:tab pos="0" algn="l"/>
              </a:tabLst>
            </a:pPr>
            <a:r>
              <a:rPr lang="en-US" sz="1000" b="0" strike="noStrike" spc="-1">
                <a:solidFill>
                  <a:srgbClr val="0E2A47"/>
                </a:solidFill>
                <a:latin typeface="Roboto Light"/>
                <a:ea typeface="Roboto Light"/>
              </a:rPr>
              <a:t>182001422e@eastdelta.edu.bd</a:t>
            </a:r>
            <a:r>
              <a:rPr lang="es" sz="1000" b="0" u="sng" strike="noStrike" spc="-1">
                <a:solidFill>
                  <a:srgbClr val="48FFD5"/>
                </a:solidFill>
                <a:uFillTx/>
                <a:latin typeface="Roboto Light"/>
                <a:ea typeface="Roboto Light"/>
                <a:hlinkClick r:id="rId2"/>
              </a:rPr>
              <a:t>freepik.com</a:t>
            </a:r>
            <a:endParaRPr lang="en-US" sz="1000" b="0" strike="noStrike" spc="-1">
              <a:latin typeface="Arial"/>
            </a:endParaRPr>
          </a:p>
          <a:p>
            <a:pPr>
              <a:lnSpc>
                <a:spcPct val="100000"/>
              </a:lnSpc>
              <a:tabLst>
                <a:tab pos="0" algn="l"/>
              </a:tabLst>
            </a:pPr>
            <a:r>
              <a:rPr lang="en-US" sz="1000" b="0" strike="noStrike" spc="-1">
                <a:solidFill>
                  <a:srgbClr val="0E2A47"/>
                </a:solidFill>
                <a:latin typeface="Roboto Light"/>
                <a:ea typeface="Roboto Light"/>
              </a:rPr>
              <a:t>182000422e@eastdelta.edu.bd</a:t>
            </a:r>
            <a:endParaRPr lang="en-US" sz="1000" b="0" strike="noStrike" spc="-1">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cxn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4077360" y="3526200"/>
              <a:ext cx="137160" cy="137160"/>
            </a:xfrm>
            <a:custGeom>
              <a:avLst/>
              <a:gdLst/>
              <a:ahLst/>
              <a:cxn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cxn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4317480" y="3574800"/>
              <a:ext cx="39960" cy="39960"/>
            </a:xfrm>
            <a:custGeom>
              <a:avLst/>
              <a:gdLst/>
              <a:ahLst/>
              <a:cxn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4268880" y="3526200"/>
              <a:ext cx="137160" cy="137160"/>
            </a:xfrm>
            <a:custGeom>
              <a:avLst/>
              <a:gdLst/>
              <a:ahLst/>
              <a:cxn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sp>
        <p:nvSpPr>
          <p:cNvPr id="286" name="CustomShape 10"/>
          <p:cNvSpPr/>
          <p:nvPr/>
        </p:nvSpPr>
        <p:spPr>
          <a:xfrm>
            <a:off x="4460760" y="3526200"/>
            <a:ext cx="168480" cy="137160"/>
          </a:xfrm>
          <a:custGeom>
            <a:avLst/>
            <a:gdLst/>
            <a:ahLst/>
            <a:cxn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TABLE OF CONTENTS</a:t>
            </a:r>
            <a:endParaRPr lang="en-US" sz="3000" b="0" strike="noStrike" spc="-1">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05</a:t>
            </a:r>
            <a:endParaRPr lang="en-US" sz="2400" b="0" strike="noStrike" spc="-1">
              <a:solidFill>
                <a:srgbClr val="000000"/>
              </a:solidFill>
              <a:latin typeface="Arial"/>
            </a:endParaRPr>
          </a:p>
        </p:txBody>
      </p:sp>
      <p:sp>
        <p:nvSpPr>
          <p:cNvPr id="180" name="TextShape 3"/>
          <p:cNvSpPr txBox="1"/>
          <p:nvPr/>
        </p:nvSpPr>
        <p:spPr>
          <a:xfrm>
            <a:off x="2827440" y="1901160"/>
            <a:ext cx="732394"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01</a:t>
            </a:r>
            <a:endParaRPr lang="en-US" sz="2400" b="0" strike="noStrike" spc="-1">
              <a:solidFill>
                <a:srgbClr val="000000"/>
              </a:solidFill>
              <a:latin typeface="Arial"/>
            </a:endParaRPr>
          </a:p>
        </p:txBody>
      </p:sp>
      <p:sp>
        <p:nvSpPr>
          <p:cNvPr id="181" name="TextShape 4"/>
          <p:cNvSpPr txBox="1"/>
          <p:nvPr/>
        </p:nvSpPr>
        <p:spPr>
          <a:xfrm>
            <a:off x="2817360" y="2715840"/>
            <a:ext cx="938528"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02</a:t>
            </a:r>
            <a:endParaRPr lang="en-US" sz="2400" b="0" strike="noStrike" spc="-1">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04</a:t>
            </a:r>
            <a:endParaRPr lang="en-US" sz="2400" b="0" strike="noStrike" spc="-1">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lstStyle/>
          <a:p>
            <a:pPr algn="r">
              <a:lnSpc>
                <a:spcPct val="100000"/>
              </a:lnSpc>
              <a:tabLst>
                <a:tab pos="0" algn="l"/>
              </a:tabLst>
            </a:pPr>
            <a:r>
              <a:rPr lang="es" sz="1200" b="0" strike="noStrike" spc="-1" dirty="0">
                <a:solidFill>
                  <a:srgbClr val="FFFFFF"/>
                </a:solidFill>
                <a:latin typeface="Roboto Black"/>
                <a:ea typeface="Roboto Black"/>
              </a:rPr>
              <a:t>INTRODUCTION</a:t>
            </a:r>
            <a:endParaRPr lang="en-US" sz="1200" b="0" strike="noStrike" spc="-1" dirty="0">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lstStyle/>
          <a:p>
            <a:pPr algn="r">
              <a:lnSpc>
                <a:spcPct val="100000"/>
              </a:lnSpc>
              <a:tabLst>
                <a:tab pos="0" algn="l"/>
              </a:tabLst>
            </a:pPr>
            <a:r>
              <a:rPr lang="en-US" sz="1200" b="0" strike="noStrike" spc="-1">
                <a:solidFill>
                  <a:srgbClr val="FFFFFF"/>
                </a:solidFill>
                <a:latin typeface="Roboto Black"/>
                <a:ea typeface="Roboto Black"/>
              </a:rPr>
              <a:t>OBJECTIVE</a:t>
            </a:r>
            <a:endParaRPr lang="en-US" sz="1200" b="0" strike="noStrike" spc="-1">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lstStyle/>
          <a:p>
            <a:pPr>
              <a:lnSpc>
                <a:spcPct val="100000"/>
              </a:lnSpc>
            </a:pPr>
            <a:r>
              <a:rPr lang="en-US" sz="1200" b="0" strike="noStrike" spc="-1">
                <a:solidFill>
                  <a:srgbClr val="FFFFFF"/>
                </a:solidFill>
                <a:latin typeface="Roboto Black"/>
                <a:ea typeface="Roboto Black"/>
              </a:rPr>
              <a:t>METHODOLOGY</a:t>
            </a:r>
            <a:endParaRPr lang="en-US" sz="1200" b="0" strike="noStrike" spc="-1">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dirty="0">
                <a:solidFill>
                  <a:srgbClr val="FFFFFF"/>
                </a:solidFill>
                <a:latin typeface="Roboto Black"/>
                <a:ea typeface="Roboto Black"/>
              </a:rPr>
              <a:t>RESULT / EXAMPLES</a:t>
            </a:r>
            <a:endParaRPr lang="en-US" sz="1200" b="0" strike="noStrike" spc="-1" dirty="0">
              <a:solidFill>
                <a:srgbClr val="000000"/>
              </a:solidFill>
              <a:latin typeface="Arial"/>
            </a:endParaRPr>
          </a:p>
        </p:txBody>
      </p:sp>
      <p:sp>
        <p:nvSpPr>
          <p:cNvPr id="188" name="CustomShape 11"/>
          <p:cNvSpPr/>
          <p:nvPr/>
        </p:nvSpPr>
        <p:spPr>
          <a:xfrm>
            <a:off x="311760" y="1191600"/>
            <a:ext cx="8520120" cy="360"/>
          </a:xfrm>
          <a:custGeom>
            <a:avLst/>
            <a:gdLst/>
            <a:ahLst/>
            <a:cxnLst/>
            <a:rect l="l" t="t" r="r" b="b"/>
            <a:pathLst>
              <a:path w="21600" h="21600">
                <a:moveTo>
                  <a:pt x="0" y="0"/>
                </a:moveTo>
                <a:lnTo>
                  <a:pt x="21600" y="21600"/>
                </a:lnTo>
              </a:path>
            </a:pathLst>
          </a:custGeom>
          <a:noFill/>
          <a:ln w="9360">
            <a:solidFill>
              <a:srgbClr val="48FFD5"/>
            </a:solidFill>
            <a:round/>
          </a:ln>
        </p:spPr>
        <p:style>
          <a:lnRef idx="0">
            <a:scrgbClr r="0" g="0" b="0"/>
          </a:lnRef>
          <a:fillRef idx="0">
            <a:scrgbClr r="0" g="0" b="0"/>
          </a:fillRef>
          <a:effectRef idx="0">
            <a:scrgbClr r="0" g="0" b="0"/>
          </a:effectRef>
          <a:fontRef idx="minor"/>
        </p:style>
      </p:sp>
      <p:sp>
        <p:nvSpPr>
          <p:cNvPr id="189" name="TextShape 12"/>
          <p:cNvSpPr txBox="1"/>
          <p:nvPr/>
        </p:nvSpPr>
        <p:spPr>
          <a:xfrm>
            <a:off x="2810520" y="3515454"/>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03</a:t>
            </a:r>
            <a:endParaRPr lang="en-US" sz="2400" b="0" strike="noStrike" spc="-1">
              <a:solidFill>
                <a:srgbClr val="000000"/>
              </a:solidFill>
              <a:latin typeface="Arial"/>
            </a:endParaRPr>
          </a:p>
        </p:txBody>
      </p:sp>
      <p:sp>
        <p:nvSpPr>
          <p:cNvPr id="190" name="TextShape 13"/>
          <p:cNvSpPr txBox="1"/>
          <p:nvPr/>
        </p:nvSpPr>
        <p:spPr>
          <a:xfrm>
            <a:off x="640080" y="3839454"/>
            <a:ext cx="2075760" cy="195840"/>
          </a:xfrm>
          <a:prstGeom prst="rect">
            <a:avLst/>
          </a:prstGeom>
          <a:noFill/>
          <a:ln>
            <a:noFill/>
          </a:ln>
        </p:spPr>
        <p:txBody>
          <a:bodyPr tIns="91440" bIns="91440" anchor="b">
            <a:noAutofit/>
          </a:bodyPr>
          <a:lstStyle/>
          <a:p>
            <a:pPr algn="r">
              <a:lnSpc>
                <a:spcPct val="100000"/>
              </a:lnSpc>
              <a:tabLst>
                <a:tab pos="0" algn="l"/>
              </a:tabLst>
            </a:pPr>
            <a:r>
              <a:rPr lang="en-IN" sz="1200" b="0" strike="noStrike" spc="-1">
                <a:solidFill>
                  <a:srgbClr val="FFFFFF"/>
                </a:solidFill>
                <a:latin typeface="Roboto Black"/>
                <a:ea typeface="Roboto Black"/>
              </a:rPr>
              <a:t>TOOLS USED</a:t>
            </a:r>
            <a:endParaRPr lang="en-US" sz="1200" b="0" strike="noStrike" spc="-1">
              <a:solidFill>
                <a:srgbClr val="000000"/>
              </a:solidFill>
              <a:latin typeface="Arial"/>
            </a:endParaRPr>
          </a:p>
        </p:txBody>
      </p:sp>
      <p:sp>
        <p:nvSpPr>
          <p:cNvPr id="191" name="CustomShape 14"/>
          <p:cNvSpPr/>
          <p:nvPr/>
        </p:nvSpPr>
        <p:spPr>
          <a:xfrm>
            <a:off x="4995388" y="2873390"/>
            <a:ext cx="428400" cy="428400"/>
          </a:xfrm>
          <a:custGeom>
            <a:avLst/>
            <a:gdLst/>
            <a:ahLst/>
            <a:cxn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06</a:t>
            </a:r>
            <a:endParaRPr lang="en-US" sz="2400" b="0" strike="noStrike" spc="-1">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a:solidFill>
                  <a:srgbClr val="FFFFFF"/>
                </a:solidFill>
                <a:latin typeface="Roboto Black"/>
                <a:ea typeface="Roboto Black"/>
              </a:rPr>
              <a:t>CONCLUSION </a:t>
            </a:r>
            <a:endParaRPr lang="en-US" sz="1200" b="0" strike="noStrike" spc="-1">
              <a:solidFill>
                <a:srgbClr val="000000"/>
              </a:solidFill>
              <a:latin typeface="Arial"/>
            </a:endParaRPr>
          </a:p>
        </p:txBody>
      </p:sp>
      <p:grpSp>
        <p:nvGrpSpPr>
          <p:cNvPr id="22" name="Google Shape;234;p21"/>
          <p:cNvGrpSpPr/>
          <p:nvPr/>
        </p:nvGrpSpPr>
        <p:grpSpPr>
          <a:xfrm>
            <a:off x="4959585" y="2105118"/>
            <a:ext cx="428915" cy="426116"/>
            <a:chOff x="6226275" y="3911538"/>
            <a:chExt cx="900325" cy="894450"/>
          </a:xfrm>
        </p:grpSpPr>
        <p:sp>
          <p:nvSpPr>
            <p:cNvPr id="23"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2;p21"/>
          <p:cNvSpPr/>
          <p:nvPr/>
        </p:nvSpPr>
        <p:spPr>
          <a:xfrm>
            <a:off x="3561253" y="210511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nvGrpSpPr>
          <p:cNvPr id="32" name="Google Shape;244;p21"/>
          <p:cNvGrpSpPr/>
          <p:nvPr/>
        </p:nvGrpSpPr>
        <p:grpSpPr>
          <a:xfrm>
            <a:off x="3557737" y="3678698"/>
            <a:ext cx="448478" cy="423588"/>
            <a:chOff x="5812000" y="2553488"/>
            <a:chExt cx="769850" cy="767400"/>
          </a:xfrm>
        </p:grpSpPr>
        <p:sp>
          <p:nvSpPr>
            <p:cNvPr id="3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ction Button: Return 1">
            <a:hlinkClick r:id="" action="ppaction://hlinkshowjump?jump=lastslideviewed" highlightClick="1"/>
          </p:cNvPr>
          <p:cNvSpPr/>
          <p:nvPr/>
        </p:nvSpPr>
        <p:spPr>
          <a:xfrm>
            <a:off x="5008380" y="3678698"/>
            <a:ext cx="418653" cy="44717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571830" y="2866723"/>
            <a:ext cx="455023" cy="373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OBJECTIVE</a:t>
            </a:r>
            <a:endParaRPr lang="en-US" sz="3000" b="0" strike="noStrike" spc="-1">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lstStyle/>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Implementation of AES algorithm.</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Text Messages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Text Messages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Confidential Images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Images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any kinds of confidential file.</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any kinds of confidential </a:t>
            </a:r>
            <a:r>
              <a:rPr lang="en-IN" sz="1400" b="0" strike="noStrike" spc="-1" dirty="0" smtClean="0">
                <a:solidFill>
                  <a:srgbClr val="FFFFFF"/>
                </a:solidFill>
                <a:latin typeface="Roboto Light"/>
                <a:ea typeface="Roboto Light"/>
              </a:rPr>
              <a:t>file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Produce garbage values without right key.  </a:t>
            </a:r>
            <a:endParaRPr lang="en-US" sz="1400" b="0" strike="noStrike" spc="-1" dirty="0">
              <a:latin typeface="Arial"/>
            </a:endParaRPr>
          </a:p>
        </p:txBody>
      </p:sp>
      <p:sp>
        <p:nvSpPr>
          <p:cNvPr id="200"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INTRODUCTION</a:t>
            </a:r>
            <a:endParaRPr lang="en-US" sz="3000" b="0" strike="noStrike" spc="-1">
              <a:solidFill>
                <a:srgbClr val="000000"/>
              </a:solidFill>
              <a:latin typeface="Arial"/>
            </a:endParaRPr>
          </a:p>
        </p:txBody>
      </p:sp>
      <p:sp>
        <p:nvSpPr>
          <p:cNvPr id="202" name="TextShape 2"/>
          <p:cNvSpPr txBox="1"/>
          <p:nvPr/>
        </p:nvSpPr>
        <p:spPr>
          <a:xfrm>
            <a:off x="401244" y="1155324"/>
            <a:ext cx="5331240" cy="3858120"/>
          </a:xfrm>
          <a:prstGeom prst="rect">
            <a:avLst/>
          </a:prstGeom>
          <a:noFill/>
          <a:ln>
            <a:noFill/>
          </a:ln>
        </p:spPr>
        <p:txBody>
          <a:bodyPr tIns="91440" bIns="91440">
            <a:noAutofit/>
          </a:bodyPr>
          <a:lstStyle/>
          <a:p>
            <a:pPr algn="just">
              <a:tabLst>
                <a:tab pos="0" algn="l"/>
              </a:tabLst>
            </a:pPr>
            <a:r>
              <a:rPr lang="en-IN" sz="1200" dirty="0" smtClean="0">
                <a:solidFill>
                  <a:schemeClr val="bg1"/>
                </a:solidFill>
              </a:rPr>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That case, the best way to secure data in Cryptography. Cryptography is the way to hide information by encryption and decoding it by decryption. The Advanced Encryption Standard (AES) algorithm, also known as the </a:t>
            </a:r>
            <a:r>
              <a:rPr lang="en-IN" sz="1200" dirty="0" err="1" smtClean="0">
                <a:solidFill>
                  <a:schemeClr val="bg1"/>
                </a:solidFill>
              </a:rPr>
              <a:t>Rijndael</a:t>
            </a:r>
            <a:r>
              <a:rPr lang="en-IN" sz="1200" dirty="0" smtClean="0">
                <a:solidFill>
                  <a:schemeClr val="bg1"/>
                </a:solidFill>
              </a:rPr>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p>
        </p:txBody>
      </p:sp>
      <p:sp>
        <p:nvSpPr>
          <p:cNvPr id="203"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TOOLS USED</a:t>
            </a:r>
            <a:endParaRPr lang="en-US" sz="3000" b="0" strike="noStrike" spc="-1">
              <a:solidFill>
                <a:srgbClr val="000000"/>
              </a:solidFill>
              <a:latin typeface="Arial"/>
            </a:endParaRPr>
          </a:p>
        </p:txBody>
      </p:sp>
      <p:sp>
        <p:nvSpPr>
          <p:cNvPr id="20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06" name="Picture 5"/>
          <p:cNvPicPr/>
          <p:nvPr/>
        </p:nvPicPr>
        <p:blipFill>
          <a:blip r:embed="rId2"/>
          <a:stretch/>
        </p:blipFill>
        <p:spPr>
          <a:xfrm>
            <a:off x="850165" y="1084417"/>
            <a:ext cx="1653144" cy="1464810"/>
          </a:xfrm>
          <a:prstGeom prst="rect">
            <a:avLst/>
          </a:prstGeom>
          <a:ln>
            <a:noFill/>
          </a:ln>
        </p:spPr>
      </p:pic>
      <p:pic>
        <p:nvPicPr>
          <p:cNvPr id="207" name="Picture 4"/>
          <p:cNvPicPr/>
          <p:nvPr/>
        </p:nvPicPr>
        <p:blipFill>
          <a:blip r:embed="rId3"/>
          <a:stretch/>
        </p:blipFill>
        <p:spPr>
          <a:xfrm>
            <a:off x="3808697" y="1047628"/>
            <a:ext cx="1835647" cy="1413869"/>
          </a:xfrm>
          <a:prstGeom prst="rect">
            <a:avLst/>
          </a:prstGeom>
          <a:ln>
            <a:noFill/>
          </a:ln>
        </p:spPr>
      </p:pic>
      <p:pic>
        <p:nvPicPr>
          <p:cNvPr id="208" name="Picture 9"/>
          <p:cNvPicPr/>
          <p:nvPr/>
        </p:nvPicPr>
        <p:blipFill>
          <a:blip r:embed="rId4"/>
          <a:stretch/>
        </p:blipFill>
        <p:spPr>
          <a:xfrm>
            <a:off x="7030007" y="1109398"/>
            <a:ext cx="1261571" cy="1413869"/>
          </a:xfrm>
          <a:prstGeom prst="rect">
            <a:avLst/>
          </a:prstGeom>
          <a:ln>
            <a:noFill/>
          </a:ln>
        </p:spPr>
      </p:pic>
      <p:sp>
        <p:nvSpPr>
          <p:cNvPr id="2" name="Title 1"/>
          <p:cNvSpPr>
            <a:spLocks noGrp="1"/>
          </p:cNvSpPr>
          <p:nvPr>
            <p:ph type="title"/>
          </p:nvPr>
        </p:nvSpPr>
        <p:spPr>
          <a:xfrm>
            <a:off x="3964722" y="2126751"/>
            <a:ext cx="1603872" cy="396516"/>
          </a:xfrm>
        </p:spPr>
        <p:txBody>
          <a:bodyPr/>
          <a:lstStyle/>
          <a:p>
            <a:r>
              <a:rPr lang="en-IN" sz="2000" dirty="0" smtClean="0">
                <a:solidFill>
                  <a:schemeClr val="accent2"/>
                </a:solidFill>
                <a:latin typeface="+mn-lt"/>
                <a:cs typeface="Calibri" panose="020F0502020204030204" pitchFamily="34" charset="0"/>
              </a:rPr>
              <a:t>Cryptography</a:t>
            </a:r>
            <a:endParaRPr lang="en-IN" sz="2000" dirty="0">
              <a:solidFill>
                <a:schemeClr val="accent2"/>
              </a:solidFill>
              <a:latin typeface="+mn-lt"/>
              <a:cs typeface="Calibri" panose="020F0502020204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81" y="2806331"/>
            <a:ext cx="1975113" cy="19751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9656" y="2991207"/>
            <a:ext cx="3264328" cy="1632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21" y="2964405"/>
            <a:ext cx="1476480" cy="16589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The Advanced Encryption Standard (AES) algorithm, also known as the </a:t>
            </a:r>
            <a:r>
              <a:rPr lang="en-IN" sz="1200" b="0" strike="noStrike" spc="-1" dirty="0" err="1">
                <a:solidFill>
                  <a:srgbClr val="FFFFFF"/>
                </a:solidFill>
                <a:latin typeface="Roboto Light"/>
                <a:ea typeface="Roboto Light"/>
              </a:rPr>
              <a:t>Rijndael</a:t>
            </a:r>
            <a:r>
              <a:rPr lang="en-IN" sz="1200" b="0" strike="noStrike" spc="-1" dirty="0">
                <a:solidFill>
                  <a:srgbClr val="FFFFFF"/>
                </a:solidFill>
                <a:latin typeface="Roboto Light"/>
                <a:ea typeface="Roboto Light"/>
              </a:rPr>
              <a:t>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lang="en-US" sz="1200" b="0" strike="noStrike" spc="-1" dirty="0">
              <a:latin typeface="Arial"/>
            </a:endParaRPr>
          </a:p>
        </p:txBody>
      </p:sp>
      <p:sp>
        <p:nvSpPr>
          <p:cNvPr id="214"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15" name="TextShape 4"/>
          <p:cNvSpPr txBox="1"/>
          <p:nvPr/>
        </p:nvSpPr>
        <p:spPr>
          <a:xfrm>
            <a:off x="1167480" y="1120920"/>
            <a:ext cx="6901560" cy="551520"/>
          </a:xfrm>
          <a:prstGeom prst="rect">
            <a:avLst/>
          </a:prstGeom>
          <a:noFill/>
          <a:ln>
            <a:noFill/>
          </a:ln>
        </p:spPr>
        <p:txBody>
          <a:bodyPr tIns="91440" bIns="91440" anchor="b">
            <a:noAutofit/>
          </a:bodyPr>
          <a:lstStyle/>
          <a:p>
            <a:pPr algn="ctr">
              <a:lnSpc>
                <a:spcPct val="100000"/>
              </a:lnSpc>
            </a:pPr>
            <a:r>
              <a:rPr lang="en-IN" sz="2000" b="1" strike="noStrike" spc="-1" dirty="0">
                <a:solidFill>
                  <a:srgbClr val="FFFFFF"/>
                </a:solidFill>
                <a:latin typeface="Roboto Black"/>
                <a:ea typeface="Roboto Black"/>
              </a:rPr>
              <a:t>AES</a:t>
            </a:r>
            <a:r>
              <a:rPr lang="en-IN" sz="2000" b="0" strike="noStrike" spc="-1" dirty="0">
                <a:solidFill>
                  <a:srgbClr val="FFFFFF"/>
                </a:solidFill>
                <a:latin typeface="Roboto Black"/>
                <a:ea typeface="Roboto Black"/>
              </a:rPr>
              <a:t> </a:t>
            </a:r>
            <a:r>
              <a:rPr lang="en-IN" sz="2000" b="1" strike="noStrike" spc="-1" dirty="0">
                <a:solidFill>
                  <a:srgbClr val="FFFFFF"/>
                </a:solidFill>
                <a:latin typeface="Roboto Black"/>
                <a:ea typeface="Roboto Black"/>
              </a:rPr>
              <a:t>Algorithm Specification</a:t>
            </a:r>
            <a:r>
              <a:rPr dirty="0"/>
              <a:t/>
            </a:r>
            <a:br>
              <a:rPr dirty="0"/>
            </a:br>
            <a:endParaRPr lang="en-US" sz="2000" b="0" strike="noStrike" spc="-1" dirty="0">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AES is divided by two parts:</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Cypher / Encryption</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Inverse Cypher/ Decryption</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a:p>
            <a:pPr algn="just">
              <a:lnSpc>
                <a:spcPct val="100000"/>
              </a:lnSpc>
              <a:tabLst>
                <a:tab pos="0" algn="l"/>
              </a:tabLst>
            </a:pPr>
            <a:r>
              <a:rPr lang="en-IN" sz="1200" b="0" strike="noStrike" spc="-1" dirty="0">
                <a:solidFill>
                  <a:srgbClr val="FFFFFF"/>
                </a:solidFill>
                <a:latin typeface="Roboto Light"/>
                <a:ea typeface="Roboto Light"/>
              </a:rPr>
              <a:t>For the AES algorithm, the length of the Cipher Key is 128, 192, or 256 bits. The key length is represented by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6, or 8, which reflects the number of 32-bit words in the Cipher Key. For the AES algorithm, the number of rounds to be performed during the execution of the algorithm is dependent on the key size. The number of rounds is represented by Nr, where Nr = 10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Nr = 12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6, and Nr = 14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8. The Key-Block-Round combinations are given in Figure.</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p:txBody>
      </p:sp>
      <p:pic>
        <p:nvPicPr>
          <p:cNvPr id="217" name="Picture 6"/>
          <p:cNvPicPr/>
          <p:nvPr/>
        </p:nvPicPr>
        <p:blipFill>
          <a:blip r:embed="rId2"/>
          <a:stretch/>
        </p:blipFill>
        <p:spPr>
          <a:xfrm>
            <a:off x="5393880" y="3052800"/>
            <a:ext cx="3510000" cy="1638000"/>
          </a:xfrm>
          <a:prstGeom prst="rect">
            <a:avLst/>
          </a:prstGeom>
          <a:ln>
            <a:noFill/>
          </a:ln>
        </p:spPr>
      </p:pic>
      <p:sp>
        <p:nvSpPr>
          <p:cNvPr id="10" name="CustomShape 1"/>
          <p:cNvSpPr/>
          <p:nvPr/>
        </p:nvSpPr>
        <p:spPr>
          <a:xfrm>
            <a:off x="2453640" y="1460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Cypher / Encryption Algorithm</a:t>
            </a:r>
            <a:endParaRPr lang="en-US" sz="2000" b="0" strike="noStrike" spc="-1">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For both its Cipher and Inverse Cipher, the AES algorithm uses a round function that is composed of </a:t>
            </a: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four different byte-oriented transformations:</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2" name="Picture 8"/>
          <p:cNvPicPr/>
          <p:nvPr/>
        </p:nvPicPr>
        <p:blipFill>
          <a:blip r:embed="rId2"/>
          <a:srcRect l="1987" r="3356" b="5767"/>
          <a:stretch/>
        </p:blipFill>
        <p:spPr>
          <a:xfrm>
            <a:off x="4597188"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lstStyle/>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Byte substitution using a substitution table (S-box),</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Shifting rows of the State array by different offsets, </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Mixing the data within each column of the State array,</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Adding a Round Key to the State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457200" indent="-342720">
              <a:lnSpc>
                <a:spcPct val="100000"/>
              </a:lnSpc>
              <a:tabLst>
                <a:tab pos="0" algn="l"/>
              </a:tabLst>
            </a:pPr>
            <a:r>
              <a:rPr lang="en-IN" sz="1200" b="0" strike="noStrike" spc="-1" dirty="0">
                <a:solidFill>
                  <a:srgbClr val="FFFFFF"/>
                </a:solidFill>
                <a:latin typeface="Roboto Light"/>
                <a:ea typeface="Roboto Light"/>
              </a:rPr>
              <a:t>The Cipher is described in the pseudo code: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individual transformations </a:t>
            </a:r>
            <a:r>
              <a:rPr lang="en-IN" sz="1200" b="1" strike="noStrike" spc="-1" dirty="0" err="1">
                <a:solidFill>
                  <a:srgbClr val="FFFFFF"/>
                </a:solidFill>
                <a:latin typeface="Roboto Light"/>
                <a:ea typeface="Roboto Light"/>
              </a:rPr>
              <a:t>SubBytes</a:t>
            </a:r>
            <a:r>
              <a:rPr lang="en-IN" sz="1200" b="1" strike="noStrike" spc="-1" dirty="0">
                <a:solidFill>
                  <a:srgbClr val="FFFFFF"/>
                </a:solidFill>
                <a:latin typeface="Roboto Light"/>
                <a:ea typeface="Roboto Light"/>
              </a:rPr>
              <a:t>() , </a:t>
            </a:r>
            <a:r>
              <a:rPr lang="en-IN" sz="1200" b="1" strike="noStrike" spc="-1" dirty="0" err="1">
                <a:solidFill>
                  <a:srgbClr val="FFFFFF"/>
                </a:solidFill>
                <a:latin typeface="Roboto Light"/>
                <a:ea typeface="Roboto Light"/>
              </a:rPr>
              <a:t>ShiftRows</a:t>
            </a:r>
            <a:r>
              <a:rPr lang="en-IN" sz="1200" b="1" strike="noStrike" spc="-1" dirty="0">
                <a:solidFill>
                  <a:srgbClr val="FFFFFF"/>
                </a:solidFill>
                <a:latin typeface="Roboto Light"/>
                <a:ea typeface="Roboto Light"/>
              </a:rPr>
              <a:t>(), </a:t>
            </a:r>
            <a:r>
              <a:rPr lang="en-IN" sz="1200" b="1" strike="noStrike" spc="-1" dirty="0" err="1">
                <a:solidFill>
                  <a:srgbClr val="FFFFFF"/>
                </a:solidFill>
                <a:latin typeface="Roboto Light"/>
                <a:ea typeface="Roboto Light"/>
              </a:rPr>
              <a:t>MixColumns</a:t>
            </a:r>
            <a:r>
              <a:rPr lang="en-IN" sz="1200" b="1" strike="noStrike" spc="-1" dirty="0">
                <a:solidFill>
                  <a:srgbClr val="FFFFFF"/>
                </a:solidFill>
                <a:latin typeface="Roboto Light"/>
                <a:ea typeface="Roboto Light"/>
              </a:rPr>
              <a:t>(), and </a:t>
            </a:r>
            <a:r>
              <a:rPr lang="en-IN" sz="1200" b="1" strike="noStrike" spc="-1" dirty="0" err="1">
                <a:solidFill>
                  <a:srgbClr val="FFFFFF"/>
                </a:solidFill>
                <a:latin typeface="Roboto Light"/>
                <a:ea typeface="Roboto Light"/>
              </a:rPr>
              <a:t>AddRoundKey</a:t>
            </a:r>
            <a:r>
              <a:rPr lang="en-IN" sz="1200" b="1" strike="noStrike" spc="-1" dirty="0">
                <a:solidFill>
                  <a:srgbClr val="FFFFFF"/>
                </a:solidFill>
                <a:latin typeface="Roboto Light"/>
                <a:ea typeface="Roboto Light"/>
              </a:rPr>
              <a:t>() -</a:t>
            </a:r>
            <a:r>
              <a:rPr lang="en-IN" sz="1200" b="0" strike="noStrike" spc="-1" dirty="0">
                <a:solidFill>
                  <a:srgbClr val="FFFFFF"/>
                </a:solidFill>
                <a:latin typeface="Roboto Light"/>
                <a:ea typeface="Roboto Light"/>
              </a:rPr>
              <a:t>process the State and are described next.</a:t>
            </a:r>
            <a:endParaRPr lang="en-US" sz="1200" b="0" strike="noStrike" spc="-1" dirty="0">
              <a:latin typeface="Arial"/>
            </a:endParaRPr>
          </a:p>
        </p:txBody>
      </p:sp>
      <p:sp>
        <p:nvSpPr>
          <p:cNvPr id="8" name="CustomShape 1"/>
          <p:cNvSpPr/>
          <p:nvPr/>
        </p:nvSpPr>
        <p:spPr>
          <a:xfrm>
            <a:off x="23266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2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6"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Byte Substitution</a:t>
            </a:r>
            <a:endParaRPr lang="en-US" sz="2000" b="0" strike="noStrike" spc="-1">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The SubBytes() transformation is a non-linear byte substitution that operates independently on each byte of the State using a substitution table. This S-box which is invertible, is constructed by composing two transformations: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343080" indent="-228240">
              <a:lnSpc>
                <a:spcPct val="100000"/>
              </a:lnSpc>
              <a:buClr>
                <a:srgbClr val="FFFFFF"/>
              </a:buClr>
              <a:buFont typeface="Arial"/>
              <a:buAutoNum type="arabicPeriod"/>
              <a:tabLst>
                <a:tab pos="0" algn="l"/>
              </a:tabLst>
            </a:pPr>
            <a:r>
              <a:rPr lang="en-IN" sz="1200" b="0" strike="noStrike" spc="-1">
                <a:solidFill>
                  <a:srgbClr val="FFFFFF"/>
                </a:solidFill>
                <a:latin typeface="Roboto Light"/>
                <a:ea typeface="Roboto Light"/>
              </a:rPr>
              <a:t>Take the multiplicative inverse in the finite field (Galoi’s Field)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2.  Apply the following affine transformation (over GF(2)):</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8" name="Picture 11"/>
          <p:cNvPicPr/>
          <p:nvPr/>
        </p:nvPicPr>
        <p:blipFill>
          <a:blip r:embed="rId2"/>
          <a:srcRect r="14432"/>
          <a:stretch/>
        </p:blipFill>
        <p:spPr>
          <a:xfrm>
            <a:off x="351000" y="3842640"/>
            <a:ext cx="4016880" cy="520200"/>
          </a:xfrm>
          <a:prstGeom prst="rect">
            <a:avLst/>
          </a:prstGeom>
          <a:ln>
            <a:noFill/>
          </a:ln>
        </p:spPr>
      </p:pic>
      <p:pic>
        <p:nvPicPr>
          <p:cNvPr id="229" name="Picture 14"/>
          <p:cNvPicPr/>
          <p:nvPr/>
        </p:nvPicPr>
        <p:blipFill>
          <a:blip r:embed="rId3"/>
          <a:srcRect l="7853" r="10289"/>
          <a:stretch/>
        </p:blipFill>
        <p:spPr>
          <a:xfrm>
            <a:off x="4952160" y="1855080"/>
            <a:ext cx="3879720" cy="2202840"/>
          </a:xfrm>
          <a:prstGeom prst="rect">
            <a:avLst/>
          </a:prstGeom>
          <a:ln>
            <a:noFill/>
          </a:ln>
        </p:spPr>
      </p:pic>
      <p:sp>
        <p:nvSpPr>
          <p:cNvPr id="8" name="CustomShape 1"/>
          <p:cNvSpPr/>
          <p:nvPr/>
        </p:nvSpPr>
        <p:spPr>
          <a:xfrm>
            <a:off x="2313940" y="1333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1"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Shifting Rows</a:t>
            </a:r>
            <a:endParaRPr lang="en-US" sz="2000" b="0" strike="noStrike" spc="-1">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r>
              <a:t/>
            </a:r>
            <a:br/>
            <a:endParaRPr lang="en-US" sz="1200" b="0" strike="noStrike" spc="-1">
              <a:latin typeface="Arial"/>
            </a:endParaRPr>
          </a:p>
        </p:txBody>
      </p:sp>
      <p:pic>
        <p:nvPicPr>
          <p:cNvPr id="234" name="Picture 7"/>
          <p:cNvPicPr/>
          <p:nvPr/>
        </p:nvPicPr>
        <p:blipFill>
          <a:blip r:embed="rId2"/>
          <a:srcRect l="9490" r="10919"/>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where the shift value shift(r,Nb) depends on the row number, r, as follows:</a:t>
            </a:r>
            <a:r>
              <a:t/>
            </a:r>
            <a:br/>
            <a:r>
              <a:rPr lang="en-IN" sz="1200" b="0" strike="noStrike" spc="-1">
                <a:solidFill>
                  <a:srgbClr val="FFFFFF"/>
                </a:solidFill>
                <a:latin typeface="Roboto Light"/>
                <a:ea typeface="Roboto Light"/>
              </a:rPr>
              <a:t>shift(1,4) = 1; shift(2,4) = 2 ; shift(3,4) = 3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lang="en-US" sz="1200" b="0" strike="noStrike" spc="-1">
              <a:latin typeface="Arial"/>
            </a:endParaRPr>
          </a:p>
          <a:p>
            <a:pPr marL="114480">
              <a:lnSpc>
                <a:spcPct val="100000"/>
              </a:lnSpc>
              <a:tabLst>
                <a:tab pos="0" algn="l"/>
              </a:tabLst>
            </a:pPr>
            <a:endParaRPr lang="en-US" sz="1200" b="0" strike="noStrike" spc="-1">
              <a:latin typeface="Arial"/>
            </a:endParaRPr>
          </a:p>
        </p:txBody>
      </p:sp>
      <p:pic>
        <p:nvPicPr>
          <p:cNvPr id="236" name="Picture 9"/>
          <p:cNvPicPr/>
          <p:nvPr/>
        </p:nvPicPr>
        <p:blipFill>
          <a:blip r:embed="rId3"/>
          <a:srcRect l="7542" r="2674"/>
          <a:stretch/>
        </p:blipFill>
        <p:spPr>
          <a:xfrm>
            <a:off x="4917960" y="1782000"/>
            <a:ext cx="3913920" cy="2604960"/>
          </a:xfrm>
          <a:prstGeom prst="rect">
            <a:avLst/>
          </a:prstGeom>
          <a:ln>
            <a:noFill/>
          </a:ln>
        </p:spPr>
      </p:pic>
      <p:sp>
        <p:nvSpPr>
          <p:cNvPr id="9" name="CustomShape 1"/>
          <p:cNvSpPr/>
          <p:nvPr/>
        </p:nvSpPr>
        <p:spPr>
          <a:xfrm>
            <a:off x="23774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p15="http://schemas.microsoft.com/office/powerpoint/2012/main">
      <p:transition spd="med">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1300</Words>
  <Application>Microsoft Office PowerPoint</Application>
  <PresentationFormat>On-screen Show (16:9)</PresentationFormat>
  <Paragraphs>110</Paragraphs>
  <Slides>19</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19</vt:i4>
      </vt:variant>
    </vt:vector>
  </HeadingPairs>
  <TitlesOfParts>
    <vt:vector size="32" baseType="lpstr">
      <vt:lpstr>Arial</vt:lpstr>
      <vt:lpstr>Calibri</vt:lpstr>
      <vt:lpstr>DejaVu Sans</vt:lpstr>
      <vt:lpstr>Gulim</vt:lpstr>
      <vt:lpstr>Roboto Black</vt:lpstr>
      <vt:lpstr>Roboto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subject/>
  <dc:creator/>
  <dc:description/>
  <cp:lastModifiedBy>Tareq Ul Islam</cp:lastModifiedBy>
  <cp:revision>29</cp:revision>
  <dcterms:modified xsi:type="dcterms:W3CDTF">2021-08-28T20:29:09Z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