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5" r:id="rId19"/>
    <p:sldId id="270" r:id="rId20"/>
    <p:sldId id="272" r:id="rId21"/>
    <p:sldId id="271" r:id="rId22"/>
    <p:sldId id="273" r:id="rId23"/>
    <p:sldId id="274" r:id="rId24"/>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72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3986640" y="1429200"/>
            <a:ext cx="3577680" cy="60624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24"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5"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3986640" y="1429200"/>
            <a:ext cx="3577680" cy="60624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27"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8"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9"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0"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3986640" y="1429200"/>
            <a:ext cx="3577680" cy="60624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32"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3"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4"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5"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6"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7"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2" name="PlaceHolder 1"/>
          <p:cNvSpPr>
            <a:spLocks noGrp="1"/>
          </p:cNvSpPr>
          <p:nvPr>
            <p:ph type="title"/>
          </p:nvPr>
        </p:nvSpPr>
        <p:spPr>
          <a:xfrm>
            <a:off x="3986640" y="1429200"/>
            <a:ext cx="3577680" cy="60624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53"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3986640" y="1429200"/>
            <a:ext cx="3577680" cy="60624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55"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3986640" y="1429200"/>
            <a:ext cx="3577680" cy="60624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57"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58"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9" name="PlaceHolder 1"/>
          <p:cNvSpPr>
            <a:spLocks noGrp="1"/>
          </p:cNvSpPr>
          <p:nvPr>
            <p:ph type="title"/>
          </p:nvPr>
        </p:nvSpPr>
        <p:spPr>
          <a:xfrm>
            <a:off x="3986640" y="1429200"/>
            <a:ext cx="3577680" cy="606240"/>
          </a:xfrm>
          <a:prstGeom prst="rect">
            <a:avLst/>
          </a:prstGeom>
        </p:spPr>
        <p:txBody>
          <a:bodyPr lIns="0" tIns="0" rIns="0" bIns="0" anchor="ctr">
            <a:noAutofit/>
          </a:bodyPr>
          <a:lstStyle/>
          <a:p>
            <a:endParaRPr lang="en-US" sz="14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0" name="PlaceHolder 1"/>
          <p:cNvSpPr>
            <a:spLocks noGrp="1"/>
          </p:cNvSpPr>
          <p:nvPr>
            <p:ph type="subTitle"/>
          </p:nvPr>
        </p:nvSpPr>
        <p:spPr>
          <a:xfrm>
            <a:off x="3986640" y="1429200"/>
            <a:ext cx="3577680" cy="281160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3986640" y="1429200"/>
            <a:ext cx="3577680" cy="60624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62"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63"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64"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3986640" y="1429200"/>
            <a:ext cx="3577680" cy="60624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3"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3986640" y="1429200"/>
            <a:ext cx="3577680" cy="60624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66"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67"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68"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3986640" y="1429200"/>
            <a:ext cx="3577680" cy="60624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70"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71"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72"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3986640" y="1429200"/>
            <a:ext cx="3577680" cy="60624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74"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75"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3986640" y="1429200"/>
            <a:ext cx="3577680" cy="60624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77"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78"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79"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80"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3986640" y="1429200"/>
            <a:ext cx="3577680" cy="60624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82"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83"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84"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85"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86"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87"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3" name="PlaceHolder 1"/>
          <p:cNvSpPr>
            <a:spLocks noGrp="1"/>
          </p:cNvSpPr>
          <p:nvPr>
            <p:ph type="title"/>
          </p:nvPr>
        </p:nvSpPr>
        <p:spPr>
          <a:xfrm>
            <a:off x="3986640" y="1429200"/>
            <a:ext cx="3577680" cy="60624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94"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3986640" y="1429200"/>
            <a:ext cx="3577680" cy="60624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96"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3986640" y="1429200"/>
            <a:ext cx="3577680" cy="60624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98"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99"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0" name="PlaceHolder 1"/>
          <p:cNvSpPr>
            <a:spLocks noGrp="1"/>
          </p:cNvSpPr>
          <p:nvPr>
            <p:ph type="title"/>
          </p:nvPr>
        </p:nvSpPr>
        <p:spPr>
          <a:xfrm>
            <a:off x="3986640" y="1429200"/>
            <a:ext cx="3577680" cy="606240"/>
          </a:xfrm>
          <a:prstGeom prst="rect">
            <a:avLst/>
          </a:prstGeom>
        </p:spPr>
        <p:txBody>
          <a:bodyPr lIns="0" tIns="0" rIns="0" bIns="0" anchor="ctr">
            <a:noAutofit/>
          </a:bodyPr>
          <a:lstStyle/>
          <a:p>
            <a:endParaRPr lang="en-US" sz="14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3986640" y="1429200"/>
            <a:ext cx="3577680" cy="60624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5"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1" name="PlaceHolder 1"/>
          <p:cNvSpPr>
            <a:spLocks noGrp="1"/>
          </p:cNvSpPr>
          <p:nvPr>
            <p:ph type="subTitle"/>
          </p:nvPr>
        </p:nvSpPr>
        <p:spPr>
          <a:xfrm>
            <a:off x="3986640" y="1429200"/>
            <a:ext cx="3577680" cy="281160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3986640" y="1429200"/>
            <a:ext cx="3577680" cy="60624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103"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04"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05"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3986640" y="1429200"/>
            <a:ext cx="3577680" cy="60624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107"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08"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09"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3986640" y="1429200"/>
            <a:ext cx="3577680" cy="60624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111"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12"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13"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3986640" y="1429200"/>
            <a:ext cx="3577680" cy="60624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115"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16"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3986640" y="1429200"/>
            <a:ext cx="3577680" cy="60624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118"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19"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20"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21"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3986640" y="1429200"/>
            <a:ext cx="3577680" cy="60624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123"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24"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25"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26"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27"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28"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32" name="PlaceHolder 1"/>
          <p:cNvSpPr>
            <a:spLocks noGrp="1"/>
          </p:cNvSpPr>
          <p:nvPr>
            <p:ph type="title"/>
          </p:nvPr>
        </p:nvSpPr>
        <p:spPr>
          <a:xfrm>
            <a:off x="3986640" y="1429200"/>
            <a:ext cx="3577680" cy="60624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133"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3986640" y="1429200"/>
            <a:ext cx="3577680" cy="60624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135"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3986640" y="1429200"/>
            <a:ext cx="3577680" cy="60624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7"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8"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3986640" y="1429200"/>
            <a:ext cx="3577680" cy="60624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137"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38"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9" name="PlaceHolder 1"/>
          <p:cNvSpPr>
            <a:spLocks noGrp="1"/>
          </p:cNvSpPr>
          <p:nvPr>
            <p:ph type="title"/>
          </p:nvPr>
        </p:nvSpPr>
        <p:spPr>
          <a:xfrm>
            <a:off x="3986640" y="1429200"/>
            <a:ext cx="3577680" cy="606240"/>
          </a:xfrm>
          <a:prstGeom prst="rect">
            <a:avLst/>
          </a:prstGeom>
        </p:spPr>
        <p:txBody>
          <a:bodyPr lIns="0" tIns="0" rIns="0" bIns="0" anchor="ctr">
            <a:noAutofit/>
          </a:bodyPr>
          <a:lstStyle/>
          <a:p>
            <a:endParaRPr lang="en-US" sz="1400" b="0" strike="noStrike" spc="-1">
              <a:solidFill>
                <a:srgbClr val="000000"/>
              </a:solidFill>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0" name="PlaceHolder 1"/>
          <p:cNvSpPr>
            <a:spLocks noGrp="1"/>
          </p:cNvSpPr>
          <p:nvPr>
            <p:ph type="subTitle"/>
          </p:nvPr>
        </p:nvSpPr>
        <p:spPr>
          <a:xfrm>
            <a:off x="3986640" y="1429200"/>
            <a:ext cx="3577680" cy="281160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3986640" y="1429200"/>
            <a:ext cx="3577680" cy="60624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142"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43"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44"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3986640" y="1429200"/>
            <a:ext cx="3577680" cy="60624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146"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47"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48"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3986640" y="1429200"/>
            <a:ext cx="3577680" cy="60624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150"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51"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52"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3986640" y="1429200"/>
            <a:ext cx="3577680" cy="60624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154"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55"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3986640" y="1429200"/>
            <a:ext cx="3577680" cy="60624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157"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58"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59"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60"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61" name="PlaceHolder 1"/>
          <p:cNvSpPr>
            <a:spLocks noGrp="1"/>
          </p:cNvSpPr>
          <p:nvPr>
            <p:ph type="title"/>
          </p:nvPr>
        </p:nvSpPr>
        <p:spPr>
          <a:xfrm>
            <a:off x="3986640" y="1429200"/>
            <a:ext cx="3577680" cy="60624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162"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63"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64"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65"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66"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67"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3986640" y="1429200"/>
            <a:ext cx="3577680" cy="606240"/>
          </a:xfrm>
          <a:prstGeom prst="rect">
            <a:avLst/>
          </a:prstGeom>
        </p:spPr>
        <p:txBody>
          <a:bodyPr lIns="0" tIns="0" rIns="0" bIns="0" anchor="ctr">
            <a:noAutofit/>
          </a:bodyPr>
          <a:lstStyle/>
          <a:p>
            <a:endParaRPr lang="en-US" sz="14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3986640" y="1429200"/>
            <a:ext cx="3577680" cy="281160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3986640" y="1429200"/>
            <a:ext cx="3577680" cy="60624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12"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3"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4"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3986640" y="1429200"/>
            <a:ext cx="3577680" cy="60624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16"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7"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8"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3986640" y="1429200"/>
            <a:ext cx="3577680" cy="60624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20"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1"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2"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052643"/>
            </a:gs>
            <a:gs pos="100000">
              <a:srgbClr val="041523"/>
            </a:gs>
          </a:gsLst>
          <a:path path="circle">
            <a:fillToRect l="50000" t="50000" r="50000" b="50000"/>
          </a:path>
        </a:gra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4893840" y="1737360"/>
            <a:ext cx="3530160" cy="606240"/>
          </a:xfrm>
          <a:prstGeom prst="rect">
            <a:avLst/>
          </a:prstGeom>
        </p:spPr>
        <p:txBody>
          <a:bodyPr tIns="91440" bIns="91440" anchor="b">
            <a:noAutofit/>
          </a:bodyPr>
          <a:lstStyle/>
          <a:p>
            <a:r>
              <a:rPr lang="en-US" sz="3600" b="0" strike="noStrike" spc="-1">
                <a:solidFill>
                  <a:srgbClr val="000000"/>
                </a:solidFill>
                <a:latin typeface="Arial"/>
              </a:rPr>
              <a:t>Click to edit the title text format</a:t>
            </a:r>
          </a:p>
        </p:txBody>
      </p:sp>
      <p:sp>
        <p:nvSpPr>
          <p:cNvPr id="3" name="PlaceHolder 2"/>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en-US"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en-US"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en-US"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en-US"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052643"/>
            </a:gs>
            <a:gs pos="100000">
              <a:srgbClr val="041523"/>
            </a:gs>
          </a:gsLst>
          <a:path path="circle">
            <a:fillToRect l="50000" t="50000" r="50000" b="50000"/>
          </a:path>
        </a:gradFill>
        <a:effectLst/>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311760" y="644400"/>
            <a:ext cx="8520120" cy="606240"/>
          </a:xfrm>
          <a:prstGeom prst="rect">
            <a:avLst/>
          </a:prstGeom>
        </p:spPr>
        <p:txBody>
          <a:bodyPr tIns="91440" bIns="91440" anchor="b">
            <a:noAutofit/>
          </a:bodyPr>
          <a:lstStyle/>
          <a:p>
            <a:r>
              <a:rPr lang="en-US" sz="3000" b="0" strike="noStrike" spc="-1">
                <a:solidFill>
                  <a:srgbClr val="000000"/>
                </a:solidFill>
                <a:latin typeface="Arial"/>
              </a:rPr>
              <a:t>Click to edit the title text format</a:t>
            </a:r>
          </a:p>
        </p:txBody>
      </p:sp>
      <p:sp>
        <p:nvSpPr>
          <p:cNvPr id="39" name="PlaceHolder 2"/>
          <p:cNvSpPr>
            <a:spLocks noGrp="1"/>
          </p:cNvSpPr>
          <p:nvPr>
            <p:ph type="title"/>
          </p:nvPr>
        </p:nvSpPr>
        <p:spPr>
          <a:xfrm>
            <a:off x="5167080" y="1901160"/>
            <a:ext cx="1176480" cy="606240"/>
          </a:xfrm>
          <a:prstGeom prst="rect">
            <a:avLst/>
          </a:prstGeom>
        </p:spPr>
        <p:txBody>
          <a:bodyPr tIns="91440" bIns="91440" anchor="b">
            <a:noAutofit/>
          </a:bodyPr>
          <a:lstStyle/>
          <a:p>
            <a:pPr algn="r">
              <a:lnSpc>
                <a:spcPct val="100000"/>
              </a:lnSpc>
            </a:pPr>
            <a:r>
              <a:rPr lang="en-US" sz="2400" b="0" strike="noStrike" spc="-1">
                <a:solidFill>
                  <a:srgbClr val="48FFD5"/>
                </a:solidFill>
                <a:latin typeface="Roboto Black"/>
                <a:ea typeface="Roboto Black"/>
              </a:rPr>
              <a:t>xx%</a:t>
            </a:r>
            <a:endParaRPr lang="en-US" sz="2400" b="0" strike="noStrike" spc="-1">
              <a:solidFill>
                <a:srgbClr val="000000"/>
              </a:solidFill>
              <a:latin typeface="Arial"/>
            </a:endParaRPr>
          </a:p>
        </p:txBody>
      </p:sp>
      <p:sp>
        <p:nvSpPr>
          <p:cNvPr id="40" name="PlaceHolder 3"/>
          <p:cNvSpPr>
            <a:spLocks noGrp="1"/>
          </p:cNvSpPr>
          <p:nvPr>
            <p:ph type="title"/>
          </p:nvPr>
        </p:nvSpPr>
        <p:spPr>
          <a:xfrm>
            <a:off x="5167080" y="2797920"/>
            <a:ext cx="1176480" cy="606240"/>
          </a:xfrm>
          <a:prstGeom prst="rect">
            <a:avLst/>
          </a:prstGeom>
        </p:spPr>
        <p:txBody>
          <a:bodyPr tIns="91440" bIns="91440" anchor="b">
            <a:noAutofit/>
          </a:bodyPr>
          <a:lstStyle/>
          <a:p>
            <a:pPr algn="r">
              <a:lnSpc>
                <a:spcPct val="100000"/>
              </a:lnSpc>
            </a:pPr>
            <a:r>
              <a:rPr lang="en-US" sz="2400" b="0" strike="noStrike" spc="-1">
                <a:solidFill>
                  <a:srgbClr val="48FFD5"/>
                </a:solidFill>
                <a:latin typeface="Roboto Black"/>
                <a:ea typeface="Roboto Black"/>
              </a:rPr>
              <a:t>xx%</a:t>
            </a:r>
            <a:endParaRPr lang="en-US" sz="2400" b="0" strike="noStrike" spc="-1">
              <a:solidFill>
                <a:srgbClr val="000000"/>
              </a:solidFill>
              <a:latin typeface="Arial"/>
            </a:endParaRPr>
          </a:p>
        </p:txBody>
      </p:sp>
      <p:sp>
        <p:nvSpPr>
          <p:cNvPr id="41" name="PlaceHolder 4"/>
          <p:cNvSpPr>
            <a:spLocks noGrp="1"/>
          </p:cNvSpPr>
          <p:nvPr>
            <p:ph type="title"/>
          </p:nvPr>
        </p:nvSpPr>
        <p:spPr>
          <a:xfrm>
            <a:off x="5167080" y="3694680"/>
            <a:ext cx="1176480" cy="606240"/>
          </a:xfrm>
          <a:prstGeom prst="rect">
            <a:avLst/>
          </a:prstGeom>
        </p:spPr>
        <p:txBody>
          <a:bodyPr tIns="91440" bIns="91440" anchor="b">
            <a:noAutofit/>
          </a:bodyPr>
          <a:lstStyle/>
          <a:p>
            <a:pPr algn="r">
              <a:lnSpc>
                <a:spcPct val="100000"/>
              </a:lnSpc>
            </a:pPr>
            <a:r>
              <a:rPr lang="en-US" sz="2400" b="0" strike="noStrike" spc="-1">
                <a:solidFill>
                  <a:srgbClr val="48FFD5"/>
                </a:solidFill>
                <a:latin typeface="Roboto Black"/>
                <a:ea typeface="Roboto Black"/>
              </a:rPr>
              <a:t>xx%</a:t>
            </a:r>
            <a:endParaRPr lang="en-US" sz="2400" b="0" strike="noStrike" spc="-1">
              <a:solidFill>
                <a:srgbClr val="000000"/>
              </a:solidFill>
              <a:latin typeface="Arial"/>
            </a:endParaRPr>
          </a:p>
        </p:txBody>
      </p:sp>
      <p:sp>
        <p:nvSpPr>
          <p:cNvPr id="42" name="PlaceHolder 5"/>
          <p:cNvSpPr>
            <a:spLocks noGrp="1"/>
          </p:cNvSpPr>
          <p:nvPr>
            <p:ph type="title"/>
          </p:nvPr>
        </p:nvSpPr>
        <p:spPr>
          <a:xfrm>
            <a:off x="2827440" y="1901160"/>
            <a:ext cx="1176480" cy="606240"/>
          </a:xfrm>
          <a:prstGeom prst="rect">
            <a:avLst/>
          </a:prstGeom>
        </p:spPr>
        <p:txBody>
          <a:bodyPr tIns="91440" bIns="91440" anchor="b">
            <a:noAutofit/>
          </a:bodyPr>
          <a:lstStyle/>
          <a:p>
            <a:pPr>
              <a:lnSpc>
                <a:spcPct val="100000"/>
              </a:lnSpc>
            </a:pPr>
            <a:r>
              <a:rPr lang="en-US" sz="2400" b="0" strike="noStrike" spc="-1">
                <a:solidFill>
                  <a:srgbClr val="48FFD5"/>
                </a:solidFill>
                <a:latin typeface="Roboto Black"/>
                <a:ea typeface="Roboto Black"/>
              </a:rPr>
              <a:t>xx%</a:t>
            </a:r>
            <a:endParaRPr lang="en-US" sz="2400" b="0" strike="noStrike" spc="-1">
              <a:solidFill>
                <a:srgbClr val="000000"/>
              </a:solidFill>
              <a:latin typeface="Arial"/>
            </a:endParaRPr>
          </a:p>
        </p:txBody>
      </p:sp>
      <p:sp>
        <p:nvSpPr>
          <p:cNvPr id="43" name="PlaceHolder 6"/>
          <p:cNvSpPr>
            <a:spLocks noGrp="1"/>
          </p:cNvSpPr>
          <p:nvPr>
            <p:ph type="title"/>
          </p:nvPr>
        </p:nvSpPr>
        <p:spPr>
          <a:xfrm>
            <a:off x="2827440" y="2797920"/>
            <a:ext cx="1176480" cy="606240"/>
          </a:xfrm>
          <a:prstGeom prst="rect">
            <a:avLst/>
          </a:prstGeom>
        </p:spPr>
        <p:txBody>
          <a:bodyPr tIns="91440" bIns="91440" anchor="b">
            <a:noAutofit/>
          </a:bodyPr>
          <a:lstStyle/>
          <a:p>
            <a:pPr>
              <a:lnSpc>
                <a:spcPct val="100000"/>
              </a:lnSpc>
            </a:pPr>
            <a:r>
              <a:rPr lang="en-US" sz="2400" b="0" strike="noStrike" spc="-1">
                <a:solidFill>
                  <a:srgbClr val="48FFD5"/>
                </a:solidFill>
                <a:latin typeface="Roboto Black"/>
                <a:ea typeface="Roboto Black"/>
              </a:rPr>
              <a:t>xx%</a:t>
            </a:r>
            <a:endParaRPr lang="en-US" sz="2400" b="0" strike="noStrike" spc="-1">
              <a:solidFill>
                <a:srgbClr val="000000"/>
              </a:solidFill>
              <a:latin typeface="Arial"/>
            </a:endParaRPr>
          </a:p>
        </p:txBody>
      </p:sp>
      <p:sp>
        <p:nvSpPr>
          <p:cNvPr id="44" name="PlaceHolder 7"/>
          <p:cNvSpPr>
            <a:spLocks noGrp="1"/>
          </p:cNvSpPr>
          <p:nvPr>
            <p:ph type="title"/>
          </p:nvPr>
        </p:nvSpPr>
        <p:spPr>
          <a:xfrm>
            <a:off x="2827440" y="3694680"/>
            <a:ext cx="1176480" cy="606240"/>
          </a:xfrm>
          <a:prstGeom prst="rect">
            <a:avLst/>
          </a:prstGeom>
        </p:spPr>
        <p:txBody>
          <a:bodyPr tIns="91440" bIns="91440" anchor="b">
            <a:noAutofit/>
          </a:bodyPr>
          <a:lstStyle/>
          <a:p>
            <a:pPr>
              <a:lnSpc>
                <a:spcPct val="100000"/>
              </a:lnSpc>
            </a:pPr>
            <a:r>
              <a:rPr lang="en-US" sz="2400" b="0" strike="noStrike" spc="-1">
                <a:solidFill>
                  <a:srgbClr val="48FFD5"/>
                </a:solidFill>
                <a:latin typeface="Roboto Black"/>
                <a:ea typeface="Roboto Black"/>
              </a:rPr>
              <a:t>xx%</a:t>
            </a:r>
            <a:endParaRPr lang="en-US" sz="2400" b="0" strike="noStrike" spc="-1">
              <a:solidFill>
                <a:srgbClr val="000000"/>
              </a:solidFill>
              <a:latin typeface="Arial"/>
            </a:endParaRPr>
          </a:p>
        </p:txBody>
      </p:sp>
      <p:sp>
        <p:nvSpPr>
          <p:cNvPr id="45" name="PlaceHolder 8"/>
          <p:cNvSpPr>
            <a:spLocks noGrp="1"/>
          </p:cNvSpPr>
          <p:nvPr>
            <p:ph type="title"/>
          </p:nvPr>
        </p:nvSpPr>
        <p:spPr>
          <a:xfrm>
            <a:off x="643320" y="2050920"/>
            <a:ext cx="2075760" cy="195840"/>
          </a:xfrm>
          <a:prstGeom prst="rect">
            <a:avLst/>
          </a:prstGeom>
        </p:spPr>
        <p:txBody>
          <a:bodyPr tIns="91440" bIns="91440" anchor="b">
            <a:noAutofit/>
          </a:bodyPr>
          <a:lstStyle/>
          <a:p>
            <a:r>
              <a:rPr lang="en-US" sz="1200" b="0" strike="noStrike" spc="-1">
                <a:solidFill>
                  <a:srgbClr val="000000"/>
                </a:solidFill>
                <a:latin typeface="Arial"/>
              </a:rPr>
              <a:t>Click to edit the title text format</a:t>
            </a:r>
          </a:p>
        </p:txBody>
      </p:sp>
      <p:sp>
        <p:nvSpPr>
          <p:cNvPr id="46" name="PlaceHolder 9"/>
          <p:cNvSpPr>
            <a:spLocks noGrp="1"/>
          </p:cNvSpPr>
          <p:nvPr>
            <p:ph type="title"/>
          </p:nvPr>
        </p:nvSpPr>
        <p:spPr>
          <a:xfrm>
            <a:off x="643320" y="2975040"/>
            <a:ext cx="2075760" cy="195840"/>
          </a:xfrm>
          <a:prstGeom prst="rect">
            <a:avLst/>
          </a:prstGeom>
        </p:spPr>
        <p:txBody>
          <a:bodyPr tIns="91440" bIns="91440" anchor="b">
            <a:noAutofit/>
          </a:bodyPr>
          <a:lstStyle/>
          <a:p>
            <a:r>
              <a:rPr lang="en-US" sz="1200" b="0" strike="noStrike" spc="-1">
                <a:solidFill>
                  <a:srgbClr val="000000"/>
                </a:solidFill>
                <a:latin typeface="Arial"/>
              </a:rPr>
              <a:t>Click to edit the title text format</a:t>
            </a:r>
          </a:p>
        </p:txBody>
      </p:sp>
      <p:sp>
        <p:nvSpPr>
          <p:cNvPr id="47" name="PlaceHolder 10"/>
          <p:cNvSpPr>
            <a:spLocks noGrp="1"/>
          </p:cNvSpPr>
          <p:nvPr>
            <p:ph type="title"/>
          </p:nvPr>
        </p:nvSpPr>
        <p:spPr>
          <a:xfrm>
            <a:off x="643320" y="3863880"/>
            <a:ext cx="2075760" cy="195840"/>
          </a:xfrm>
          <a:prstGeom prst="rect">
            <a:avLst/>
          </a:prstGeom>
        </p:spPr>
        <p:txBody>
          <a:bodyPr tIns="91440" bIns="91440" anchor="b">
            <a:noAutofit/>
          </a:bodyPr>
          <a:lstStyle/>
          <a:p>
            <a:r>
              <a:rPr lang="en-US" sz="1200" b="0" strike="noStrike" spc="-1">
                <a:solidFill>
                  <a:srgbClr val="000000"/>
                </a:solidFill>
                <a:latin typeface="Arial"/>
              </a:rPr>
              <a:t>Click to edit the title text format</a:t>
            </a:r>
          </a:p>
        </p:txBody>
      </p:sp>
      <p:sp>
        <p:nvSpPr>
          <p:cNvPr id="48" name="PlaceHolder 11"/>
          <p:cNvSpPr>
            <a:spLocks noGrp="1"/>
          </p:cNvSpPr>
          <p:nvPr>
            <p:ph type="title"/>
          </p:nvPr>
        </p:nvSpPr>
        <p:spPr>
          <a:xfrm>
            <a:off x="6424560" y="2050920"/>
            <a:ext cx="2075760" cy="195840"/>
          </a:xfrm>
          <a:prstGeom prst="rect">
            <a:avLst/>
          </a:prstGeom>
        </p:spPr>
        <p:txBody>
          <a:bodyPr tIns="91440" bIns="91440" anchor="b">
            <a:noAutofit/>
          </a:bodyPr>
          <a:lstStyle/>
          <a:p>
            <a:r>
              <a:rPr lang="en-US" sz="1200" b="0" strike="noStrike" spc="-1">
                <a:solidFill>
                  <a:srgbClr val="000000"/>
                </a:solidFill>
                <a:latin typeface="Arial"/>
              </a:rPr>
              <a:t>Click to edit the title text format</a:t>
            </a:r>
          </a:p>
        </p:txBody>
      </p:sp>
      <p:sp>
        <p:nvSpPr>
          <p:cNvPr id="49" name="PlaceHolder 12"/>
          <p:cNvSpPr>
            <a:spLocks noGrp="1"/>
          </p:cNvSpPr>
          <p:nvPr>
            <p:ph type="title"/>
          </p:nvPr>
        </p:nvSpPr>
        <p:spPr>
          <a:xfrm>
            <a:off x="6424560" y="2975040"/>
            <a:ext cx="2075760" cy="195840"/>
          </a:xfrm>
          <a:prstGeom prst="rect">
            <a:avLst/>
          </a:prstGeom>
        </p:spPr>
        <p:txBody>
          <a:bodyPr tIns="91440" bIns="91440" anchor="b">
            <a:noAutofit/>
          </a:bodyPr>
          <a:lstStyle/>
          <a:p>
            <a:r>
              <a:rPr lang="en-US" sz="1200" b="0" strike="noStrike" spc="-1">
                <a:solidFill>
                  <a:srgbClr val="000000"/>
                </a:solidFill>
                <a:latin typeface="Arial"/>
              </a:rPr>
              <a:t>Click to edit the title text format</a:t>
            </a:r>
          </a:p>
        </p:txBody>
      </p:sp>
      <p:sp>
        <p:nvSpPr>
          <p:cNvPr id="50" name="PlaceHolder 13"/>
          <p:cNvSpPr>
            <a:spLocks noGrp="1"/>
          </p:cNvSpPr>
          <p:nvPr>
            <p:ph type="title"/>
          </p:nvPr>
        </p:nvSpPr>
        <p:spPr>
          <a:xfrm>
            <a:off x="6424560" y="3863880"/>
            <a:ext cx="2075760" cy="195840"/>
          </a:xfrm>
          <a:prstGeom prst="rect">
            <a:avLst/>
          </a:prstGeom>
        </p:spPr>
        <p:txBody>
          <a:bodyPr tIns="91440" bIns="91440" anchor="b">
            <a:noAutofit/>
          </a:bodyPr>
          <a:lstStyle/>
          <a:p>
            <a:r>
              <a:rPr lang="en-US" sz="1200" b="0" strike="noStrike" spc="-1">
                <a:solidFill>
                  <a:srgbClr val="000000"/>
                </a:solidFill>
                <a:latin typeface="Arial"/>
              </a:rPr>
              <a:t>Click to edit the title text format</a:t>
            </a:r>
          </a:p>
        </p:txBody>
      </p:sp>
      <p:sp>
        <p:nvSpPr>
          <p:cNvPr id="51" name="PlaceHolder 14"/>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en-US"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en-US"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en-US"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en-US"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052643"/>
            </a:gs>
            <a:gs pos="100000">
              <a:srgbClr val="041523"/>
            </a:gs>
          </a:gsLst>
          <a:path path="circle">
            <a:fillToRect l="50000" t="50000" r="50000" b="50000"/>
          </a:path>
        </a:gradFill>
        <a:effectLst/>
      </p:bgPr>
    </p:bg>
    <p:spTree>
      <p:nvGrpSpPr>
        <p:cNvPr id="1" name=""/>
        <p:cNvGrpSpPr/>
        <p:nvPr/>
      </p:nvGrpSpPr>
      <p:grpSpPr>
        <a:xfrm>
          <a:off x="0" y="0"/>
          <a:ext cx="0" cy="0"/>
          <a:chOff x="0" y="0"/>
          <a:chExt cx="0" cy="0"/>
        </a:xfrm>
      </p:grpSpPr>
      <p:sp>
        <p:nvSpPr>
          <p:cNvPr id="88" name="PlaceHolder 1"/>
          <p:cNvSpPr>
            <a:spLocks noGrp="1"/>
          </p:cNvSpPr>
          <p:nvPr>
            <p:ph type="title"/>
          </p:nvPr>
        </p:nvSpPr>
        <p:spPr>
          <a:xfrm>
            <a:off x="726480" y="3274560"/>
            <a:ext cx="2075760" cy="195840"/>
          </a:xfrm>
          <a:prstGeom prst="rect">
            <a:avLst/>
          </a:prstGeom>
        </p:spPr>
        <p:txBody>
          <a:bodyPr tIns="91440" bIns="91440" anchor="b">
            <a:noAutofit/>
          </a:bodyPr>
          <a:lstStyle/>
          <a:p>
            <a:r>
              <a:rPr lang="en-US" sz="1200" b="0" strike="noStrike" spc="-1">
                <a:solidFill>
                  <a:srgbClr val="000000"/>
                </a:solidFill>
                <a:latin typeface="Arial"/>
              </a:rPr>
              <a:t>Click to edit the title text format</a:t>
            </a:r>
          </a:p>
        </p:txBody>
      </p:sp>
      <p:sp>
        <p:nvSpPr>
          <p:cNvPr id="89" name="PlaceHolder 2"/>
          <p:cNvSpPr>
            <a:spLocks noGrp="1"/>
          </p:cNvSpPr>
          <p:nvPr>
            <p:ph type="title"/>
          </p:nvPr>
        </p:nvSpPr>
        <p:spPr>
          <a:xfrm>
            <a:off x="6341400" y="3274560"/>
            <a:ext cx="2075760" cy="195840"/>
          </a:xfrm>
          <a:prstGeom prst="rect">
            <a:avLst/>
          </a:prstGeom>
        </p:spPr>
        <p:txBody>
          <a:bodyPr tIns="91440" bIns="91440" anchor="b">
            <a:noAutofit/>
          </a:bodyPr>
          <a:lstStyle/>
          <a:p>
            <a:r>
              <a:rPr lang="en-US" sz="1200" b="0" strike="noStrike" spc="-1">
                <a:solidFill>
                  <a:srgbClr val="000000"/>
                </a:solidFill>
                <a:latin typeface="Arial"/>
              </a:rPr>
              <a:t>Click to edit the title text format</a:t>
            </a:r>
          </a:p>
        </p:txBody>
      </p:sp>
      <p:sp>
        <p:nvSpPr>
          <p:cNvPr id="90" name="PlaceHolder 3"/>
          <p:cNvSpPr>
            <a:spLocks noGrp="1"/>
          </p:cNvSpPr>
          <p:nvPr>
            <p:ph type="title"/>
          </p:nvPr>
        </p:nvSpPr>
        <p:spPr>
          <a:xfrm>
            <a:off x="3540600" y="3274560"/>
            <a:ext cx="2075760" cy="195840"/>
          </a:xfrm>
          <a:prstGeom prst="rect">
            <a:avLst/>
          </a:prstGeom>
        </p:spPr>
        <p:txBody>
          <a:bodyPr tIns="91440" bIns="91440" anchor="b">
            <a:noAutofit/>
          </a:bodyPr>
          <a:lstStyle/>
          <a:p>
            <a:r>
              <a:rPr lang="en-US" sz="1200" b="0" strike="noStrike" spc="-1">
                <a:solidFill>
                  <a:srgbClr val="000000"/>
                </a:solidFill>
                <a:latin typeface="Arial"/>
              </a:rPr>
              <a:t>Click to edit the title text format</a:t>
            </a:r>
          </a:p>
        </p:txBody>
      </p:sp>
      <p:sp>
        <p:nvSpPr>
          <p:cNvPr id="91" name="PlaceHolder 4"/>
          <p:cNvSpPr>
            <a:spLocks noGrp="1"/>
          </p:cNvSpPr>
          <p:nvPr>
            <p:ph type="title"/>
          </p:nvPr>
        </p:nvSpPr>
        <p:spPr>
          <a:xfrm>
            <a:off x="311760" y="644400"/>
            <a:ext cx="8520120" cy="606240"/>
          </a:xfrm>
          <a:prstGeom prst="rect">
            <a:avLst/>
          </a:prstGeom>
        </p:spPr>
        <p:txBody>
          <a:bodyPr tIns="91440" bIns="91440" anchor="b">
            <a:noAutofit/>
          </a:bodyPr>
          <a:lstStyle/>
          <a:p>
            <a:r>
              <a:rPr lang="en-US" sz="3000" b="0" strike="noStrike" spc="-1">
                <a:solidFill>
                  <a:srgbClr val="000000"/>
                </a:solidFill>
                <a:latin typeface="Arial"/>
              </a:rPr>
              <a:t>Click to edit the title text format</a:t>
            </a:r>
          </a:p>
        </p:txBody>
      </p:sp>
      <p:sp>
        <p:nvSpPr>
          <p:cNvPr id="92" name="PlaceHolder 5"/>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en-US"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en-US"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en-US"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en-US"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052643"/>
            </a:gs>
            <a:gs pos="100000">
              <a:srgbClr val="041523"/>
            </a:gs>
          </a:gsLst>
          <a:path path="circle">
            <a:fillToRect l="50000" t="50000" r="50000" b="50000"/>
          </a:path>
        </a:gradFill>
        <a:effectLst/>
      </p:bgPr>
    </p:bg>
    <p:spTree>
      <p:nvGrpSpPr>
        <p:cNvPr id="1" name=""/>
        <p:cNvGrpSpPr/>
        <p:nvPr/>
      </p:nvGrpSpPr>
      <p:grpSpPr>
        <a:xfrm>
          <a:off x="0" y="0"/>
          <a:ext cx="0" cy="0"/>
          <a:chOff x="0" y="0"/>
          <a:chExt cx="0" cy="0"/>
        </a:xfrm>
      </p:grpSpPr>
      <p:sp>
        <p:nvSpPr>
          <p:cNvPr id="129" name="CustomShape 1"/>
          <p:cNvSpPr/>
          <p:nvPr/>
        </p:nvSpPr>
        <p:spPr>
          <a:xfrm>
            <a:off x="3681360" y="543600"/>
            <a:ext cx="5803200" cy="4056120"/>
          </a:xfrm>
          <a:prstGeom prst="rect">
            <a:avLst/>
          </a:prstGeom>
          <a:solidFill>
            <a:schemeClr val="accent2"/>
          </a:solidFill>
          <a:ln>
            <a:noFill/>
          </a:ln>
        </p:spPr>
        <p:style>
          <a:lnRef idx="0">
            <a:scrgbClr r="0" g="0" b="0"/>
          </a:lnRef>
          <a:fillRef idx="0">
            <a:scrgbClr r="0" g="0" b="0"/>
          </a:fillRef>
          <a:effectRef idx="0">
            <a:scrgbClr r="0" g="0" b="0"/>
          </a:effectRef>
          <a:fontRef idx="minor"/>
        </p:style>
      </p:sp>
      <p:sp>
        <p:nvSpPr>
          <p:cNvPr id="130" name="PlaceHolder 2"/>
          <p:cNvSpPr>
            <a:spLocks noGrp="1"/>
          </p:cNvSpPr>
          <p:nvPr>
            <p:ph type="title"/>
          </p:nvPr>
        </p:nvSpPr>
        <p:spPr>
          <a:xfrm>
            <a:off x="3986640" y="1429200"/>
            <a:ext cx="3577680" cy="606240"/>
          </a:xfrm>
          <a:prstGeom prst="rect">
            <a:avLst/>
          </a:prstGeom>
        </p:spPr>
        <p:txBody>
          <a:bodyPr tIns="91440" bIns="91440" anchor="b">
            <a:noAutofit/>
          </a:bodyPr>
          <a:lstStyle/>
          <a:p>
            <a:r>
              <a:rPr lang="en-US" sz="3000" b="0" strike="noStrike" spc="-1">
                <a:solidFill>
                  <a:srgbClr val="000000"/>
                </a:solidFill>
                <a:latin typeface="Arial"/>
              </a:rPr>
              <a:t>Click to edit the title text format</a:t>
            </a:r>
          </a:p>
        </p:txBody>
      </p:sp>
      <p:sp>
        <p:nvSpPr>
          <p:cNvPr id="131" name="PlaceHolder 3"/>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en-US"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en-US"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en-US"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en-US"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slideLayout" Target="../slideLayouts/slideLayout25.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png"/><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jpg"/><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hyperlink" Target="mailto:addyouremail@freepik.com" TargetMode="External"/><Relationship Id="rId1" Type="http://schemas.openxmlformats.org/officeDocument/2006/relationships/slideLayout" Target="../slideLayouts/slideLayout3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5.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CustomShape 1"/>
          <p:cNvSpPr/>
          <p:nvPr/>
        </p:nvSpPr>
        <p:spPr>
          <a:xfrm>
            <a:off x="4206240" y="2234880"/>
            <a:ext cx="4448160" cy="360"/>
          </a:xfrm>
          <a:custGeom>
            <a:avLst/>
            <a:gdLst/>
            <a:ahLst/>
            <a:cxnLst/>
            <a:rect l="l" t="t" r="r" b="b"/>
            <a:pathLst>
              <a:path w="21600" h="21600">
                <a:moveTo>
                  <a:pt x="0" y="0"/>
                </a:moveTo>
                <a:lnTo>
                  <a:pt x="21600" y="21600"/>
                </a:lnTo>
              </a:path>
            </a:pathLst>
          </a:custGeom>
          <a:noFill/>
          <a:ln w="9360">
            <a:solidFill>
              <a:schemeClr val="accent1"/>
            </a:solidFill>
            <a:round/>
          </a:ln>
        </p:spPr>
        <p:style>
          <a:lnRef idx="0">
            <a:scrgbClr r="0" g="0" b="0"/>
          </a:lnRef>
          <a:fillRef idx="0">
            <a:scrgbClr r="0" g="0" b="0"/>
          </a:fillRef>
          <a:effectRef idx="0">
            <a:scrgbClr r="0" g="0" b="0"/>
          </a:effectRef>
          <a:fontRef idx="minor"/>
        </p:style>
      </p:sp>
      <p:sp>
        <p:nvSpPr>
          <p:cNvPr id="174" name="TextShape 7"/>
          <p:cNvSpPr txBox="1"/>
          <p:nvPr/>
        </p:nvSpPr>
        <p:spPr>
          <a:xfrm>
            <a:off x="161603" y="154362"/>
            <a:ext cx="4720113" cy="1854360"/>
          </a:xfrm>
          <a:prstGeom prst="rect">
            <a:avLst/>
          </a:prstGeom>
          <a:noFill/>
          <a:ln>
            <a:noFill/>
          </a:ln>
        </p:spPr>
        <p:txBody>
          <a:bodyPr tIns="91440" bIns="91440" anchor="b">
            <a:noAutofit/>
          </a:bodyPr>
          <a:lstStyle/>
          <a:p>
            <a:pPr algn="ctr">
              <a:lnSpc>
                <a:spcPct val="100000"/>
              </a:lnSpc>
            </a:pPr>
            <a:r>
              <a:rPr lang="en-IN" sz="3200" b="1" strike="noStrike" spc="-1" dirty="0">
                <a:solidFill>
                  <a:srgbClr val="FFFFFF"/>
                </a:solidFill>
                <a:latin typeface="Roboto Black"/>
                <a:ea typeface="Roboto Black"/>
              </a:rPr>
              <a:t>Implementation of AES </a:t>
            </a:r>
            <a:r>
              <a:rPr lang="en-IN" sz="3200" b="1" strike="noStrike" spc="-1" dirty="0" smtClean="0">
                <a:solidFill>
                  <a:srgbClr val="FFFFFF"/>
                </a:solidFill>
                <a:latin typeface="Roboto Black"/>
                <a:ea typeface="Roboto Black"/>
              </a:rPr>
              <a:t>Algorithm On All kinds of file</a:t>
            </a:r>
            <a:endParaRPr lang="en-US" sz="3200" b="0" strike="noStrike" spc="-1" dirty="0">
              <a:solidFill>
                <a:srgbClr val="000000"/>
              </a:solidFill>
              <a:latin typeface="Arial"/>
            </a:endParaRPr>
          </a:p>
        </p:txBody>
      </p:sp>
      <p:pic>
        <p:nvPicPr>
          <p:cNvPr id="175" name="Picture 10" descr="East-Delta-University-1"/>
          <p:cNvPicPr/>
          <p:nvPr/>
        </p:nvPicPr>
        <p:blipFill>
          <a:blip r:embed="rId2"/>
          <a:stretch/>
        </p:blipFill>
        <p:spPr>
          <a:xfrm>
            <a:off x="5454720" y="356760"/>
            <a:ext cx="1951200" cy="1599840"/>
          </a:xfrm>
          <a:prstGeom prst="rect">
            <a:avLst/>
          </a:prstGeom>
          <a:ln>
            <a:solidFill>
              <a:schemeClr val="accent1">
                <a:lumMod val="50000"/>
              </a:schemeClr>
            </a:solidFill>
            <a:round/>
          </a:ln>
        </p:spPr>
      </p:pic>
      <p:sp>
        <p:nvSpPr>
          <p:cNvPr id="176" name="CustomShape 8"/>
          <p:cNvSpPr/>
          <p:nvPr/>
        </p:nvSpPr>
        <p:spPr>
          <a:xfrm>
            <a:off x="4411246" y="2789170"/>
            <a:ext cx="2616120" cy="1582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400" b="0" strike="noStrike" spc="-1" dirty="0">
                <a:solidFill>
                  <a:srgbClr val="EEEEEE"/>
                </a:solidFill>
                <a:latin typeface="Arial"/>
                <a:ea typeface="Arial"/>
              </a:rPr>
              <a:t>Submitted by:</a:t>
            </a:r>
            <a:endParaRPr lang="en-US" sz="1400" b="0" strike="noStrike" spc="-1" dirty="0">
              <a:latin typeface="Arial"/>
            </a:endParaRPr>
          </a:p>
          <a:p>
            <a:pPr>
              <a:lnSpc>
                <a:spcPct val="100000"/>
              </a:lnSpc>
            </a:pPr>
            <a:endParaRPr lang="en-US" sz="1400" b="0" strike="noStrike" spc="-1" dirty="0">
              <a:latin typeface="Arial"/>
            </a:endParaRPr>
          </a:p>
          <a:p>
            <a:pPr>
              <a:lnSpc>
                <a:spcPct val="100000"/>
              </a:lnSpc>
            </a:pPr>
            <a:r>
              <a:rPr lang="en-US" sz="1400" b="0" strike="noStrike" spc="-1" dirty="0" err="1">
                <a:solidFill>
                  <a:srgbClr val="EEEEEE"/>
                </a:solidFill>
                <a:latin typeface="Arial"/>
                <a:ea typeface="Arial"/>
              </a:rPr>
              <a:t>Tarequl</a:t>
            </a:r>
            <a:r>
              <a:rPr lang="en-US" sz="1400" b="0" strike="noStrike" spc="-1" dirty="0">
                <a:solidFill>
                  <a:srgbClr val="EEEEEE"/>
                </a:solidFill>
                <a:latin typeface="Arial"/>
                <a:ea typeface="Arial"/>
              </a:rPr>
              <a:t> Islam</a:t>
            </a:r>
            <a:endParaRPr lang="en-US" sz="1400" b="0" strike="noStrike" spc="-1" dirty="0">
              <a:latin typeface="Arial"/>
            </a:endParaRPr>
          </a:p>
          <a:p>
            <a:pPr>
              <a:lnSpc>
                <a:spcPct val="100000"/>
              </a:lnSpc>
            </a:pPr>
            <a:r>
              <a:rPr lang="en-US" sz="1400" b="0" strike="noStrike" spc="-1" dirty="0">
                <a:solidFill>
                  <a:srgbClr val="EEEEEE"/>
                </a:solidFill>
                <a:latin typeface="Arial"/>
                <a:ea typeface="Arial"/>
              </a:rPr>
              <a:t>ID: 182001422E</a:t>
            </a:r>
            <a:endParaRPr lang="en-US" sz="1400" b="0" strike="noStrike" spc="-1" dirty="0">
              <a:latin typeface="Arial"/>
            </a:endParaRPr>
          </a:p>
          <a:p>
            <a:pPr>
              <a:lnSpc>
                <a:spcPct val="100000"/>
              </a:lnSpc>
            </a:pPr>
            <a:endParaRPr lang="en-US" sz="1400" b="0" strike="noStrike" spc="-1" dirty="0">
              <a:latin typeface="Arial"/>
            </a:endParaRPr>
          </a:p>
          <a:p>
            <a:pPr>
              <a:lnSpc>
                <a:spcPct val="100000"/>
              </a:lnSpc>
            </a:pPr>
            <a:r>
              <a:rPr lang="en-US" sz="1400" b="0" strike="noStrike" spc="-1" dirty="0" err="1">
                <a:solidFill>
                  <a:srgbClr val="EEEEEE"/>
                </a:solidFill>
                <a:latin typeface="Arial"/>
                <a:ea typeface="Arial"/>
              </a:rPr>
              <a:t>Irfanul</a:t>
            </a:r>
            <a:r>
              <a:rPr lang="en-US" sz="1400" b="0" strike="noStrike" spc="-1" dirty="0">
                <a:solidFill>
                  <a:srgbClr val="EEEEEE"/>
                </a:solidFill>
                <a:latin typeface="Arial"/>
                <a:ea typeface="Arial"/>
              </a:rPr>
              <a:t> </a:t>
            </a:r>
            <a:r>
              <a:rPr lang="en-US" sz="1400" b="0" strike="noStrike" spc="-1" dirty="0" err="1">
                <a:solidFill>
                  <a:srgbClr val="EEEEEE"/>
                </a:solidFill>
                <a:latin typeface="Arial"/>
                <a:ea typeface="Arial"/>
              </a:rPr>
              <a:t>Hasan</a:t>
            </a:r>
            <a:endParaRPr lang="en-US" sz="1400" b="0" strike="noStrike" spc="-1" dirty="0">
              <a:latin typeface="Arial"/>
            </a:endParaRPr>
          </a:p>
          <a:p>
            <a:pPr>
              <a:lnSpc>
                <a:spcPct val="100000"/>
              </a:lnSpc>
            </a:pPr>
            <a:r>
              <a:rPr lang="en-US" sz="1400" b="0" strike="noStrike" spc="-1" dirty="0">
                <a:solidFill>
                  <a:srgbClr val="EEEEEE"/>
                </a:solidFill>
                <a:latin typeface="Arial"/>
                <a:ea typeface="Arial"/>
              </a:rPr>
              <a:t>ID: 182001422E</a:t>
            </a:r>
            <a:endParaRPr lang="en-US" sz="1400" b="0" strike="noStrike" spc="-1" dirty="0">
              <a:latin typeface="Arial"/>
            </a:endParaRPr>
          </a:p>
        </p:txBody>
      </p:sp>
      <p:sp>
        <p:nvSpPr>
          <p:cNvPr id="177" name="CustomShape 9"/>
          <p:cNvSpPr/>
          <p:nvPr/>
        </p:nvSpPr>
        <p:spPr>
          <a:xfrm>
            <a:off x="6440454" y="2655720"/>
            <a:ext cx="2713320" cy="1793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600" b="1" strike="noStrike" spc="-1" dirty="0">
                <a:solidFill>
                  <a:srgbClr val="EEEEEE"/>
                </a:solidFill>
                <a:latin typeface="Times New Roman"/>
                <a:ea typeface="Gulim"/>
              </a:rPr>
              <a:t>Supervised by:</a:t>
            </a:r>
            <a:endParaRPr lang="en-US" sz="1600" b="0" strike="noStrike" spc="-1" dirty="0">
              <a:latin typeface="Arial"/>
            </a:endParaRPr>
          </a:p>
          <a:p>
            <a:pPr>
              <a:lnSpc>
                <a:spcPct val="100000"/>
              </a:lnSpc>
            </a:pPr>
            <a:endParaRPr lang="en-US" sz="1600" b="0" strike="noStrike" spc="-1" dirty="0">
              <a:latin typeface="Arial"/>
            </a:endParaRPr>
          </a:p>
          <a:p>
            <a:pPr>
              <a:lnSpc>
                <a:spcPct val="100000"/>
              </a:lnSpc>
            </a:pPr>
            <a:r>
              <a:rPr lang="en-US" sz="1600" b="0" strike="noStrike" spc="-1" dirty="0" err="1">
                <a:solidFill>
                  <a:srgbClr val="EEEEEE"/>
                </a:solidFill>
                <a:latin typeface="Times New Roman"/>
                <a:ea typeface="Arial"/>
              </a:rPr>
              <a:t>Promila</a:t>
            </a:r>
            <a:r>
              <a:rPr lang="en-US" sz="1600" b="0" strike="noStrike" spc="-1" dirty="0">
                <a:solidFill>
                  <a:srgbClr val="EEEEEE"/>
                </a:solidFill>
                <a:latin typeface="Times New Roman"/>
                <a:ea typeface="Arial"/>
              </a:rPr>
              <a:t> </a:t>
            </a:r>
            <a:r>
              <a:rPr lang="en-US" sz="1600" b="0" strike="noStrike" spc="-1" dirty="0" err="1">
                <a:solidFill>
                  <a:srgbClr val="EEEEEE"/>
                </a:solidFill>
                <a:latin typeface="Times New Roman"/>
                <a:ea typeface="Arial"/>
              </a:rPr>
              <a:t>Haque</a:t>
            </a:r>
            <a:endParaRPr lang="en-US" sz="1600" b="0" strike="noStrike" spc="-1" dirty="0">
              <a:latin typeface="Arial"/>
            </a:endParaRPr>
          </a:p>
          <a:p>
            <a:pPr>
              <a:lnSpc>
                <a:spcPct val="100000"/>
              </a:lnSpc>
            </a:pPr>
            <a:r>
              <a:rPr lang="en-US" sz="1600" b="0" strike="noStrike" spc="-1" dirty="0">
                <a:solidFill>
                  <a:srgbClr val="EEEEEE"/>
                </a:solidFill>
                <a:latin typeface="Times New Roman"/>
                <a:ea typeface="Arial"/>
              </a:rPr>
              <a:t>Lecturer,</a:t>
            </a:r>
            <a:endParaRPr lang="en-US" sz="1600" b="0" strike="noStrike" spc="-1" dirty="0">
              <a:latin typeface="Arial"/>
            </a:endParaRPr>
          </a:p>
          <a:p>
            <a:pPr>
              <a:lnSpc>
                <a:spcPct val="100000"/>
              </a:lnSpc>
            </a:pPr>
            <a:r>
              <a:rPr lang="en-US" sz="1600" b="0" strike="noStrike" spc="-1" dirty="0">
                <a:solidFill>
                  <a:srgbClr val="EEEEEE"/>
                </a:solidFill>
                <a:latin typeface="Times New Roman"/>
                <a:ea typeface="Arial"/>
              </a:rPr>
              <a:t>School of Science </a:t>
            </a:r>
            <a:endParaRPr lang="en-US" sz="1600" b="0" strike="noStrike" spc="-1" dirty="0">
              <a:latin typeface="Arial"/>
            </a:endParaRPr>
          </a:p>
          <a:p>
            <a:pPr>
              <a:lnSpc>
                <a:spcPct val="100000"/>
              </a:lnSpc>
            </a:pPr>
            <a:r>
              <a:rPr lang="en-US" sz="1600" b="0" strike="noStrike" spc="-1" dirty="0">
                <a:solidFill>
                  <a:srgbClr val="EEEEEE"/>
                </a:solidFill>
                <a:latin typeface="Times New Roman"/>
                <a:ea typeface="Arial"/>
              </a:rPr>
              <a:t>Engineering and Technology,</a:t>
            </a:r>
            <a:endParaRPr lang="en-US" sz="1600" b="0" strike="noStrike" spc="-1" dirty="0">
              <a:latin typeface="Arial"/>
            </a:endParaRPr>
          </a:p>
          <a:p>
            <a:pPr>
              <a:lnSpc>
                <a:spcPct val="100000"/>
              </a:lnSpc>
            </a:pPr>
            <a:r>
              <a:rPr lang="en-US" sz="1600" b="0" strike="noStrike" spc="-1" dirty="0">
                <a:solidFill>
                  <a:srgbClr val="EEEEEE"/>
                </a:solidFill>
                <a:latin typeface="Times New Roman"/>
                <a:ea typeface="Arial"/>
              </a:rPr>
              <a:t>East Delta University (EDU)</a:t>
            </a:r>
            <a:endParaRPr lang="en-US" sz="1600" b="0" strike="noStrike" spc="-1" dirty="0">
              <a:latin typeface="Arial"/>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242" y="2467231"/>
            <a:ext cx="4287350" cy="183435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p15="http://schemas.microsoft.com/office/powerpoint/2012/main" xmlns="">
      <p:transition spd="med">
        <p:circl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 name="TextShape 1"/>
          <p:cNvSpPr txBox="1"/>
          <p:nvPr/>
        </p:nvSpPr>
        <p:spPr>
          <a:xfrm>
            <a:off x="311760" y="108720"/>
            <a:ext cx="8520120" cy="606240"/>
          </a:xfrm>
          <a:prstGeom prst="rect">
            <a:avLst/>
          </a:prstGeom>
          <a:noFill/>
          <a:ln>
            <a:noFill/>
          </a:ln>
        </p:spPr>
        <p:txBody>
          <a:bodyPr tIns="91440" bIns="91440" anchor="b">
            <a:noAutofit/>
          </a:bodyPr>
          <a:lstStyle/>
          <a:p>
            <a:pPr algn="ctr">
              <a:lnSpc>
                <a:spcPct val="100000"/>
              </a:lnSpc>
              <a:tabLst>
                <a:tab pos="0" algn="l"/>
              </a:tabLst>
            </a:pPr>
            <a:r>
              <a:rPr lang="es" sz="3000" b="0" strike="noStrike" spc="-1">
                <a:solidFill>
                  <a:srgbClr val="FFFFFF"/>
                </a:solidFill>
                <a:latin typeface="Roboto Black"/>
                <a:ea typeface="Roboto Black"/>
              </a:rPr>
              <a:t>METHODOLOGY</a:t>
            </a:r>
            <a:endParaRPr lang="en-US" sz="3000" b="0" strike="noStrike" spc="-1">
              <a:solidFill>
                <a:srgbClr val="000000"/>
              </a:solidFill>
              <a:latin typeface="Arial"/>
            </a:endParaRPr>
          </a:p>
        </p:txBody>
      </p:sp>
      <p:sp>
        <p:nvSpPr>
          <p:cNvPr id="238" name="CustomShape 2"/>
          <p:cNvSpPr/>
          <p:nvPr/>
        </p:nvSpPr>
        <p:spPr>
          <a:xfrm>
            <a:off x="311760" y="760320"/>
            <a:ext cx="8520120" cy="360"/>
          </a:xfrm>
          <a:custGeom>
            <a:avLst/>
            <a:gdLst/>
            <a:ahLst/>
            <a:cxnLst/>
            <a:rect l="l" t="t" r="r" b="b"/>
            <a:pathLst>
              <a:path w="21600" h="21600">
                <a:moveTo>
                  <a:pt x="0" y="0"/>
                </a:moveTo>
                <a:lnTo>
                  <a:pt x="21600" y="21600"/>
                </a:lnTo>
              </a:path>
            </a:pathLst>
          </a:custGeom>
          <a:noFill/>
          <a:ln w="9360">
            <a:solidFill>
              <a:schemeClr val="accent1"/>
            </a:solidFill>
            <a:round/>
          </a:ln>
        </p:spPr>
        <p:style>
          <a:lnRef idx="0">
            <a:scrgbClr r="0" g="0" b="0"/>
          </a:lnRef>
          <a:fillRef idx="0">
            <a:scrgbClr r="0" g="0" b="0"/>
          </a:fillRef>
          <a:effectRef idx="0">
            <a:scrgbClr r="0" g="0" b="0"/>
          </a:effectRef>
          <a:fontRef idx="minor"/>
        </p:style>
      </p:sp>
      <p:sp>
        <p:nvSpPr>
          <p:cNvPr id="239" name="TextShape 3"/>
          <p:cNvSpPr txBox="1"/>
          <p:nvPr/>
        </p:nvSpPr>
        <p:spPr>
          <a:xfrm>
            <a:off x="1121040" y="760320"/>
            <a:ext cx="6901560" cy="551520"/>
          </a:xfrm>
          <a:prstGeom prst="rect">
            <a:avLst/>
          </a:prstGeom>
          <a:noFill/>
          <a:ln>
            <a:noFill/>
          </a:ln>
        </p:spPr>
        <p:txBody>
          <a:bodyPr tIns="91440" bIns="91440" anchor="b">
            <a:noAutofit/>
          </a:bodyPr>
          <a:lstStyle/>
          <a:p>
            <a:pPr algn="ctr">
              <a:lnSpc>
                <a:spcPct val="100000"/>
              </a:lnSpc>
            </a:pPr>
            <a:r>
              <a:rPr lang="en-IN" sz="2000" b="0" strike="noStrike" spc="-1">
                <a:solidFill>
                  <a:srgbClr val="FFFFFF"/>
                </a:solidFill>
                <a:latin typeface="Roboto Black"/>
                <a:ea typeface="Roboto Black"/>
              </a:rPr>
              <a:t>Mixing Columns</a:t>
            </a:r>
            <a:endParaRPr lang="en-US" sz="2000" b="0" strike="noStrike" spc="-1">
              <a:solidFill>
                <a:srgbClr val="000000"/>
              </a:solidFill>
              <a:latin typeface="Arial"/>
            </a:endParaRPr>
          </a:p>
        </p:txBody>
      </p:sp>
      <p:sp>
        <p:nvSpPr>
          <p:cNvPr id="240" name="TextShape 4"/>
          <p:cNvSpPr txBox="1"/>
          <p:nvPr/>
        </p:nvSpPr>
        <p:spPr>
          <a:xfrm>
            <a:off x="311760" y="1607760"/>
            <a:ext cx="4095720" cy="2070000"/>
          </a:xfrm>
          <a:prstGeom prst="rect">
            <a:avLst/>
          </a:prstGeom>
          <a:noFill/>
          <a:ln>
            <a:noFill/>
          </a:ln>
        </p:spPr>
        <p:txBody>
          <a:bodyPr tIns="91440" bIns="91440">
            <a:noAutofit/>
          </a:bodyPr>
          <a:lstStyle/>
          <a:p>
            <a:pPr marL="114480" algn="just">
              <a:lnSpc>
                <a:spcPct val="100000"/>
              </a:lnSpc>
              <a:tabLst>
                <a:tab pos="0" algn="l"/>
              </a:tabLst>
            </a:pPr>
            <a:r>
              <a:rPr lang="en-IN" sz="1200" b="0" strike="noStrike" spc="-1">
                <a:solidFill>
                  <a:srgbClr val="FFFFFF"/>
                </a:solidFill>
                <a:latin typeface="Roboto Light"/>
                <a:ea typeface="Roboto Light"/>
              </a:rPr>
              <a:t>The MixColumns() transformation operates on the State column-by-column, treating each column as a four-term polynomial. The columns are considered as polynomials over GF(2</a:t>
            </a:r>
            <a:r>
              <a:rPr lang="en-IN" sz="1200" b="0" strike="noStrike" spc="-1" baseline="30000">
                <a:solidFill>
                  <a:srgbClr val="FFFFFF"/>
                </a:solidFill>
                <a:latin typeface="Roboto Light"/>
                <a:ea typeface="Roboto Light"/>
              </a:rPr>
              <a:t>8</a:t>
            </a:r>
            <a:r>
              <a:rPr lang="en-IN" sz="1200" b="0" strike="noStrike" spc="-1">
                <a:solidFill>
                  <a:srgbClr val="FFFFFF"/>
                </a:solidFill>
                <a:latin typeface="Roboto Light"/>
                <a:ea typeface="Roboto Light"/>
              </a:rPr>
              <a:t>) and multiplied modulo x</a:t>
            </a:r>
            <a:r>
              <a:rPr lang="en-IN" sz="1200" b="0" strike="noStrike" spc="-1" baseline="30000">
                <a:solidFill>
                  <a:srgbClr val="FFFFFF"/>
                </a:solidFill>
                <a:latin typeface="Roboto Light"/>
                <a:ea typeface="Roboto Light"/>
              </a:rPr>
              <a:t>4</a:t>
            </a:r>
            <a:r>
              <a:rPr lang="en-IN" sz="1200" b="0" strike="noStrike" spc="-1">
                <a:solidFill>
                  <a:srgbClr val="FFFFFF"/>
                </a:solidFill>
                <a:latin typeface="Roboto Light"/>
                <a:ea typeface="Roboto Light"/>
              </a:rPr>
              <a:t> + 1 with a fixed polynomial a(x), given by,</a:t>
            </a:r>
            <a:endParaRPr lang="en-US" sz="1200" b="0" strike="noStrike" spc="-1">
              <a:latin typeface="Arial"/>
            </a:endParaRPr>
          </a:p>
          <a:p>
            <a:pPr marL="114480" algn="just">
              <a:lnSpc>
                <a:spcPct val="100000"/>
              </a:lnSpc>
              <a:tabLst>
                <a:tab pos="0" algn="l"/>
              </a:tabLst>
            </a:pPr>
            <a:endParaRPr lang="en-US" sz="1200" b="0" strike="noStrike" spc="-1">
              <a:latin typeface="Arial"/>
            </a:endParaRPr>
          </a:p>
          <a:p>
            <a:pPr marL="114480" algn="just">
              <a:lnSpc>
                <a:spcPct val="100000"/>
              </a:lnSpc>
              <a:tabLst>
                <a:tab pos="0" algn="l"/>
              </a:tabLst>
            </a:pPr>
            <a:r>
              <a:rPr lang="en-IN" sz="1200" b="0" strike="noStrike" spc="-1">
                <a:solidFill>
                  <a:srgbClr val="FFFFFF"/>
                </a:solidFill>
                <a:latin typeface="Roboto Light"/>
                <a:ea typeface="Roboto Light"/>
              </a:rPr>
              <a:t> a(x) = {03} x</a:t>
            </a:r>
            <a:r>
              <a:rPr lang="en-IN" sz="1200" b="0" strike="noStrike" spc="-1" baseline="30000">
                <a:solidFill>
                  <a:srgbClr val="FFFFFF"/>
                </a:solidFill>
                <a:latin typeface="Roboto Light"/>
                <a:ea typeface="Roboto Light"/>
              </a:rPr>
              <a:t>3</a:t>
            </a:r>
            <a:r>
              <a:rPr lang="en-IN" sz="1200" b="0" strike="noStrike" spc="-1">
                <a:solidFill>
                  <a:srgbClr val="FFFFFF"/>
                </a:solidFill>
                <a:latin typeface="Roboto Light"/>
                <a:ea typeface="Roboto Light"/>
              </a:rPr>
              <a:t> + {01}x</a:t>
            </a:r>
            <a:r>
              <a:rPr lang="en-IN" sz="1200" b="0" strike="noStrike" spc="-1" baseline="30000">
                <a:solidFill>
                  <a:srgbClr val="FFFFFF"/>
                </a:solidFill>
                <a:latin typeface="Roboto Light"/>
                <a:ea typeface="Roboto Light"/>
              </a:rPr>
              <a:t>2 </a:t>
            </a:r>
            <a:r>
              <a:rPr lang="en-IN" sz="1200" b="0" strike="noStrike" spc="-1">
                <a:solidFill>
                  <a:srgbClr val="FFFFFF"/>
                </a:solidFill>
                <a:latin typeface="Roboto Light"/>
                <a:ea typeface="Roboto Light"/>
              </a:rPr>
              <a:t>+ {01}x + {02} . </a:t>
            </a:r>
            <a:endParaRPr lang="en-US" sz="1200" b="0" strike="noStrike" spc="-1">
              <a:latin typeface="Arial"/>
            </a:endParaRPr>
          </a:p>
          <a:p>
            <a:pPr marL="114480" algn="just">
              <a:lnSpc>
                <a:spcPct val="100000"/>
              </a:lnSpc>
              <a:tabLst>
                <a:tab pos="0" algn="l"/>
              </a:tabLst>
            </a:pPr>
            <a:endParaRPr lang="en-US" sz="1200" b="0" strike="noStrike" spc="-1">
              <a:latin typeface="Arial"/>
            </a:endParaRPr>
          </a:p>
          <a:p>
            <a:pPr marL="114480">
              <a:lnSpc>
                <a:spcPct val="100000"/>
              </a:lnSpc>
              <a:tabLst>
                <a:tab pos="0" algn="l"/>
              </a:tabLst>
            </a:pPr>
            <a:r>
              <a:rPr lang="en-IN" sz="1200" b="0" strike="noStrike" spc="-1">
                <a:solidFill>
                  <a:srgbClr val="FFFFFF"/>
                </a:solidFill>
                <a:latin typeface="Roboto Light"/>
                <a:ea typeface="Roboto Light"/>
              </a:rPr>
              <a:t>This can be written as a matrix multiplication. Let</a:t>
            </a:r>
            <a:r>
              <a:t/>
            </a:r>
            <a:br/>
            <a:r>
              <a:rPr lang="en-IN" sz="1200" b="0" strike="noStrike" spc="-1">
                <a:solidFill>
                  <a:srgbClr val="FFFFFF"/>
                </a:solidFill>
                <a:latin typeface="Roboto Light"/>
                <a:ea typeface="Roboto Light"/>
              </a:rPr>
              <a:t>s’(x) = a(x) XOR s(x)</a:t>
            </a:r>
            <a:endParaRPr lang="en-US" sz="1200" b="0" strike="noStrike" spc="-1">
              <a:latin typeface="Arial"/>
            </a:endParaRPr>
          </a:p>
          <a:p>
            <a:pPr marL="114480" algn="just">
              <a:lnSpc>
                <a:spcPct val="100000"/>
              </a:lnSpc>
              <a:tabLst>
                <a:tab pos="0" algn="l"/>
              </a:tabLst>
            </a:pPr>
            <a:endParaRPr lang="en-US" sz="1200" b="0" strike="noStrike" spc="-1">
              <a:latin typeface="Arial"/>
            </a:endParaRPr>
          </a:p>
          <a:p>
            <a:pPr marL="114480" algn="just">
              <a:lnSpc>
                <a:spcPct val="100000"/>
              </a:lnSpc>
              <a:tabLst>
                <a:tab pos="0" algn="l"/>
              </a:tabLst>
            </a:pPr>
            <a:endParaRPr lang="en-US" sz="1200" b="0" strike="noStrike" spc="-1">
              <a:latin typeface="Arial"/>
            </a:endParaRPr>
          </a:p>
        </p:txBody>
      </p:sp>
      <p:pic>
        <p:nvPicPr>
          <p:cNvPr id="241" name="Picture 17"/>
          <p:cNvPicPr/>
          <p:nvPr/>
        </p:nvPicPr>
        <p:blipFill>
          <a:blip r:embed="rId2"/>
          <a:stretch/>
        </p:blipFill>
        <p:spPr>
          <a:xfrm>
            <a:off x="4777740" y="3313995"/>
            <a:ext cx="3934080" cy="1638000"/>
          </a:xfrm>
          <a:prstGeom prst="rect">
            <a:avLst/>
          </a:prstGeom>
          <a:ln>
            <a:noFill/>
          </a:ln>
        </p:spPr>
      </p:pic>
      <p:pic>
        <p:nvPicPr>
          <p:cNvPr id="242" name="Picture 18"/>
          <p:cNvPicPr/>
          <p:nvPr/>
        </p:nvPicPr>
        <p:blipFill>
          <a:blip r:embed="rId3"/>
          <a:srcRect r="9897" b="7202"/>
          <a:stretch/>
        </p:blipFill>
        <p:spPr>
          <a:xfrm>
            <a:off x="5491440" y="2081520"/>
            <a:ext cx="2746440" cy="1122120"/>
          </a:xfrm>
          <a:prstGeom prst="rect">
            <a:avLst/>
          </a:prstGeom>
          <a:ln>
            <a:noFill/>
          </a:ln>
        </p:spPr>
      </p:pic>
      <p:sp>
        <p:nvSpPr>
          <p:cNvPr id="243" name="TextShape 5"/>
          <p:cNvSpPr txBox="1"/>
          <p:nvPr/>
        </p:nvSpPr>
        <p:spPr>
          <a:xfrm>
            <a:off x="4696920" y="1575360"/>
            <a:ext cx="4095720" cy="602640"/>
          </a:xfrm>
          <a:prstGeom prst="rect">
            <a:avLst/>
          </a:prstGeom>
          <a:noFill/>
          <a:ln>
            <a:noFill/>
          </a:ln>
        </p:spPr>
        <p:txBody>
          <a:bodyPr tIns="91440" bIns="91440">
            <a:noAutofit/>
          </a:bodyPr>
          <a:lstStyle/>
          <a:p>
            <a:pPr marL="457200" indent="-342720" algn="ctr">
              <a:lnSpc>
                <a:spcPct val="100000"/>
              </a:lnSpc>
              <a:tabLst>
                <a:tab pos="0" algn="l"/>
              </a:tabLst>
            </a:pPr>
            <a:r>
              <a:rPr lang="en-IN" sz="1200" b="0" strike="noStrike" spc="-1">
                <a:solidFill>
                  <a:srgbClr val="FFFFFF"/>
                </a:solidFill>
                <a:latin typeface="Roboto Light"/>
                <a:ea typeface="Roboto Light"/>
              </a:rPr>
              <a:t>As a result of this multiplication, the four bytes in a column are replaced by the following:</a:t>
            </a:r>
            <a:endParaRPr lang="en-US" sz="1200" b="0" strike="noStrike" spc="-1">
              <a:latin typeface="Arial"/>
            </a:endParaRPr>
          </a:p>
        </p:txBody>
      </p:sp>
      <p:pic>
        <p:nvPicPr>
          <p:cNvPr id="244" name="Picture 24"/>
          <p:cNvPicPr/>
          <p:nvPr/>
        </p:nvPicPr>
        <p:blipFill>
          <a:blip r:embed="rId4"/>
          <a:stretch/>
        </p:blipFill>
        <p:spPr>
          <a:xfrm>
            <a:off x="1086480" y="3678120"/>
            <a:ext cx="2310120" cy="1109520"/>
          </a:xfrm>
          <a:prstGeom prst="rect">
            <a:avLst/>
          </a:prstGeom>
          <a:ln>
            <a:noFill/>
          </a:ln>
        </p:spPr>
      </p:pic>
      <p:sp>
        <p:nvSpPr>
          <p:cNvPr id="10" name="CustomShape 1"/>
          <p:cNvSpPr/>
          <p:nvPr/>
        </p:nvSpPr>
        <p:spPr>
          <a:xfrm>
            <a:off x="2225040" y="1320480"/>
            <a:ext cx="4448160" cy="360"/>
          </a:xfrm>
          <a:custGeom>
            <a:avLst/>
            <a:gdLst/>
            <a:ahLst/>
            <a:cxnLst/>
            <a:rect l="l" t="t" r="r" b="b"/>
            <a:pathLst>
              <a:path w="21600" h="21600">
                <a:moveTo>
                  <a:pt x="0" y="0"/>
                </a:moveTo>
                <a:lnTo>
                  <a:pt x="21600" y="21600"/>
                </a:lnTo>
              </a:path>
            </a:pathLst>
          </a:custGeom>
          <a:noFill/>
          <a:ln w="9360">
            <a:solidFill>
              <a:schemeClr val="accent1"/>
            </a:solidFill>
            <a:round/>
          </a:ln>
        </p:spPr>
        <p:style>
          <a:lnRef idx="0">
            <a:scrgbClr r="0" g="0" b="0"/>
          </a:lnRef>
          <a:fillRef idx="0">
            <a:scrgbClr r="0" g="0" b="0"/>
          </a:fillRef>
          <a:effectRef idx="0">
            <a:scrgbClr r="0" g="0" b="0"/>
          </a:effectRef>
          <a:fontRef idx="minor"/>
        </p:style>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p15="http://schemas.microsoft.com/office/powerpoint/2012/main" xmlns="">
      <p:transition spd="med">
        <p:circl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TextShape 1"/>
          <p:cNvSpPr txBox="1"/>
          <p:nvPr/>
        </p:nvSpPr>
        <p:spPr>
          <a:xfrm>
            <a:off x="311760" y="108720"/>
            <a:ext cx="8520120" cy="606240"/>
          </a:xfrm>
          <a:prstGeom prst="rect">
            <a:avLst/>
          </a:prstGeom>
          <a:noFill/>
          <a:ln>
            <a:noFill/>
          </a:ln>
        </p:spPr>
        <p:txBody>
          <a:bodyPr tIns="91440" bIns="91440" anchor="b">
            <a:noAutofit/>
          </a:bodyPr>
          <a:lstStyle/>
          <a:p>
            <a:pPr algn="ctr">
              <a:lnSpc>
                <a:spcPct val="100000"/>
              </a:lnSpc>
              <a:tabLst>
                <a:tab pos="0" algn="l"/>
              </a:tabLst>
            </a:pPr>
            <a:r>
              <a:rPr lang="es" sz="3000" b="0" strike="noStrike" spc="-1">
                <a:solidFill>
                  <a:srgbClr val="FFFFFF"/>
                </a:solidFill>
                <a:latin typeface="Roboto Black"/>
                <a:ea typeface="Roboto Black"/>
              </a:rPr>
              <a:t>METHODOLOGY</a:t>
            </a:r>
            <a:endParaRPr lang="en-US" sz="3000" b="0" strike="noStrike" spc="-1">
              <a:solidFill>
                <a:srgbClr val="000000"/>
              </a:solidFill>
              <a:latin typeface="Arial"/>
            </a:endParaRPr>
          </a:p>
        </p:txBody>
      </p:sp>
      <p:sp>
        <p:nvSpPr>
          <p:cNvPr id="246" name="CustomShape 2"/>
          <p:cNvSpPr/>
          <p:nvPr/>
        </p:nvSpPr>
        <p:spPr>
          <a:xfrm>
            <a:off x="311760" y="760320"/>
            <a:ext cx="8520120" cy="360"/>
          </a:xfrm>
          <a:custGeom>
            <a:avLst/>
            <a:gdLst/>
            <a:ahLst/>
            <a:cxnLst/>
            <a:rect l="l" t="t" r="r" b="b"/>
            <a:pathLst>
              <a:path w="21600" h="21600">
                <a:moveTo>
                  <a:pt x="0" y="0"/>
                </a:moveTo>
                <a:lnTo>
                  <a:pt x="21600" y="21600"/>
                </a:lnTo>
              </a:path>
            </a:pathLst>
          </a:custGeom>
          <a:noFill/>
          <a:ln w="9360">
            <a:solidFill>
              <a:schemeClr val="accent1"/>
            </a:solidFill>
            <a:round/>
          </a:ln>
        </p:spPr>
        <p:style>
          <a:lnRef idx="0">
            <a:scrgbClr r="0" g="0" b="0"/>
          </a:lnRef>
          <a:fillRef idx="0">
            <a:scrgbClr r="0" g="0" b="0"/>
          </a:fillRef>
          <a:effectRef idx="0">
            <a:scrgbClr r="0" g="0" b="0"/>
          </a:effectRef>
          <a:fontRef idx="minor"/>
        </p:style>
      </p:sp>
      <p:sp>
        <p:nvSpPr>
          <p:cNvPr id="247" name="TextShape 3"/>
          <p:cNvSpPr txBox="1"/>
          <p:nvPr/>
        </p:nvSpPr>
        <p:spPr>
          <a:xfrm>
            <a:off x="1121040" y="760320"/>
            <a:ext cx="6901560" cy="551520"/>
          </a:xfrm>
          <a:prstGeom prst="rect">
            <a:avLst/>
          </a:prstGeom>
          <a:noFill/>
          <a:ln>
            <a:noFill/>
          </a:ln>
        </p:spPr>
        <p:txBody>
          <a:bodyPr tIns="91440" bIns="91440" anchor="b">
            <a:noAutofit/>
          </a:bodyPr>
          <a:lstStyle/>
          <a:p>
            <a:pPr algn="ctr">
              <a:lnSpc>
                <a:spcPct val="100000"/>
              </a:lnSpc>
            </a:pPr>
            <a:r>
              <a:rPr lang="en-IN" sz="2000" b="0" strike="noStrike" spc="-1">
                <a:solidFill>
                  <a:srgbClr val="FFFFFF"/>
                </a:solidFill>
                <a:latin typeface="Roboto Black"/>
                <a:ea typeface="Roboto Black"/>
              </a:rPr>
              <a:t>Add Round Key</a:t>
            </a:r>
            <a:endParaRPr lang="en-US" sz="2000" b="0" strike="noStrike" spc="-1">
              <a:solidFill>
                <a:srgbClr val="000000"/>
              </a:solidFill>
              <a:latin typeface="Arial"/>
            </a:endParaRPr>
          </a:p>
        </p:txBody>
      </p:sp>
      <p:sp>
        <p:nvSpPr>
          <p:cNvPr id="248" name="TextShape 4"/>
          <p:cNvSpPr txBox="1"/>
          <p:nvPr/>
        </p:nvSpPr>
        <p:spPr>
          <a:xfrm>
            <a:off x="311760" y="1659240"/>
            <a:ext cx="4095720" cy="1073520"/>
          </a:xfrm>
          <a:prstGeom prst="rect">
            <a:avLst/>
          </a:prstGeom>
          <a:noFill/>
          <a:ln>
            <a:noFill/>
          </a:ln>
        </p:spPr>
        <p:txBody>
          <a:bodyPr tIns="91440" bIns="91440">
            <a:noAutofit/>
          </a:bodyPr>
          <a:lstStyle/>
          <a:p>
            <a:pPr marL="114480" algn="just">
              <a:lnSpc>
                <a:spcPct val="100000"/>
              </a:lnSpc>
              <a:tabLst>
                <a:tab pos="0" algn="l"/>
              </a:tabLst>
            </a:pPr>
            <a:r>
              <a:rPr lang="en-IN" sz="1200" b="0" strike="noStrike" spc="-1" dirty="0">
                <a:solidFill>
                  <a:srgbClr val="FFFFFF"/>
                </a:solidFill>
                <a:latin typeface="Roboto Light"/>
                <a:ea typeface="Roboto Light"/>
              </a:rPr>
              <a:t>In the </a:t>
            </a:r>
            <a:r>
              <a:rPr lang="en-IN" sz="1200" b="0" strike="noStrike" spc="-1" dirty="0" err="1">
                <a:solidFill>
                  <a:srgbClr val="FFFFFF"/>
                </a:solidFill>
                <a:latin typeface="Roboto Light"/>
                <a:ea typeface="Roboto Light"/>
              </a:rPr>
              <a:t>AddRoundKey</a:t>
            </a:r>
            <a:r>
              <a:rPr lang="en-IN" sz="1200" b="0" strike="noStrike" spc="-1" dirty="0">
                <a:solidFill>
                  <a:srgbClr val="FFFFFF"/>
                </a:solidFill>
                <a:latin typeface="Roboto Light"/>
                <a:ea typeface="Roboto Light"/>
              </a:rPr>
              <a:t>() transformation, a Round Key is added to the State by a simple bitwise XOR operation. Each Round Key consists of </a:t>
            </a:r>
            <a:r>
              <a:rPr lang="en-IN" sz="1200" b="0" strike="noStrike" spc="-1" dirty="0" err="1">
                <a:solidFill>
                  <a:srgbClr val="FFFFFF"/>
                </a:solidFill>
                <a:latin typeface="Roboto Light"/>
                <a:ea typeface="Roboto Light"/>
              </a:rPr>
              <a:t>Nb</a:t>
            </a:r>
            <a:r>
              <a:rPr lang="en-IN" sz="1200" b="0" strike="noStrike" spc="-1" dirty="0">
                <a:solidFill>
                  <a:srgbClr val="FFFFFF"/>
                </a:solidFill>
                <a:latin typeface="Roboto Light"/>
                <a:ea typeface="Roboto Light"/>
              </a:rPr>
              <a:t> words from the key schedule. Those </a:t>
            </a:r>
            <a:r>
              <a:rPr lang="en-IN" sz="1200" b="0" strike="noStrike" spc="-1" dirty="0" err="1">
                <a:solidFill>
                  <a:srgbClr val="FFFFFF"/>
                </a:solidFill>
                <a:latin typeface="Roboto Light"/>
                <a:ea typeface="Roboto Light"/>
              </a:rPr>
              <a:t>Nb</a:t>
            </a:r>
            <a:r>
              <a:rPr lang="en-IN" sz="1200" b="0" strike="noStrike" spc="-1" dirty="0">
                <a:solidFill>
                  <a:srgbClr val="FFFFFF"/>
                </a:solidFill>
                <a:latin typeface="Roboto Light"/>
                <a:ea typeface="Roboto Light"/>
              </a:rPr>
              <a:t> words are each added into the columns of the State, such that:</a:t>
            </a:r>
            <a:endParaRPr lang="en-US" sz="1200" b="0" strike="noStrike" spc="-1" dirty="0">
              <a:latin typeface="Arial"/>
            </a:endParaRPr>
          </a:p>
        </p:txBody>
      </p:sp>
      <p:pic>
        <p:nvPicPr>
          <p:cNvPr id="249" name="Picture 7"/>
          <p:cNvPicPr/>
          <p:nvPr/>
        </p:nvPicPr>
        <p:blipFill>
          <a:blip r:embed="rId2"/>
          <a:srcRect r="22949"/>
          <a:stretch/>
        </p:blipFill>
        <p:spPr>
          <a:xfrm>
            <a:off x="431280" y="2732760"/>
            <a:ext cx="4242960" cy="435960"/>
          </a:xfrm>
          <a:prstGeom prst="rect">
            <a:avLst/>
          </a:prstGeom>
          <a:ln>
            <a:noFill/>
          </a:ln>
        </p:spPr>
      </p:pic>
      <p:sp>
        <p:nvSpPr>
          <p:cNvPr id="250" name="TextShape 5"/>
          <p:cNvSpPr txBox="1"/>
          <p:nvPr/>
        </p:nvSpPr>
        <p:spPr>
          <a:xfrm>
            <a:off x="311760" y="3352680"/>
            <a:ext cx="4095720" cy="1465560"/>
          </a:xfrm>
          <a:prstGeom prst="rect">
            <a:avLst/>
          </a:prstGeom>
          <a:noFill/>
          <a:ln>
            <a:noFill/>
          </a:ln>
        </p:spPr>
        <p:txBody>
          <a:bodyPr tIns="91440" bIns="91440">
            <a:noAutofit/>
          </a:bodyPr>
          <a:lstStyle/>
          <a:p>
            <a:pPr marL="114480" algn="just">
              <a:lnSpc>
                <a:spcPct val="100000"/>
              </a:lnSpc>
              <a:tabLst>
                <a:tab pos="0" algn="l"/>
              </a:tabLst>
            </a:pPr>
            <a:r>
              <a:rPr lang="en-IN" sz="1200" b="0" strike="noStrike" spc="-1" dirty="0">
                <a:solidFill>
                  <a:srgbClr val="FFFFFF"/>
                </a:solidFill>
                <a:latin typeface="Roboto Light"/>
                <a:ea typeface="Roboto Light"/>
              </a:rPr>
              <a:t>Where [</a:t>
            </a:r>
            <a:r>
              <a:rPr lang="en-IN" sz="1200" b="0" strike="noStrike" spc="-1" dirty="0" err="1">
                <a:solidFill>
                  <a:srgbClr val="FFFFFF"/>
                </a:solidFill>
                <a:latin typeface="Roboto Light"/>
                <a:ea typeface="Roboto Light"/>
              </a:rPr>
              <a:t>w</a:t>
            </a:r>
            <a:r>
              <a:rPr lang="en-IN" sz="1200" b="0" strike="noStrike" spc="-1" baseline="-25000" dirty="0" err="1">
                <a:solidFill>
                  <a:srgbClr val="FFFFFF"/>
                </a:solidFill>
                <a:latin typeface="Roboto Light"/>
                <a:ea typeface="Roboto Light"/>
              </a:rPr>
              <a:t>i</a:t>
            </a:r>
            <a:r>
              <a:rPr lang="en-IN" sz="1200" b="0" strike="noStrike" spc="-1" dirty="0">
                <a:solidFill>
                  <a:srgbClr val="FFFFFF"/>
                </a:solidFill>
                <a:latin typeface="Roboto Light"/>
                <a:ea typeface="Roboto Light"/>
              </a:rPr>
              <a:t>] are the key schedule words, and round is a value in the range 0 &lt;= round &lt;= Nr. In the Cipher, the initial Round Key addition occurs when round = 0, prior to the first application of the round function. The application of the </a:t>
            </a:r>
            <a:r>
              <a:rPr lang="en-IN" sz="1200" b="0" strike="noStrike" spc="-1" dirty="0" err="1">
                <a:solidFill>
                  <a:srgbClr val="FFFFFF"/>
                </a:solidFill>
                <a:latin typeface="Roboto Light"/>
                <a:ea typeface="Roboto Light"/>
              </a:rPr>
              <a:t>AddRoundKey</a:t>
            </a:r>
            <a:r>
              <a:rPr lang="en-IN" sz="1200" b="0" strike="noStrike" spc="-1" dirty="0">
                <a:solidFill>
                  <a:srgbClr val="FFFFFF"/>
                </a:solidFill>
                <a:latin typeface="Roboto Light"/>
                <a:ea typeface="Roboto Light"/>
              </a:rPr>
              <a:t>() transformation to the Nr rounds of the Cipher occurs when 1 &lt;= round &lt;= Nr. </a:t>
            </a:r>
            <a:endParaRPr lang="en-US" sz="1200" b="0" strike="noStrike" spc="-1" dirty="0">
              <a:latin typeface="Arial"/>
            </a:endParaRPr>
          </a:p>
        </p:txBody>
      </p:sp>
      <p:pic>
        <p:nvPicPr>
          <p:cNvPr id="251" name="Picture 9"/>
          <p:cNvPicPr/>
          <p:nvPr/>
        </p:nvPicPr>
        <p:blipFill>
          <a:blip r:embed="rId3"/>
          <a:srcRect l="7298" r="1616"/>
          <a:stretch/>
        </p:blipFill>
        <p:spPr>
          <a:xfrm>
            <a:off x="4938480" y="2041560"/>
            <a:ext cx="3893400" cy="2254680"/>
          </a:xfrm>
          <a:prstGeom prst="rect">
            <a:avLst/>
          </a:prstGeom>
          <a:ln>
            <a:noFill/>
          </a:ln>
        </p:spPr>
      </p:pic>
      <p:sp>
        <p:nvSpPr>
          <p:cNvPr id="9" name="CustomShape 1"/>
          <p:cNvSpPr/>
          <p:nvPr/>
        </p:nvSpPr>
        <p:spPr>
          <a:xfrm>
            <a:off x="2326640" y="1320480"/>
            <a:ext cx="4448160" cy="360"/>
          </a:xfrm>
          <a:custGeom>
            <a:avLst/>
            <a:gdLst/>
            <a:ahLst/>
            <a:cxnLst/>
            <a:rect l="l" t="t" r="r" b="b"/>
            <a:pathLst>
              <a:path w="21600" h="21600">
                <a:moveTo>
                  <a:pt x="0" y="0"/>
                </a:moveTo>
                <a:lnTo>
                  <a:pt x="21600" y="21600"/>
                </a:lnTo>
              </a:path>
            </a:pathLst>
          </a:custGeom>
          <a:noFill/>
          <a:ln w="9360">
            <a:solidFill>
              <a:schemeClr val="accent1"/>
            </a:solidFill>
            <a:round/>
          </a:ln>
        </p:spPr>
        <p:style>
          <a:lnRef idx="0">
            <a:scrgbClr r="0" g="0" b="0"/>
          </a:lnRef>
          <a:fillRef idx="0">
            <a:scrgbClr r="0" g="0" b="0"/>
          </a:fillRef>
          <a:effectRef idx="0">
            <a:scrgbClr r="0" g="0" b="0"/>
          </a:effectRef>
          <a:fontRef idx="minor"/>
        </p:style>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p15="http://schemas.microsoft.com/office/powerpoint/2012/main" xmlns="">
      <p:transition spd="med">
        <p:circl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TextShape 1"/>
          <p:cNvSpPr txBox="1"/>
          <p:nvPr/>
        </p:nvSpPr>
        <p:spPr>
          <a:xfrm>
            <a:off x="311760" y="108720"/>
            <a:ext cx="8520120" cy="606240"/>
          </a:xfrm>
          <a:prstGeom prst="rect">
            <a:avLst/>
          </a:prstGeom>
          <a:noFill/>
          <a:ln>
            <a:noFill/>
          </a:ln>
        </p:spPr>
        <p:txBody>
          <a:bodyPr tIns="91440" bIns="91440" anchor="b">
            <a:noAutofit/>
          </a:bodyPr>
          <a:lstStyle/>
          <a:p>
            <a:pPr algn="ctr">
              <a:lnSpc>
                <a:spcPct val="100000"/>
              </a:lnSpc>
              <a:tabLst>
                <a:tab pos="0" algn="l"/>
              </a:tabLst>
            </a:pPr>
            <a:r>
              <a:rPr lang="es" sz="3000" b="0" strike="noStrike" spc="-1">
                <a:solidFill>
                  <a:srgbClr val="FFFFFF"/>
                </a:solidFill>
                <a:latin typeface="Roboto Black"/>
                <a:ea typeface="Roboto Black"/>
              </a:rPr>
              <a:t>METHODOLOGY</a:t>
            </a:r>
            <a:endParaRPr lang="en-US" sz="3000" b="0" strike="noStrike" spc="-1">
              <a:solidFill>
                <a:srgbClr val="000000"/>
              </a:solidFill>
              <a:latin typeface="Arial"/>
            </a:endParaRPr>
          </a:p>
        </p:txBody>
      </p:sp>
      <p:sp>
        <p:nvSpPr>
          <p:cNvPr id="253" name="CustomShape 2"/>
          <p:cNvSpPr/>
          <p:nvPr/>
        </p:nvSpPr>
        <p:spPr>
          <a:xfrm>
            <a:off x="311760" y="760320"/>
            <a:ext cx="8520120" cy="360"/>
          </a:xfrm>
          <a:custGeom>
            <a:avLst/>
            <a:gdLst/>
            <a:ahLst/>
            <a:cxnLst/>
            <a:rect l="l" t="t" r="r" b="b"/>
            <a:pathLst>
              <a:path w="21600" h="21600">
                <a:moveTo>
                  <a:pt x="0" y="0"/>
                </a:moveTo>
                <a:lnTo>
                  <a:pt x="21600" y="21600"/>
                </a:lnTo>
              </a:path>
            </a:pathLst>
          </a:custGeom>
          <a:noFill/>
          <a:ln w="9360">
            <a:solidFill>
              <a:schemeClr val="accent1"/>
            </a:solidFill>
            <a:round/>
          </a:ln>
        </p:spPr>
        <p:style>
          <a:lnRef idx="0">
            <a:scrgbClr r="0" g="0" b="0"/>
          </a:lnRef>
          <a:fillRef idx="0">
            <a:scrgbClr r="0" g="0" b="0"/>
          </a:fillRef>
          <a:effectRef idx="0">
            <a:scrgbClr r="0" g="0" b="0"/>
          </a:effectRef>
          <a:fontRef idx="minor"/>
        </p:style>
      </p:sp>
      <p:sp>
        <p:nvSpPr>
          <p:cNvPr id="254" name="TextShape 3"/>
          <p:cNvSpPr txBox="1"/>
          <p:nvPr/>
        </p:nvSpPr>
        <p:spPr>
          <a:xfrm>
            <a:off x="1121040" y="760320"/>
            <a:ext cx="6901560" cy="551520"/>
          </a:xfrm>
          <a:prstGeom prst="rect">
            <a:avLst/>
          </a:prstGeom>
          <a:noFill/>
          <a:ln>
            <a:noFill/>
          </a:ln>
        </p:spPr>
        <p:txBody>
          <a:bodyPr tIns="91440" bIns="91440" anchor="b">
            <a:noAutofit/>
          </a:bodyPr>
          <a:lstStyle/>
          <a:p>
            <a:pPr algn="ctr">
              <a:lnSpc>
                <a:spcPct val="100000"/>
              </a:lnSpc>
            </a:pPr>
            <a:r>
              <a:rPr lang="en-IN" sz="2000" b="0" strike="noStrike" spc="-1">
                <a:solidFill>
                  <a:srgbClr val="FFFFFF"/>
                </a:solidFill>
                <a:latin typeface="Roboto Black"/>
                <a:ea typeface="Roboto Black"/>
              </a:rPr>
              <a:t>Key Expantion</a:t>
            </a:r>
            <a:endParaRPr lang="en-US" sz="2000" b="0" strike="noStrike" spc="-1">
              <a:solidFill>
                <a:srgbClr val="000000"/>
              </a:solidFill>
              <a:latin typeface="Arial"/>
            </a:endParaRPr>
          </a:p>
        </p:txBody>
      </p:sp>
      <p:sp>
        <p:nvSpPr>
          <p:cNvPr id="255" name="TextShape 4"/>
          <p:cNvSpPr txBox="1"/>
          <p:nvPr/>
        </p:nvSpPr>
        <p:spPr>
          <a:xfrm>
            <a:off x="311760" y="1659240"/>
            <a:ext cx="4095720" cy="2635200"/>
          </a:xfrm>
          <a:prstGeom prst="rect">
            <a:avLst/>
          </a:prstGeom>
          <a:noFill/>
          <a:ln>
            <a:noFill/>
          </a:ln>
        </p:spPr>
        <p:txBody>
          <a:bodyPr tIns="91440" bIns="91440">
            <a:noAutofit/>
          </a:bodyPr>
          <a:lstStyle/>
          <a:p>
            <a:pPr marL="114480" algn="just">
              <a:lnSpc>
                <a:spcPct val="100000"/>
              </a:lnSpc>
              <a:tabLst>
                <a:tab pos="0" algn="l"/>
              </a:tabLst>
            </a:pPr>
            <a:r>
              <a:rPr lang="en-IN" sz="1200" b="0" strike="noStrike" spc="-1" dirty="0">
                <a:solidFill>
                  <a:srgbClr val="FFFFFF"/>
                </a:solidFill>
                <a:latin typeface="Roboto Light"/>
                <a:ea typeface="Roboto Light"/>
              </a:rPr>
              <a:t>The AES algorithm takes the Cipher Key, K, and performs a Key Expansion routine to generate a key schedule. The Key Expansion generates a total of </a:t>
            </a:r>
            <a:r>
              <a:rPr lang="en-IN" sz="1200" b="0" strike="noStrike" spc="-1" dirty="0" err="1">
                <a:solidFill>
                  <a:srgbClr val="FFFFFF"/>
                </a:solidFill>
                <a:latin typeface="Roboto Light"/>
                <a:ea typeface="Roboto Light"/>
              </a:rPr>
              <a:t>Nb</a:t>
            </a:r>
            <a:r>
              <a:rPr lang="en-IN" sz="1200" b="0" strike="noStrike" spc="-1" dirty="0">
                <a:solidFill>
                  <a:srgbClr val="FFFFFF"/>
                </a:solidFill>
                <a:latin typeface="Roboto Light"/>
                <a:ea typeface="Roboto Light"/>
              </a:rPr>
              <a:t>*(Nr + 1) words: the algorithm requires an initial set of </a:t>
            </a:r>
            <a:r>
              <a:rPr lang="en-IN" sz="1200" b="0" strike="noStrike" spc="-1" dirty="0" err="1">
                <a:solidFill>
                  <a:srgbClr val="FFFFFF"/>
                </a:solidFill>
                <a:latin typeface="Roboto Light"/>
                <a:ea typeface="Roboto Light"/>
              </a:rPr>
              <a:t>Nb</a:t>
            </a:r>
            <a:r>
              <a:rPr lang="en-IN" sz="1200" b="0" strike="noStrike" spc="-1" dirty="0">
                <a:solidFill>
                  <a:srgbClr val="FFFFFF"/>
                </a:solidFill>
                <a:latin typeface="Roboto Light"/>
                <a:ea typeface="Roboto Light"/>
              </a:rPr>
              <a:t> words, and each of the Nr rounds requires </a:t>
            </a:r>
            <a:r>
              <a:rPr lang="en-IN" sz="1200" b="0" strike="noStrike" spc="-1" dirty="0" err="1">
                <a:solidFill>
                  <a:srgbClr val="FFFFFF"/>
                </a:solidFill>
                <a:latin typeface="Roboto Light"/>
                <a:ea typeface="Roboto Light"/>
              </a:rPr>
              <a:t>Nb</a:t>
            </a:r>
            <a:r>
              <a:rPr lang="en-IN" sz="1200" b="0" strike="noStrike" spc="-1" dirty="0">
                <a:solidFill>
                  <a:srgbClr val="FFFFFF"/>
                </a:solidFill>
                <a:latin typeface="Roboto Light"/>
                <a:ea typeface="Roboto Light"/>
              </a:rPr>
              <a:t> words of key data. The resulting key schedule consists of a linear array of 4-byte words, denoted [</a:t>
            </a:r>
            <a:r>
              <a:rPr lang="en-IN" sz="1200" b="0" strike="noStrike" spc="-1" dirty="0" err="1">
                <a:solidFill>
                  <a:srgbClr val="FFFFFF"/>
                </a:solidFill>
                <a:latin typeface="Roboto Light"/>
                <a:ea typeface="Roboto Light"/>
              </a:rPr>
              <a:t>w</a:t>
            </a:r>
            <a:r>
              <a:rPr lang="en-IN" sz="1200" b="0" strike="noStrike" spc="-1" baseline="-25000" dirty="0" err="1">
                <a:solidFill>
                  <a:srgbClr val="FFFFFF"/>
                </a:solidFill>
                <a:latin typeface="Roboto Light"/>
                <a:ea typeface="Roboto Light"/>
              </a:rPr>
              <a:t>i</a:t>
            </a:r>
            <a:r>
              <a:rPr lang="en-IN" sz="1200" b="0" strike="noStrike" spc="-1" dirty="0">
                <a:solidFill>
                  <a:srgbClr val="FFFFFF"/>
                </a:solidFill>
                <a:latin typeface="Roboto Light"/>
                <a:ea typeface="Roboto Light"/>
              </a:rPr>
              <a:t> ], with </a:t>
            </a:r>
            <a:r>
              <a:rPr lang="en-IN" sz="1200" b="0" strike="noStrike" spc="-1" dirty="0" err="1">
                <a:solidFill>
                  <a:srgbClr val="FFFFFF"/>
                </a:solidFill>
                <a:latin typeface="Roboto Light"/>
                <a:ea typeface="Roboto Light"/>
              </a:rPr>
              <a:t>i</a:t>
            </a:r>
            <a:r>
              <a:rPr lang="en-IN" sz="1200" b="0" strike="noStrike" spc="-1" dirty="0">
                <a:solidFill>
                  <a:srgbClr val="FFFFFF"/>
                </a:solidFill>
                <a:latin typeface="Roboto Light"/>
                <a:ea typeface="Roboto Light"/>
              </a:rPr>
              <a:t> in the range 0 &lt;= </a:t>
            </a:r>
            <a:r>
              <a:rPr lang="en-IN" sz="1200" b="0" strike="noStrike" spc="-1" dirty="0" err="1">
                <a:solidFill>
                  <a:srgbClr val="FFFFFF"/>
                </a:solidFill>
                <a:latin typeface="Roboto Light"/>
                <a:ea typeface="Roboto Light"/>
              </a:rPr>
              <a:t>i</a:t>
            </a:r>
            <a:r>
              <a:rPr lang="en-IN" sz="1200" b="0" strike="noStrike" spc="-1" dirty="0">
                <a:solidFill>
                  <a:srgbClr val="FFFFFF"/>
                </a:solidFill>
                <a:latin typeface="Roboto Light"/>
                <a:ea typeface="Roboto Light"/>
              </a:rPr>
              <a:t> &lt; </a:t>
            </a:r>
            <a:r>
              <a:rPr lang="en-IN" sz="1200" b="0" strike="noStrike" spc="-1" dirty="0" err="1">
                <a:solidFill>
                  <a:srgbClr val="FFFFFF"/>
                </a:solidFill>
                <a:latin typeface="Roboto Light"/>
                <a:ea typeface="Roboto Light"/>
              </a:rPr>
              <a:t>Nb</a:t>
            </a:r>
            <a:r>
              <a:rPr lang="en-IN" sz="1200" b="0" strike="noStrike" spc="-1" dirty="0">
                <a:solidFill>
                  <a:srgbClr val="FFFFFF"/>
                </a:solidFill>
                <a:latin typeface="Roboto Light"/>
                <a:ea typeface="Roboto Light"/>
              </a:rPr>
              <a:t>*(Nr + 1). </a:t>
            </a:r>
            <a:endParaRPr lang="en-US" sz="1200" b="0" strike="noStrike" spc="-1" dirty="0">
              <a:latin typeface="Arial"/>
            </a:endParaRPr>
          </a:p>
          <a:p>
            <a:pPr marL="114480">
              <a:lnSpc>
                <a:spcPct val="100000"/>
              </a:lnSpc>
              <a:tabLst>
                <a:tab pos="0" algn="l"/>
              </a:tabLst>
            </a:pPr>
            <a:endParaRPr lang="en-US" sz="1200" b="0" strike="noStrike" spc="-1" dirty="0">
              <a:latin typeface="Arial"/>
            </a:endParaRPr>
          </a:p>
          <a:p>
            <a:pPr marL="114480">
              <a:lnSpc>
                <a:spcPct val="100000"/>
              </a:lnSpc>
              <a:tabLst>
                <a:tab pos="0" algn="l"/>
              </a:tabLst>
            </a:pPr>
            <a:endParaRPr lang="en-US" sz="1200" b="0" strike="noStrike" spc="-1" dirty="0">
              <a:latin typeface="Arial"/>
            </a:endParaRPr>
          </a:p>
          <a:p>
            <a:pPr marL="114480">
              <a:lnSpc>
                <a:spcPct val="100000"/>
              </a:lnSpc>
              <a:tabLst>
                <a:tab pos="0" algn="l"/>
              </a:tabLst>
            </a:pPr>
            <a:r>
              <a:rPr lang="en-IN" sz="1200" b="0" strike="noStrike" spc="-1" dirty="0">
                <a:solidFill>
                  <a:srgbClr val="FFFFFF"/>
                </a:solidFill>
                <a:latin typeface="Roboto Light"/>
                <a:ea typeface="Roboto Light"/>
              </a:rPr>
              <a:t>The expansion of the input key into the key schedule proceeds according to the pseudo code.</a:t>
            </a:r>
            <a:endParaRPr lang="en-US" sz="1200" b="0" strike="noStrike" spc="-1" dirty="0">
              <a:latin typeface="Arial"/>
            </a:endParaRPr>
          </a:p>
        </p:txBody>
      </p:sp>
      <p:pic>
        <p:nvPicPr>
          <p:cNvPr id="256" name="Picture 7"/>
          <p:cNvPicPr/>
          <p:nvPr/>
        </p:nvPicPr>
        <p:blipFill>
          <a:blip r:embed="rId2"/>
          <a:srcRect l="1529" t="2339" r="4532" b="5832"/>
          <a:stretch/>
        </p:blipFill>
        <p:spPr>
          <a:xfrm>
            <a:off x="4546776" y="1479600"/>
            <a:ext cx="4314960" cy="3349080"/>
          </a:xfrm>
          <a:prstGeom prst="rect">
            <a:avLst/>
          </a:prstGeom>
          <a:ln>
            <a:noFill/>
          </a:ln>
        </p:spPr>
      </p:pic>
      <p:sp>
        <p:nvSpPr>
          <p:cNvPr id="7" name="CustomShape 1"/>
          <p:cNvSpPr/>
          <p:nvPr/>
        </p:nvSpPr>
        <p:spPr>
          <a:xfrm>
            <a:off x="2339340" y="1295080"/>
            <a:ext cx="4448160" cy="360"/>
          </a:xfrm>
          <a:custGeom>
            <a:avLst/>
            <a:gdLst/>
            <a:ahLst/>
            <a:cxnLst/>
            <a:rect l="l" t="t" r="r" b="b"/>
            <a:pathLst>
              <a:path w="21600" h="21600">
                <a:moveTo>
                  <a:pt x="0" y="0"/>
                </a:moveTo>
                <a:lnTo>
                  <a:pt x="21600" y="21600"/>
                </a:lnTo>
              </a:path>
            </a:pathLst>
          </a:custGeom>
          <a:noFill/>
          <a:ln w="9360">
            <a:solidFill>
              <a:schemeClr val="accent1"/>
            </a:solidFill>
            <a:round/>
          </a:ln>
        </p:spPr>
        <p:style>
          <a:lnRef idx="0">
            <a:scrgbClr r="0" g="0" b="0"/>
          </a:lnRef>
          <a:fillRef idx="0">
            <a:scrgbClr r="0" g="0" b="0"/>
          </a:fillRef>
          <a:effectRef idx="0">
            <a:scrgbClr r="0" g="0" b="0"/>
          </a:effectRef>
          <a:fontRef idx="minor"/>
        </p:style>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p15="http://schemas.microsoft.com/office/powerpoint/2012/main" xmlns="">
      <p:transition spd="med">
        <p:circl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TextShape 1"/>
          <p:cNvSpPr txBox="1"/>
          <p:nvPr/>
        </p:nvSpPr>
        <p:spPr>
          <a:xfrm>
            <a:off x="311760" y="108720"/>
            <a:ext cx="8520120" cy="606240"/>
          </a:xfrm>
          <a:prstGeom prst="rect">
            <a:avLst/>
          </a:prstGeom>
          <a:noFill/>
          <a:ln>
            <a:noFill/>
          </a:ln>
        </p:spPr>
        <p:txBody>
          <a:bodyPr tIns="91440" bIns="91440" anchor="b">
            <a:noAutofit/>
          </a:bodyPr>
          <a:lstStyle/>
          <a:p>
            <a:pPr algn="ctr">
              <a:lnSpc>
                <a:spcPct val="100000"/>
              </a:lnSpc>
              <a:tabLst>
                <a:tab pos="0" algn="l"/>
              </a:tabLst>
            </a:pPr>
            <a:r>
              <a:rPr lang="es" sz="3000" b="0" strike="noStrike" spc="-1">
                <a:solidFill>
                  <a:srgbClr val="FFFFFF"/>
                </a:solidFill>
                <a:latin typeface="Roboto Black"/>
                <a:ea typeface="Roboto Black"/>
              </a:rPr>
              <a:t>METHODOLOGY</a:t>
            </a:r>
            <a:endParaRPr lang="en-US" sz="3000" b="0" strike="noStrike" spc="-1">
              <a:solidFill>
                <a:srgbClr val="000000"/>
              </a:solidFill>
              <a:latin typeface="Arial"/>
            </a:endParaRPr>
          </a:p>
        </p:txBody>
      </p:sp>
      <p:sp>
        <p:nvSpPr>
          <p:cNvPr id="258" name="CustomShape 2"/>
          <p:cNvSpPr/>
          <p:nvPr/>
        </p:nvSpPr>
        <p:spPr>
          <a:xfrm>
            <a:off x="311760" y="760320"/>
            <a:ext cx="8520120" cy="360"/>
          </a:xfrm>
          <a:custGeom>
            <a:avLst/>
            <a:gdLst/>
            <a:ahLst/>
            <a:cxnLst/>
            <a:rect l="l" t="t" r="r" b="b"/>
            <a:pathLst>
              <a:path w="21600" h="21600">
                <a:moveTo>
                  <a:pt x="0" y="0"/>
                </a:moveTo>
                <a:lnTo>
                  <a:pt x="21600" y="21600"/>
                </a:lnTo>
              </a:path>
            </a:pathLst>
          </a:custGeom>
          <a:noFill/>
          <a:ln w="9360">
            <a:solidFill>
              <a:schemeClr val="accent1"/>
            </a:solidFill>
            <a:round/>
          </a:ln>
        </p:spPr>
        <p:style>
          <a:lnRef idx="0">
            <a:scrgbClr r="0" g="0" b="0"/>
          </a:lnRef>
          <a:fillRef idx="0">
            <a:scrgbClr r="0" g="0" b="0"/>
          </a:fillRef>
          <a:effectRef idx="0">
            <a:scrgbClr r="0" g="0" b="0"/>
          </a:effectRef>
          <a:fontRef idx="minor"/>
        </p:style>
      </p:sp>
      <p:sp>
        <p:nvSpPr>
          <p:cNvPr id="259" name="TextShape 3"/>
          <p:cNvSpPr txBox="1"/>
          <p:nvPr/>
        </p:nvSpPr>
        <p:spPr>
          <a:xfrm>
            <a:off x="1121040" y="760320"/>
            <a:ext cx="6901560" cy="551520"/>
          </a:xfrm>
          <a:prstGeom prst="rect">
            <a:avLst/>
          </a:prstGeom>
          <a:noFill/>
          <a:ln>
            <a:noFill/>
          </a:ln>
        </p:spPr>
        <p:txBody>
          <a:bodyPr tIns="91440" bIns="91440" anchor="b">
            <a:noAutofit/>
          </a:bodyPr>
          <a:lstStyle/>
          <a:p>
            <a:pPr algn="ctr">
              <a:lnSpc>
                <a:spcPct val="100000"/>
              </a:lnSpc>
            </a:pPr>
            <a:r>
              <a:rPr lang="en-IN" sz="2000" b="0" strike="noStrike" spc="-1">
                <a:solidFill>
                  <a:srgbClr val="FFFFFF"/>
                </a:solidFill>
                <a:latin typeface="Roboto Black"/>
                <a:ea typeface="Roboto Black"/>
              </a:rPr>
              <a:t>Inverse Cypher / Decryption Algorithm</a:t>
            </a:r>
            <a:endParaRPr lang="en-US" sz="2000" b="0" strike="noStrike" spc="-1">
              <a:solidFill>
                <a:srgbClr val="000000"/>
              </a:solidFill>
              <a:latin typeface="Arial"/>
            </a:endParaRPr>
          </a:p>
        </p:txBody>
      </p:sp>
      <p:sp>
        <p:nvSpPr>
          <p:cNvPr id="260" name="TextShape 4"/>
          <p:cNvSpPr txBox="1"/>
          <p:nvPr/>
        </p:nvSpPr>
        <p:spPr>
          <a:xfrm>
            <a:off x="326508" y="1883673"/>
            <a:ext cx="3994769" cy="2691720"/>
          </a:xfrm>
          <a:prstGeom prst="rect">
            <a:avLst/>
          </a:prstGeom>
          <a:noFill/>
          <a:ln>
            <a:noFill/>
          </a:ln>
        </p:spPr>
        <p:txBody>
          <a:bodyPr tIns="91440" bIns="91440">
            <a:noAutofit/>
          </a:bodyPr>
          <a:lstStyle/>
          <a:p>
            <a:pPr marL="114480" algn="just">
              <a:lnSpc>
                <a:spcPct val="100000"/>
              </a:lnSpc>
              <a:tabLst>
                <a:tab pos="0" algn="l"/>
              </a:tabLst>
            </a:pPr>
            <a:r>
              <a:rPr lang="en-IN" sz="1200" b="0" strike="noStrike" spc="-1" dirty="0">
                <a:solidFill>
                  <a:srgbClr val="FFFFFF"/>
                </a:solidFill>
                <a:latin typeface="Roboto Light"/>
                <a:ea typeface="Roboto Light"/>
              </a:rPr>
              <a:t>The Cipher transformations can be inverted and then implemented in reverse order to produce a straightforward Inverse Cipher for the AES algorithm. The individual transformations used in the Inverse Cipher - </a:t>
            </a:r>
            <a:r>
              <a:rPr lang="en-IN" sz="1200" b="0" strike="noStrike" spc="-1" dirty="0" err="1">
                <a:solidFill>
                  <a:srgbClr val="FFFFFF"/>
                </a:solidFill>
                <a:latin typeface="Roboto Light"/>
                <a:ea typeface="Roboto Light"/>
              </a:rPr>
              <a:t>InvShiftRows</a:t>
            </a:r>
            <a:r>
              <a:rPr lang="en-IN" sz="1200" b="0" strike="noStrike" spc="-1" dirty="0">
                <a:solidFill>
                  <a:srgbClr val="FFFFFF"/>
                </a:solidFill>
                <a:latin typeface="Roboto Light"/>
                <a:ea typeface="Roboto Light"/>
              </a:rPr>
              <a:t>(), </a:t>
            </a:r>
            <a:r>
              <a:rPr lang="en-IN" sz="1200" b="0" strike="noStrike" spc="-1" dirty="0" err="1">
                <a:solidFill>
                  <a:srgbClr val="FFFFFF"/>
                </a:solidFill>
                <a:latin typeface="Roboto Light"/>
                <a:ea typeface="Roboto Light"/>
              </a:rPr>
              <a:t>InvSubBytes</a:t>
            </a:r>
            <a:r>
              <a:rPr lang="en-IN" sz="1200" b="0" strike="noStrike" spc="-1" dirty="0">
                <a:solidFill>
                  <a:srgbClr val="FFFFFF"/>
                </a:solidFill>
                <a:latin typeface="Roboto Light"/>
                <a:ea typeface="Roboto Light"/>
              </a:rPr>
              <a:t>(), </a:t>
            </a:r>
            <a:r>
              <a:rPr lang="en-IN" sz="1200" b="0" strike="noStrike" spc="-1" dirty="0" err="1">
                <a:solidFill>
                  <a:srgbClr val="FFFFFF"/>
                </a:solidFill>
                <a:latin typeface="Roboto Light"/>
                <a:ea typeface="Roboto Light"/>
              </a:rPr>
              <a:t>InvMixColumns</a:t>
            </a:r>
            <a:r>
              <a:rPr lang="en-IN" sz="1200" b="0" strike="noStrike" spc="-1" dirty="0">
                <a:solidFill>
                  <a:srgbClr val="FFFFFF"/>
                </a:solidFill>
                <a:latin typeface="Roboto Light"/>
                <a:ea typeface="Roboto Light"/>
              </a:rPr>
              <a:t>(), and </a:t>
            </a:r>
            <a:r>
              <a:rPr lang="en-IN" sz="1200" b="0" strike="noStrike" spc="-1" dirty="0" err="1">
                <a:solidFill>
                  <a:srgbClr val="FFFFFF"/>
                </a:solidFill>
                <a:latin typeface="Roboto Light"/>
                <a:ea typeface="Roboto Light"/>
              </a:rPr>
              <a:t>AddRoundKey</a:t>
            </a:r>
            <a:r>
              <a:rPr lang="en-IN" sz="1200" b="0" strike="noStrike" spc="-1" dirty="0">
                <a:solidFill>
                  <a:srgbClr val="FFFFFF"/>
                </a:solidFill>
                <a:latin typeface="Roboto Light"/>
                <a:ea typeface="Roboto Light"/>
              </a:rPr>
              <a:t>() –process are just inverted form of previously discussed functions. </a:t>
            </a:r>
            <a:endParaRPr lang="en-US" sz="1200" b="0" strike="noStrike" spc="-1" dirty="0">
              <a:latin typeface="Arial"/>
            </a:endParaRPr>
          </a:p>
          <a:p>
            <a:pPr marL="114480">
              <a:lnSpc>
                <a:spcPct val="100000"/>
              </a:lnSpc>
              <a:tabLst>
                <a:tab pos="0" algn="l"/>
              </a:tabLst>
            </a:pPr>
            <a:endParaRPr lang="en-US" sz="1200" b="0" strike="noStrike" spc="-1" dirty="0">
              <a:latin typeface="Arial"/>
            </a:endParaRPr>
          </a:p>
          <a:p>
            <a:pPr marL="114480">
              <a:lnSpc>
                <a:spcPct val="100000"/>
              </a:lnSpc>
              <a:tabLst>
                <a:tab pos="0" algn="l"/>
              </a:tabLst>
            </a:pPr>
            <a:r>
              <a:rPr lang="en-IN" sz="1200" b="0" strike="noStrike" spc="-1" dirty="0">
                <a:solidFill>
                  <a:srgbClr val="FFFFFF"/>
                </a:solidFill>
                <a:latin typeface="Roboto Light"/>
                <a:ea typeface="Roboto Light"/>
              </a:rPr>
              <a:t>The Inverse Cipher is described in the pseudo code in Fig:</a:t>
            </a:r>
            <a:endParaRPr lang="en-US" sz="1200" b="0" strike="noStrike" spc="-1" dirty="0">
              <a:latin typeface="Arial"/>
            </a:endParaRPr>
          </a:p>
          <a:p>
            <a:pPr marL="114480">
              <a:lnSpc>
                <a:spcPct val="100000"/>
              </a:lnSpc>
              <a:tabLst>
                <a:tab pos="0" algn="l"/>
              </a:tabLst>
            </a:pPr>
            <a:endParaRPr lang="en-US" sz="1200" b="0" strike="noStrike" spc="-1" dirty="0">
              <a:latin typeface="Arial"/>
            </a:endParaRPr>
          </a:p>
        </p:txBody>
      </p:sp>
      <p:pic>
        <p:nvPicPr>
          <p:cNvPr id="261" name="Picture 2" descr="invCipher"/>
          <p:cNvPicPr/>
          <p:nvPr/>
        </p:nvPicPr>
        <p:blipFill>
          <a:blip r:embed="rId2"/>
          <a:srcRect l="1852" t="1405" r="18997"/>
          <a:stretch/>
        </p:blipFill>
        <p:spPr>
          <a:xfrm>
            <a:off x="4640400" y="1489680"/>
            <a:ext cx="4191480" cy="3277080"/>
          </a:xfrm>
          <a:prstGeom prst="rect">
            <a:avLst/>
          </a:prstGeom>
          <a:ln>
            <a:noFill/>
          </a:ln>
        </p:spPr>
      </p:pic>
      <p:sp>
        <p:nvSpPr>
          <p:cNvPr id="7" name="CustomShape 1"/>
          <p:cNvSpPr/>
          <p:nvPr/>
        </p:nvSpPr>
        <p:spPr>
          <a:xfrm>
            <a:off x="2339340" y="1320480"/>
            <a:ext cx="4448160" cy="360"/>
          </a:xfrm>
          <a:custGeom>
            <a:avLst/>
            <a:gdLst/>
            <a:ahLst/>
            <a:cxnLst/>
            <a:rect l="l" t="t" r="r" b="b"/>
            <a:pathLst>
              <a:path w="21600" h="21600">
                <a:moveTo>
                  <a:pt x="0" y="0"/>
                </a:moveTo>
                <a:lnTo>
                  <a:pt x="21600" y="21600"/>
                </a:lnTo>
              </a:path>
            </a:pathLst>
          </a:custGeom>
          <a:noFill/>
          <a:ln w="9360">
            <a:solidFill>
              <a:schemeClr val="accent1"/>
            </a:solidFill>
            <a:round/>
          </a:ln>
        </p:spPr>
        <p:style>
          <a:lnRef idx="0">
            <a:scrgbClr r="0" g="0" b="0"/>
          </a:lnRef>
          <a:fillRef idx="0">
            <a:scrgbClr r="0" g="0" b="0"/>
          </a:fillRef>
          <a:effectRef idx="0">
            <a:scrgbClr r="0" g="0" b="0"/>
          </a:effectRef>
          <a:fontRef idx="minor"/>
        </p:style>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p15="http://schemas.microsoft.com/office/powerpoint/2012/main" xmlns="">
      <p:transition spd="med">
        <p:circl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TextShape 1"/>
          <p:cNvSpPr txBox="1"/>
          <p:nvPr/>
        </p:nvSpPr>
        <p:spPr>
          <a:xfrm>
            <a:off x="311760" y="108720"/>
            <a:ext cx="8520120" cy="606240"/>
          </a:xfrm>
          <a:prstGeom prst="rect">
            <a:avLst/>
          </a:prstGeom>
          <a:noFill/>
          <a:ln>
            <a:noFill/>
          </a:ln>
        </p:spPr>
        <p:txBody>
          <a:bodyPr tIns="91440" bIns="91440" anchor="b">
            <a:noAutofit/>
          </a:bodyPr>
          <a:lstStyle/>
          <a:p>
            <a:pPr algn="ctr">
              <a:lnSpc>
                <a:spcPct val="100000"/>
              </a:lnSpc>
            </a:pPr>
            <a:r>
              <a:rPr lang="en-IN" sz="3000" b="1" strike="noStrike" spc="-1">
                <a:solidFill>
                  <a:srgbClr val="FFFFFF"/>
                </a:solidFill>
                <a:latin typeface="Roboto Black"/>
                <a:ea typeface="Roboto Black"/>
              </a:rPr>
              <a:t>Experimental Results / Examples</a:t>
            </a:r>
            <a:endParaRPr lang="en-US" sz="3000" b="0" strike="noStrike" spc="-1">
              <a:solidFill>
                <a:srgbClr val="000000"/>
              </a:solidFill>
              <a:latin typeface="Arial"/>
            </a:endParaRPr>
          </a:p>
        </p:txBody>
      </p:sp>
      <p:sp>
        <p:nvSpPr>
          <p:cNvPr id="263" name="CustomShape 2"/>
          <p:cNvSpPr/>
          <p:nvPr/>
        </p:nvSpPr>
        <p:spPr>
          <a:xfrm>
            <a:off x="311760" y="760320"/>
            <a:ext cx="8520120" cy="360"/>
          </a:xfrm>
          <a:custGeom>
            <a:avLst/>
            <a:gdLst/>
            <a:ahLst/>
            <a:cxnLst/>
            <a:rect l="l" t="t" r="r" b="b"/>
            <a:pathLst>
              <a:path w="21600" h="21600">
                <a:moveTo>
                  <a:pt x="0" y="0"/>
                </a:moveTo>
                <a:lnTo>
                  <a:pt x="21600" y="21600"/>
                </a:lnTo>
              </a:path>
            </a:pathLst>
          </a:custGeom>
          <a:noFill/>
          <a:ln w="9360">
            <a:solidFill>
              <a:schemeClr val="accent1"/>
            </a:solidFill>
            <a:round/>
          </a:ln>
        </p:spPr>
        <p:style>
          <a:lnRef idx="0">
            <a:scrgbClr r="0" g="0" b="0"/>
          </a:lnRef>
          <a:fillRef idx="0">
            <a:scrgbClr r="0" g="0" b="0"/>
          </a:fillRef>
          <a:effectRef idx="0">
            <a:scrgbClr r="0" g="0" b="0"/>
          </a:effectRef>
          <a:fontRef idx="minor"/>
        </p:style>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2501" y="824438"/>
            <a:ext cx="6251057" cy="4294039"/>
          </a:xfrm>
          <a:prstGeom prst="rect">
            <a:avLst/>
          </a:prstGeom>
        </p:spPr>
      </p:pic>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02800" y="2623008"/>
            <a:ext cx="1186311" cy="614705"/>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71119" y="2623008"/>
            <a:ext cx="1186311" cy="614705"/>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84662" y="3617889"/>
            <a:ext cx="1186311" cy="614705"/>
          </a:xfrm>
          <a:prstGeom prst="rect">
            <a:avLst/>
          </a:prstGeom>
        </p:spPr>
      </p:pic>
      <p:sp>
        <p:nvSpPr>
          <p:cNvPr id="4" name="TextBox 3"/>
          <p:cNvSpPr txBox="1"/>
          <p:nvPr/>
        </p:nvSpPr>
        <p:spPr>
          <a:xfrm>
            <a:off x="3168125" y="2721732"/>
            <a:ext cx="864392" cy="369332"/>
          </a:xfrm>
          <a:prstGeom prst="rect">
            <a:avLst/>
          </a:prstGeom>
          <a:noFill/>
        </p:spPr>
        <p:txBody>
          <a:bodyPr wrap="square" rtlCol="0">
            <a:spAutoFit/>
          </a:bodyPr>
          <a:lstStyle/>
          <a:p>
            <a:r>
              <a:rPr lang="en-IN" dirty="0" smtClean="0"/>
              <a:t>Text</a:t>
            </a:r>
            <a:endParaRPr lang="en-IN" dirty="0"/>
          </a:p>
        </p:txBody>
      </p:sp>
      <p:sp>
        <p:nvSpPr>
          <p:cNvPr id="10" name="TextBox 9"/>
          <p:cNvSpPr txBox="1"/>
          <p:nvPr/>
        </p:nvSpPr>
        <p:spPr>
          <a:xfrm>
            <a:off x="4950425" y="2711458"/>
            <a:ext cx="864392" cy="369332"/>
          </a:xfrm>
          <a:prstGeom prst="rect">
            <a:avLst/>
          </a:prstGeom>
          <a:noFill/>
        </p:spPr>
        <p:txBody>
          <a:bodyPr wrap="square" rtlCol="0">
            <a:spAutoFit/>
          </a:bodyPr>
          <a:lstStyle/>
          <a:p>
            <a:r>
              <a:rPr lang="en-IN" dirty="0" smtClean="0"/>
              <a:t>Image</a:t>
            </a:r>
            <a:endParaRPr lang="en-IN" dirty="0"/>
          </a:p>
        </p:txBody>
      </p:sp>
      <p:sp>
        <p:nvSpPr>
          <p:cNvPr id="11" name="TextBox 10"/>
          <p:cNvSpPr txBox="1"/>
          <p:nvPr/>
        </p:nvSpPr>
        <p:spPr>
          <a:xfrm>
            <a:off x="3986082" y="3699479"/>
            <a:ext cx="864392" cy="369332"/>
          </a:xfrm>
          <a:prstGeom prst="rect">
            <a:avLst/>
          </a:prstGeom>
          <a:noFill/>
        </p:spPr>
        <p:txBody>
          <a:bodyPr wrap="square" rtlCol="0">
            <a:spAutoFit/>
          </a:bodyPr>
          <a:lstStyle/>
          <a:p>
            <a:r>
              <a:rPr lang="en-IN" dirty="0" smtClean="0"/>
              <a:t>Other</a:t>
            </a:r>
            <a:endParaRPr lang="en-IN" dirty="0"/>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p15="http://schemas.microsoft.com/office/powerpoint/2012/main" xmlns="">
      <p:transition spd="med">
        <p:circl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TextShape 1"/>
          <p:cNvSpPr txBox="1"/>
          <p:nvPr/>
        </p:nvSpPr>
        <p:spPr>
          <a:xfrm>
            <a:off x="311760" y="108720"/>
            <a:ext cx="8520120" cy="606240"/>
          </a:xfrm>
          <a:prstGeom prst="rect">
            <a:avLst/>
          </a:prstGeom>
          <a:noFill/>
          <a:ln>
            <a:noFill/>
          </a:ln>
        </p:spPr>
        <p:txBody>
          <a:bodyPr tIns="91440" bIns="91440" anchor="b">
            <a:noAutofit/>
          </a:bodyPr>
          <a:lstStyle/>
          <a:p>
            <a:pPr algn="ctr">
              <a:lnSpc>
                <a:spcPct val="100000"/>
              </a:lnSpc>
            </a:pPr>
            <a:r>
              <a:rPr lang="en-IN" sz="3000" b="1" strike="noStrike" spc="-1">
                <a:solidFill>
                  <a:srgbClr val="FFFFFF"/>
                </a:solidFill>
                <a:latin typeface="Roboto Black"/>
                <a:ea typeface="Roboto Black"/>
              </a:rPr>
              <a:t>Experimental Results / Examples</a:t>
            </a:r>
            <a:endParaRPr lang="en-US" sz="3000" b="0" strike="noStrike" spc="-1">
              <a:solidFill>
                <a:srgbClr val="000000"/>
              </a:solidFill>
              <a:latin typeface="Arial"/>
            </a:endParaRPr>
          </a:p>
        </p:txBody>
      </p:sp>
      <p:sp>
        <p:nvSpPr>
          <p:cNvPr id="263" name="CustomShape 2"/>
          <p:cNvSpPr/>
          <p:nvPr/>
        </p:nvSpPr>
        <p:spPr>
          <a:xfrm>
            <a:off x="311760" y="760320"/>
            <a:ext cx="8520120" cy="360"/>
          </a:xfrm>
          <a:custGeom>
            <a:avLst/>
            <a:gdLst/>
            <a:ahLst/>
            <a:cxnLst/>
            <a:rect l="l" t="t" r="r" b="b"/>
            <a:pathLst>
              <a:path w="21600" h="21600">
                <a:moveTo>
                  <a:pt x="0" y="0"/>
                </a:moveTo>
                <a:lnTo>
                  <a:pt x="21600" y="21600"/>
                </a:lnTo>
              </a:path>
            </a:pathLst>
          </a:custGeom>
          <a:noFill/>
          <a:ln w="9360">
            <a:solidFill>
              <a:schemeClr val="accent1"/>
            </a:solidFill>
            <a:round/>
          </a:ln>
        </p:spPr>
        <p:style>
          <a:lnRef idx="0">
            <a:scrgbClr r="0" g="0" b="0"/>
          </a:lnRef>
          <a:fillRef idx="0">
            <a:scrgbClr r="0" g="0" b="0"/>
          </a:fillRef>
          <a:effectRef idx="0">
            <a:scrgbClr r="0" g="0" b="0"/>
          </a:effectRef>
          <a:fontRef idx="minor"/>
        </p:style>
      </p:sp>
      <p:pic>
        <p:nvPicPr>
          <p:cNvPr id="264" name="Picture 263"/>
          <p:cNvPicPr/>
          <p:nvPr/>
        </p:nvPicPr>
        <p:blipFill>
          <a:blip r:embed="rId2"/>
          <a:srcRect l="6735" t="16053" r="8262" b="5354"/>
          <a:stretch/>
        </p:blipFill>
        <p:spPr>
          <a:xfrm>
            <a:off x="988200" y="896040"/>
            <a:ext cx="7075800" cy="3677400"/>
          </a:xfrm>
          <a:prstGeom prst="rect">
            <a:avLst/>
          </a:prstGeom>
          <a:ln>
            <a:noFill/>
          </a:ln>
        </p:spPr>
      </p:pic>
    </p:spTree>
    <p:extLst>
      <p:ext uri="{BB962C8B-B14F-4D97-AF65-F5344CB8AC3E}">
        <p14:creationId xmlns:p14="http://schemas.microsoft.com/office/powerpoint/2010/main" val="3798246494"/>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 name="TextShape 1"/>
          <p:cNvSpPr txBox="1"/>
          <p:nvPr/>
        </p:nvSpPr>
        <p:spPr>
          <a:xfrm>
            <a:off x="311760" y="108720"/>
            <a:ext cx="8520120" cy="606240"/>
          </a:xfrm>
          <a:prstGeom prst="rect">
            <a:avLst/>
          </a:prstGeom>
          <a:noFill/>
          <a:ln>
            <a:noFill/>
          </a:ln>
        </p:spPr>
        <p:txBody>
          <a:bodyPr tIns="91440" bIns="91440" anchor="b">
            <a:noAutofit/>
          </a:bodyPr>
          <a:lstStyle/>
          <a:p>
            <a:pPr algn="ctr">
              <a:lnSpc>
                <a:spcPct val="100000"/>
              </a:lnSpc>
            </a:pPr>
            <a:r>
              <a:rPr lang="en-IN" sz="3000" b="1" strike="noStrike" spc="-1">
                <a:solidFill>
                  <a:srgbClr val="FFFFFF"/>
                </a:solidFill>
                <a:latin typeface="Roboto Black"/>
                <a:ea typeface="Roboto Black"/>
              </a:rPr>
              <a:t>Experimental Results / Examples</a:t>
            </a:r>
            <a:endParaRPr lang="en-US" sz="3000" b="0" strike="noStrike" spc="-1">
              <a:solidFill>
                <a:srgbClr val="000000"/>
              </a:solidFill>
              <a:latin typeface="Arial"/>
            </a:endParaRPr>
          </a:p>
        </p:txBody>
      </p:sp>
      <p:sp>
        <p:nvSpPr>
          <p:cNvPr id="266" name="CustomShape 2"/>
          <p:cNvSpPr/>
          <p:nvPr/>
        </p:nvSpPr>
        <p:spPr>
          <a:xfrm>
            <a:off x="311760" y="760320"/>
            <a:ext cx="8520120" cy="360"/>
          </a:xfrm>
          <a:custGeom>
            <a:avLst/>
            <a:gdLst/>
            <a:ahLst/>
            <a:cxnLst/>
            <a:rect l="l" t="t" r="r" b="b"/>
            <a:pathLst>
              <a:path w="21600" h="21600">
                <a:moveTo>
                  <a:pt x="0" y="0"/>
                </a:moveTo>
                <a:lnTo>
                  <a:pt x="21600" y="21600"/>
                </a:lnTo>
              </a:path>
            </a:pathLst>
          </a:custGeom>
          <a:noFill/>
          <a:ln w="9360">
            <a:solidFill>
              <a:schemeClr val="accent1"/>
            </a:solidFill>
            <a:round/>
          </a:ln>
        </p:spPr>
        <p:style>
          <a:lnRef idx="0">
            <a:scrgbClr r="0" g="0" b="0"/>
          </a:lnRef>
          <a:fillRef idx="0">
            <a:scrgbClr r="0" g="0" b="0"/>
          </a:fillRef>
          <a:effectRef idx="0">
            <a:scrgbClr r="0" g="0" b="0"/>
          </a:effectRef>
          <a:fontRef idx="minor"/>
        </p:style>
      </p:sp>
      <p:pic>
        <p:nvPicPr>
          <p:cNvPr id="267" name="Picture 266"/>
          <p:cNvPicPr/>
          <p:nvPr/>
        </p:nvPicPr>
        <p:blipFill>
          <a:blip r:embed="rId2"/>
          <a:srcRect l="6735" t="16053" r="8262" b="5354"/>
          <a:stretch/>
        </p:blipFill>
        <p:spPr>
          <a:xfrm>
            <a:off x="988200" y="896040"/>
            <a:ext cx="7075800" cy="367740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p15="http://schemas.microsoft.com/office/powerpoint/2012/main" xmlns="">
      <p:transition spd="med">
        <p:circl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 name="TextShape 1"/>
          <p:cNvSpPr txBox="1"/>
          <p:nvPr/>
        </p:nvSpPr>
        <p:spPr>
          <a:xfrm>
            <a:off x="311760" y="108720"/>
            <a:ext cx="8520120" cy="606240"/>
          </a:xfrm>
          <a:prstGeom prst="rect">
            <a:avLst/>
          </a:prstGeom>
          <a:noFill/>
          <a:ln>
            <a:noFill/>
          </a:ln>
        </p:spPr>
        <p:txBody>
          <a:bodyPr tIns="91440" bIns="91440" anchor="b">
            <a:noAutofit/>
          </a:bodyPr>
          <a:lstStyle/>
          <a:p>
            <a:pPr algn="ctr">
              <a:lnSpc>
                <a:spcPct val="100000"/>
              </a:lnSpc>
            </a:pPr>
            <a:r>
              <a:rPr lang="en-IN" sz="3000" b="1" strike="noStrike" spc="-1">
                <a:solidFill>
                  <a:srgbClr val="FFFFFF"/>
                </a:solidFill>
                <a:latin typeface="Roboto Black"/>
                <a:ea typeface="Roboto Black"/>
              </a:rPr>
              <a:t>Experimental Results / Examples</a:t>
            </a:r>
            <a:endParaRPr lang="en-US" sz="3000" b="0" strike="noStrike" spc="-1">
              <a:solidFill>
                <a:srgbClr val="000000"/>
              </a:solidFill>
              <a:latin typeface="Arial"/>
            </a:endParaRPr>
          </a:p>
        </p:txBody>
      </p:sp>
      <p:sp>
        <p:nvSpPr>
          <p:cNvPr id="272" name="CustomShape 2"/>
          <p:cNvSpPr/>
          <p:nvPr/>
        </p:nvSpPr>
        <p:spPr>
          <a:xfrm>
            <a:off x="311760" y="760320"/>
            <a:ext cx="8520120" cy="360"/>
          </a:xfrm>
          <a:custGeom>
            <a:avLst/>
            <a:gdLst/>
            <a:ahLst/>
            <a:cxnLst/>
            <a:rect l="l" t="t" r="r" b="b"/>
            <a:pathLst>
              <a:path w="21600" h="21600">
                <a:moveTo>
                  <a:pt x="0" y="0"/>
                </a:moveTo>
                <a:lnTo>
                  <a:pt x="21600" y="21600"/>
                </a:lnTo>
              </a:path>
            </a:pathLst>
          </a:custGeom>
          <a:noFill/>
          <a:ln w="9360">
            <a:solidFill>
              <a:schemeClr val="accent1"/>
            </a:solidFill>
            <a:round/>
          </a:ln>
        </p:spPr>
        <p:style>
          <a:lnRef idx="0">
            <a:scrgbClr r="0" g="0" b="0"/>
          </a:lnRef>
          <a:fillRef idx="0">
            <a:scrgbClr r="0" g="0" b="0"/>
          </a:fillRef>
          <a:effectRef idx="0">
            <a:scrgbClr r="0" g="0" b="0"/>
          </a:effectRef>
          <a:fontRef idx="minor"/>
        </p:style>
      </p:sp>
      <p:pic>
        <p:nvPicPr>
          <p:cNvPr id="273" name="Picture 272"/>
          <p:cNvPicPr/>
          <p:nvPr/>
        </p:nvPicPr>
        <p:blipFill>
          <a:blip r:embed="rId2"/>
          <a:srcRect l="6735" t="16053" r="8262" b="5354"/>
          <a:stretch/>
        </p:blipFill>
        <p:spPr>
          <a:xfrm>
            <a:off x="988200" y="896040"/>
            <a:ext cx="7075800" cy="367740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p15="http://schemas.microsoft.com/office/powerpoint/2012/main" xmlns="">
      <p:transition spd="med">
        <p:circl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TextShape 1"/>
          <p:cNvSpPr txBox="1"/>
          <p:nvPr/>
        </p:nvSpPr>
        <p:spPr>
          <a:xfrm>
            <a:off x="311760" y="108720"/>
            <a:ext cx="8520120" cy="606240"/>
          </a:xfrm>
          <a:prstGeom prst="rect">
            <a:avLst/>
          </a:prstGeom>
          <a:noFill/>
          <a:ln>
            <a:noFill/>
          </a:ln>
        </p:spPr>
        <p:txBody>
          <a:bodyPr tIns="91440" bIns="91440" anchor="b">
            <a:noAutofit/>
          </a:bodyPr>
          <a:lstStyle/>
          <a:p>
            <a:pPr algn="ctr">
              <a:lnSpc>
                <a:spcPct val="100000"/>
              </a:lnSpc>
            </a:pPr>
            <a:r>
              <a:rPr lang="en-IN" sz="3000" b="1" strike="noStrike" spc="-1">
                <a:solidFill>
                  <a:srgbClr val="FFFFFF"/>
                </a:solidFill>
                <a:latin typeface="Roboto Black"/>
                <a:ea typeface="Roboto Black"/>
              </a:rPr>
              <a:t>Experimental Results / Examples</a:t>
            </a:r>
            <a:endParaRPr lang="en-US" sz="3000" b="0" strike="noStrike" spc="-1">
              <a:solidFill>
                <a:srgbClr val="000000"/>
              </a:solidFill>
              <a:latin typeface="Arial"/>
            </a:endParaRPr>
          </a:p>
        </p:txBody>
      </p:sp>
      <p:sp>
        <p:nvSpPr>
          <p:cNvPr id="269" name="CustomShape 2"/>
          <p:cNvSpPr/>
          <p:nvPr/>
        </p:nvSpPr>
        <p:spPr>
          <a:xfrm>
            <a:off x="311760" y="760320"/>
            <a:ext cx="8520120" cy="360"/>
          </a:xfrm>
          <a:custGeom>
            <a:avLst/>
            <a:gdLst/>
            <a:ahLst/>
            <a:cxnLst/>
            <a:rect l="l" t="t" r="r" b="b"/>
            <a:pathLst>
              <a:path w="21600" h="21600">
                <a:moveTo>
                  <a:pt x="0" y="0"/>
                </a:moveTo>
                <a:lnTo>
                  <a:pt x="21600" y="21600"/>
                </a:lnTo>
              </a:path>
            </a:pathLst>
          </a:custGeom>
          <a:noFill/>
          <a:ln w="9360">
            <a:solidFill>
              <a:schemeClr val="accent1"/>
            </a:solidFill>
            <a:round/>
          </a:ln>
        </p:spPr>
        <p:style>
          <a:lnRef idx="0">
            <a:scrgbClr r="0" g="0" b="0"/>
          </a:lnRef>
          <a:fillRef idx="0">
            <a:scrgbClr r="0" g="0" b="0"/>
          </a:fillRef>
          <a:effectRef idx="0">
            <a:scrgbClr r="0" g="0" b="0"/>
          </a:effectRef>
          <a:fontRef idx="minor"/>
        </p:style>
      </p:sp>
      <p:pic>
        <p:nvPicPr>
          <p:cNvPr id="270" name="Picture 269"/>
          <p:cNvPicPr/>
          <p:nvPr/>
        </p:nvPicPr>
        <p:blipFill>
          <a:blip r:embed="rId2"/>
          <a:srcRect l="6735" t="16053" r="8262" b="5354"/>
          <a:stretch/>
        </p:blipFill>
        <p:spPr>
          <a:xfrm>
            <a:off x="988200" y="896040"/>
            <a:ext cx="7075800" cy="367740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p15="http://schemas.microsoft.com/office/powerpoint/2012/main" xmlns="">
      <p:transition spd="med">
        <p:circl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27824" y="907800"/>
            <a:ext cx="3942433" cy="3942433"/>
          </a:xfrm>
          <a:prstGeom prst="rect">
            <a:avLst/>
          </a:prstGeom>
        </p:spPr>
      </p:pic>
      <p:sp>
        <p:nvSpPr>
          <p:cNvPr id="274" name="TextShape 1"/>
          <p:cNvSpPr txBox="1"/>
          <p:nvPr/>
        </p:nvSpPr>
        <p:spPr>
          <a:xfrm>
            <a:off x="311760" y="108720"/>
            <a:ext cx="8520120" cy="606240"/>
          </a:xfrm>
          <a:prstGeom prst="rect">
            <a:avLst/>
          </a:prstGeom>
          <a:noFill/>
          <a:ln>
            <a:noFill/>
          </a:ln>
        </p:spPr>
        <p:txBody>
          <a:bodyPr tIns="91440" bIns="91440" anchor="b">
            <a:noAutofit/>
          </a:bodyPr>
          <a:lstStyle/>
          <a:p>
            <a:pPr algn="ctr">
              <a:lnSpc>
                <a:spcPct val="100000"/>
              </a:lnSpc>
            </a:pPr>
            <a:r>
              <a:rPr lang="en-IN" sz="3000" b="1" strike="noStrike" spc="-1">
                <a:solidFill>
                  <a:srgbClr val="FFFFFF"/>
                </a:solidFill>
                <a:latin typeface="Roboto Black"/>
                <a:ea typeface="Roboto Black"/>
              </a:rPr>
              <a:t>CONCLUSION</a:t>
            </a:r>
            <a:endParaRPr lang="en-US" sz="3000" b="0" strike="noStrike" spc="-1">
              <a:solidFill>
                <a:srgbClr val="000000"/>
              </a:solidFill>
              <a:latin typeface="Arial"/>
            </a:endParaRPr>
          </a:p>
        </p:txBody>
      </p:sp>
      <p:sp>
        <p:nvSpPr>
          <p:cNvPr id="275" name="TextShape 2"/>
          <p:cNvSpPr txBox="1"/>
          <p:nvPr/>
        </p:nvSpPr>
        <p:spPr>
          <a:xfrm>
            <a:off x="263810" y="1718698"/>
            <a:ext cx="4853879" cy="2409480"/>
          </a:xfrm>
          <a:prstGeom prst="rect">
            <a:avLst/>
          </a:prstGeom>
          <a:noFill/>
          <a:ln>
            <a:noFill/>
          </a:ln>
        </p:spPr>
        <p:txBody>
          <a:bodyPr tIns="91440" bIns="91440">
            <a:noAutofit/>
          </a:bodyPr>
          <a:lstStyle/>
          <a:p>
            <a:pPr marL="114480" algn="just">
              <a:lnSpc>
                <a:spcPct val="100000"/>
              </a:lnSpc>
              <a:tabLst>
                <a:tab pos="0" algn="l"/>
              </a:tabLst>
            </a:pPr>
            <a:r>
              <a:rPr lang="en-IN" sz="1600" b="0" strike="noStrike" spc="-1" dirty="0">
                <a:solidFill>
                  <a:srgbClr val="FFFFFF"/>
                </a:solidFill>
                <a:latin typeface="Roboto Light"/>
                <a:ea typeface="Roboto Light"/>
              </a:rPr>
              <a:t>In this project, we have implemented AES algorithm in python and built a system to secure data for online transmission.  In our project we can encrypt text messages, images, voice messages, documents and any other types of files. And also decrypt text messages, images, voice messages, documents and any other types of files with proper keys. Without the right keys, no one can extract any information from the encrypted files. </a:t>
            </a:r>
            <a:endParaRPr lang="en-US" sz="1600" b="0" strike="noStrike" spc="-1" dirty="0">
              <a:latin typeface="Arial"/>
            </a:endParaRPr>
          </a:p>
        </p:txBody>
      </p:sp>
      <p:sp>
        <p:nvSpPr>
          <p:cNvPr id="276" name="CustomShape 3"/>
          <p:cNvSpPr/>
          <p:nvPr/>
        </p:nvSpPr>
        <p:spPr>
          <a:xfrm>
            <a:off x="311760" y="760320"/>
            <a:ext cx="8520120" cy="360"/>
          </a:xfrm>
          <a:custGeom>
            <a:avLst/>
            <a:gdLst/>
            <a:ahLst/>
            <a:cxnLst/>
            <a:rect l="l" t="t" r="r" b="b"/>
            <a:pathLst>
              <a:path w="21600" h="21600">
                <a:moveTo>
                  <a:pt x="0" y="0"/>
                </a:moveTo>
                <a:lnTo>
                  <a:pt x="21600" y="21600"/>
                </a:lnTo>
              </a:path>
            </a:pathLst>
          </a:custGeom>
          <a:noFill/>
          <a:ln w="9360">
            <a:solidFill>
              <a:schemeClr val="accent1"/>
            </a:solidFill>
            <a:round/>
          </a:ln>
        </p:spPr>
        <p:style>
          <a:lnRef idx="0">
            <a:scrgbClr r="0" g="0" b="0"/>
          </a:lnRef>
          <a:fillRef idx="0">
            <a:scrgbClr r="0" g="0" b="0"/>
          </a:fillRef>
          <a:effectRef idx="0">
            <a:scrgbClr r="0" g="0" b="0"/>
          </a:effectRef>
          <a:fontRef idx="minor"/>
        </p:style>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p15="http://schemas.microsoft.com/office/powerpoint/2012/main" xmlns="">
      <p:transition spd="med">
        <p:circl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TextShape 1"/>
          <p:cNvSpPr txBox="1"/>
          <p:nvPr/>
        </p:nvSpPr>
        <p:spPr>
          <a:xfrm>
            <a:off x="311760" y="644400"/>
            <a:ext cx="8520120" cy="606240"/>
          </a:xfrm>
          <a:prstGeom prst="rect">
            <a:avLst/>
          </a:prstGeom>
          <a:noFill/>
          <a:ln>
            <a:noFill/>
          </a:ln>
        </p:spPr>
        <p:txBody>
          <a:bodyPr tIns="91440" bIns="91440" anchor="b">
            <a:noAutofit/>
          </a:bodyPr>
          <a:lstStyle/>
          <a:p>
            <a:pPr algn="ctr">
              <a:lnSpc>
                <a:spcPct val="100000"/>
              </a:lnSpc>
              <a:tabLst>
                <a:tab pos="0" algn="l"/>
              </a:tabLst>
            </a:pPr>
            <a:r>
              <a:rPr lang="es" sz="3000" b="0" strike="noStrike" spc="-1">
                <a:solidFill>
                  <a:srgbClr val="FFFFFF"/>
                </a:solidFill>
                <a:latin typeface="Roboto Black"/>
                <a:ea typeface="Roboto Black"/>
              </a:rPr>
              <a:t>TABLE OF CONTENTS</a:t>
            </a:r>
            <a:endParaRPr lang="en-US" sz="3000" b="0" strike="noStrike" spc="-1">
              <a:solidFill>
                <a:srgbClr val="000000"/>
              </a:solidFill>
              <a:latin typeface="Arial"/>
            </a:endParaRPr>
          </a:p>
        </p:txBody>
      </p:sp>
      <p:sp>
        <p:nvSpPr>
          <p:cNvPr id="179" name="TextShape 2"/>
          <p:cNvSpPr txBox="1"/>
          <p:nvPr/>
        </p:nvSpPr>
        <p:spPr>
          <a:xfrm>
            <a:off x="5034600" y="2762280"/>
            <a:ext cx="1176480" cy="606240"/>
          </a:xfrm>
          <a:prstGeom prst="rect">
            <a:avLst/>
          </a:prstGeom>
          <a:noFill/>
          <a:ln>
            <a:noFill/>
          </a:ln>
        </p:spPr>
        <p:txBody>
          <a:bodyPr tIns="91440" bIns="91440" anchor="b">
            <a:noAutofit/>
          </a:bodyPr>
          <a:lstStyle/>
          <a:p>
            <a:pPr algn="r">
              <a:lnSpc>
                <a:spcPct val="100000"/>
              </a:lnSpc>
              <a:tabLst>
                <a:tab pos="0" algn="l"/>
              </a:tabLst>
            </a:pPr>
            <a:r>
              <a:rPr lang="es" sz="2400" b="0" strike="noStrike" spc="-1">
                <a:solidFill>
                  <a:srgbClr val="48FFD5"/>
                </a:solidFill>
                <a:latin typeface="Roboto Black"/>
                <a:ea typeface="Roboto Black"/>
              </a:rPr>
              <a:t>05</a:t>
            </a:r>
            <a:endParaRPr lang="en-US" sz="2400" b="0" strike="noStrike" spc="-1">
              <a:solidFill>
                <a:srgbClr val="000000"/>
              </a:solidFill>
              <a:latin typeface="Arial"/>
            </a:endParaRPr>
          </a:p>
        </p:txBody>
      </p:sp>
      <p:sp>
        <p:nvSpPr>
          <p:cNvPr id="180" name="TextShape 3"/>
          <p:cNvSpPr txBox="1"/>
          <p:nvPr/>
        </p:nvSpPr>
        <p:spPr>
          <a:xfrm>
            <a:off x="2827440" y="1901160"/>
            <a:ext cx="732394" cy="606240"/>
          </a:xfrm>
          <a:prstGeom prst="rect">
            <a:avLst/>
          </a:prstGeom>
          <a:noFill/>
          <a:ln>
            <a:noFill/>
          </a:ln>
        </p:spPr>
        <p:txBody>
          <a:bodyPr tIns="91440" bIns="91440" anchor="b">
            <a:noAutofit/>
          </a:bodyPr>
          <a:lstStyle/>
          <a:p>
            <a:pPr>
              <a:lnSpc>
                <a:spcPct val="100000"/>
              </a:lnSpc>
              <a:tabLst>
                <a:tab pos="0" algn="l"/>
              </a:tabLst>
            </a:pPr>
            <a:r>
              <a:rPr lang="es" sz="2400" b="0" strike="noStrike" spc="-1">
                <a:solidFill>
                  <a:srgbClr val="48FFD5"/>
                </a:solidFill>
                <a:latin typeface="Roboto Black"/>
                <a:ea typeface="Roboto Black"/>
              </a:rPr>
              <a:t>01</a:t>
            </a:r>
            <a:endParaRPr lang="en-US" sz="2400" b="0" strike="noStrike" spc="-1">
              <a:solidFill>
                <a:srgbClr val="000000"/>
              </a:solidFill>
              <a:latin typeface="Arial"/>
            </a:endParaRPr>
          </a:p>
        </p:txBody>
      </p:sp>
      <p:sp>
        <p:nvSpPr>
          <p:cNvPr id="181" name="TextShape 4"/>
          <p:cNvSpPr txBox="1"/>
          <p:nvPr/>
        </p:nvSpPr>
        <p:spPr>
          <a:xfrm>
            <a:off x="2817360" y="2715840"/>
            <a:ext cx="938528" cy="606240"/>
          </a:xfrm>
          <a:prstGeom prst="rect">
            <a:avLst/>
          </a:prstGeom>
          <a:noFill/>
          <a:ln>
            <a:noFill/>
          </a:ln>
        </p:spPr>
        <p:txBody>
          <a:bodyPr tIns="91440" bIns="91440" anchor="b">
            <a:noAutofit/>
          </a:bodyPr>
          <a:lstStyle/>
          <a:p>
            <a:pPr>
              <a:lnSpc>
                <a:spcPct val="100000"/>
              </a:lnSpc>
              <a:tabLst>
                <a:tab pos="0" algn="l"/>
              </a:tabLst>
            </a:pPr>
            <a:r>
              <a:rPr lang="es" sz="2400" b="0" strike="noStrike" spc="-1">
                <a:solidFill>
                  <a:srgbClr val="48FFD5"/>
                </a:solidFill>
                <a:latin typeface="Roboto Black"/>
                <a:ea typeface="Roboto Black"/>
              </a:rPr>
              <a:t>02</a:t>
            </a:r>
            <a:endParaRPr lang="en-US" sz="2400" b="0" strike="noStrike" spc="-1">
              <a:solidFill>
                <a:srgbClr val="000000"/>
              </a:solidFill>
              <a:latin typeface="Arial"/>
            </a:endParaRPr>
          </a:p>
        </p:txBody>
      </p:sp>
      <p:sp>
        <p:nvSpPr>
          <p:cNvPr id="182" name="TextShape 5"/>
          <p:cNvSpPr txBox="1"/>
          <p:nvPr/>
        </p:nvSpPr>
        <p:spPr>
          <a:xfrm>
            <a:off x="5651640" y="1958760"/>
            <a:ext cx="1176480" cy="606240"/>
          </a:xfrm>
          <a:prstGeom prst="rect">
            <a:avLst/>
          </a:prstGeom>
          <a:noFill/>
          <a:ln>
            <a:noFill/>
          </a:ln>
        </p:spPr>
        <p:txBody>
          <a:bodyPr tIns="91440" bIns="91440" anchor="b">
            <a:noAutofit/>
          </a:bodyPr>
          <a:lstStyle/>
          <a:p>
            <a:pPr>
              <a:lnSpc>
                <a:spcPct val="100000"/>
              </a:lnSpc>
              <a:tabLst>
                <a:tab pos="0" algn="l"/>
              </a:tabLst>
            </a:pPr>
            <a:r>
              <a:rPr lang="es" sz="2400" b="0" strike="noStrike" spc="-1">
                <a:solidFill>
                  <a:srgbClr val="48FFD5"/>
                </a:solidFill>
                <a:latin typeface="Roboto Black"/>
                <a:ea typeface="Roboto Black"/>
              </a:rPr>
              <a:t>04</a:t>
            </a:r>
            <a:endParaRPr lang="en-US" sz="2400" b="0" strike="noStrike" spc="-1">
              <a:solidFill>
                <a:srgbClr val="000000"/>
              </a:solidFill>
              <a:latin typeface="Arial"/>
            </a:endParaRPr>
          </a:p>
        </p:txBody>
      </p:sp>
      <p:sp>
        <p:nvSpPr>
          <p:cNvPr id="183" name="TextShape 6"/>
          <p:cNvSpPr txBox="1"/>
          <p:nvPr/>
        </p:nvSpPr>
        <p:spPr>
          <a:xfrm>
            <a:off x="667440" y="2181600"/>
            <a:ext cx="2075760" cy="195840"/>
          </a:xfrm>
          <a:prstGeom prst="rect">
            <a:avLst/>
          </a:prstGeom>
          <a:noFill/>
          <a:ln>
            <a:noFill/>
          </a:ln>
        </p:spPr>
        <p:txBody>
          <a:bodyPr tIns="91440" bIns="91440" anchor="b">
            <a:noAutofit/>
          </a:bodyPr>
          <a:lstStyle/>
          <a:p>
            <a:pPr algn="r">
              <a:lnSpc>
                <a:spcPct val="100000"/>
              </a:lnSpc>
              <a:tabLst>
                <a:tab pos="0" algn="l"/>
              </a:tabLst>
            </a:pPr>
            <a:r>
              <a:rPr lang="es" sz="1200" b="0" strike="noStrike" spc="-1" dirty="0">
                <a:solidFill>
                  <a:srgbClr val="FFFFFF"/>
                </a:solidFill>
                <a:latin typeface="Roboto Black"/>
                <a:ea typeface="Roboto Black"/>
              </a:rPr>
              <a:t>INTRODUCTION</a:t>
            </a:r>
            <a:endParaRPr lang="en-US" sz="1200" b="0" strike="noStrike" spc="-1" dirty="0">
              <a:solidFill>
                <a:srgbClr val="000000"/>
              </a:solidFill>
              <a:latin typeface="Arial"/>
            </a:endParaRPr>
          </a:p>
        </p:txBody>
      </p:sp>
      <p:sp>
        <p:nvSpPr>
          <p:cNvPr id="184" name="TextShape 7"/>
          <p:cNvSpPr txBox="1"/>
          <p:nvPr/>
        </p:nvSpPr>
        <p:spPr>
          <a:xfrm>
            <a:off x="667440" y="3004560"/>
            <a:ext cx="2075760" cy="195840"/>
          </a:xfrm>
          <a:prstGeom prst="rect">
            <a:avLst/>
          </a:prstGeom>
          <a:noFill/>
          <a:ln>
            <a:noFill/>
          </a:ln>
        </p:spPr>
        <p:txBody>
          <a:bodyPr tIns="91440" bIns="91440" anchor="b">
            <a:noAutofit/>
          </a:bodyPr>
          <a:lstStyle/>
          <a:p>
            <a:pPr algn="r">
              <a:lnSpc>
                <a:spcPct val="100000"/>
              </a:lnSpc>
              <a:tabLst>
                <a:tab pos="0" algn="l"/>
              </a:tabLst>
            </a:pPr>
            <a:r>
              <a:rPr lang="en-US" sz="1200" b="0" strike="noStrike" spc="-1">
                <a:solidFill>
                  <a:srgbClr val="FFFFFF"/>
                </a:solidFill>
                <a:latin typeface="Roboto Black"/>
                <a:ea typeface="Roboto Black"/>
              </a:rPr>
              <a:t>OBJECTIVE</a:t>
            </a:r>
            <a:endParaRPr lang="en-US" sz="1200" b="0" strike="noStrike" spc="-1">
              <a:solidFill>
                <a:srgbClr val="000000"/>
              </a:solidFill>
              <a:latin typeface="Arial"/>
            </a:endParaRPr>
          </a:p>
        </p:txBody>
      </p:sp>
      <p:sp>
        <p:nvSpPr>
          <p:cNvPr id="185" name="TextShape 8"/>
          <p:cNvSpPr txBox="1"/>
          <p:nvPr/>
        </p:nvSpPr>
        <p:spPr>
          <a:xfrm>
            <a:off x="6396840" y="2277720"/>
            <a:ext cx="2075760" cy="195840"/>
          </a:xfrm>
          <a:prstGeom prst="rect">
            <a:avLst/>
          </a:prstGeom>
          <a:noFill/>
          <a:ln>
            <a:noFill/>
          </a:ln>
        </p:spPr>
        <p:txBody>
          <a:bodyPr tIns="91440" bIns="91440" anchor="b">
            <a:noAutofit/>
          </a:bodyPr>
          <a:lstStyle/>
          <a:p>
            <a:pPr>
              <a:lnSpc>
                <a:spcPct val="100000"/>
              </a:lnSpc>
            </a:pPr>
            <a:r>
              <a:rPr lang="en-US" sz="1200" b="0" strike="noStrike" spc="-1">
                <a:solidFill>
                  <a:srgbClr val="FFFFFF"/>
                </a:solidFill>
                <a:latin typeface="Roboto Black"/>
                <a:ea typeface="Roboto Black"/>
              </a:rPr>
              <a:t>METHODOLOGY</a:t>
            </a:r>
            <a:endParaRPr lang="en-US" sz="1200" b="0" strike="noStrike" spc="-1">
              <a:solidFill>
                <a:srgbClr val="000000"/>
              </a:solidFill>
              <a:latin typeface="Arial"/>
            </a:endParaRPr>
          </a:p>
        </p:txBody>
      </p:sp>
      <p:sp>
        <p:nvSpPr>
          <p:cNvPr id="186" name="TextShape 9"/>
          <p:cNvSpPr txBox="1"/>
          <p:nvPr/>
        </p:nvSpPr>
        <p:spPr>
          <a:xfrm>
            <a:off x="6373440" y="3060000"/>
            <a:ext cx="2075760" cy="195840"/>
          </a:xfrm>
          <a:prstGeom prst="rect">
            <a:avLst/>
          </a:prstGeom>
          <a:noFill/>
          <a:ln>
            <a:noFill/>
          </a:ln>
        </p:spPr>
        <p:txBody>
          <a:bodyPr tIns="91440" bIns="91440" anchor="b">
            <a:noAutofit/>
          </a:bodyPr>
          <a:lstStyle/>
          <a:p>
            <a:pPr>
              <a:lnSpc>
                <a:spcPct val="100000"/>
              </a:lnSpc>
              <a:tabLst>
                <a:tab pos="0" algn="l"/>
              </a:tabLst>
            </a:pPr>
            <a:r>
              <a:rPr lang="es" sz="1200" b="0" strike="noStrike" spc="-1" dirty="0">
                <a:solidFill>
                  <a:srgbClr val="FFFFFF"/>
                </a:solidFill>
                <a:latin typeface="Roboto Black"/>
                <a:ea typeface="Roboto Black"/>
              </a:rPr>
              <a:t>RESULT / EXAMPLES</a:t>
            </a:r>
            <a:endParaRPr lang="en-US" sz="1200" b="0" strike="noStrike" spc="-1" dirty="0">
              <a:solidFill>
                <a:srgbClr val="000000"/>
              </a:solidFill>
              <a:latin typeface="Arial"/>
            </a:endParaRPr>
          </a:p>
        </p:txBody>
      </p:sp>
      <p:sp>
        <p:nvSpPr>
          <p:cNvPr id="188" name="CustomShape 11"/>
          <p:cNvSpPr/>
          <p:nvPr/>
        </p:nvSpPr>
        <p:spPr>
          <a:xfrm>
            <a:off x="311760" y="1191600"/>
            <a:ext cx="8520120" cy="360"/>
          </a:xfrm>
          <a:custGeom>
            <a:avLst/>
            <a:gdLst/>
            <a:ahLst/>
            <a:cxnLst/>
            <a:rect l="l" t="t" r="r" b="b"/>
            <a:pathLst>
              <a:path w="21600" h="21600">
                <a:moveTo>
                  <a:pt x="0" y="0"/>
                </a:moveTo>
                <a:lnTo>
                  <a:pt x="21600" y="21600"/>
                </a:lnTo>
              </a:path>
            </a:pathLst>
          </a:custGeom>
          <a:noFill/>
          <a:ln w="9360">
            <a:solidFill>
              <a:srgbClr val="48FFD5"/>
            </a:solidFill>
            <a:round/>
          </a:ln>
        </p:spPr>
        <p:style>
          <a:lnRef idx="0">
            <a:scrgbClr r="0" g="0" b="0"/>
          </a:lnRef>
          <a:fillRef idx="0">
            <a:scrgbClr r="0" g="0" b="0"/>
          </a:fillRef>
          <a:effectRef idx="0">
            <a:scrgbClr r="0" g="0" b="0"/>
          </a:effectRef>
          <a:fontRef idx="minor"/>
        </p:style>
      </p:sp>
      <p:sp>
        <p:nvSpPr>
          <p:cNvPr id="189" name="TextShape 12"/>
          <p:cNvSpPr txBox="1"/>
          <p:nvPr/>
        </p:nvSpPr>
        <p:spPr>
          <a:xfrm>
            <a:off x="2810520" y="3515454"/>
            <a:ext cx="1176480" cy="606240"/>
          </a:xfrm>
          <a:prstGeom prst="rect">
            <a:avLst/>
          </a:prstGeom>
          <a:noFill/>
          <a:ln>
            <a:noFill/>
          </a:ln>
        </p:spPr>
        <p:txBody>
          <a:bodyPr tIns="91440" bIns="91440" anchor="b">
            <a:noAutofit/>
          </a:bodyPr>
          <a:lstStyle/>
          <a:p>
            <a:pPr>
              <a:lnSpc>
                <a:spcPct val="100000"/>
              </a:lnSpc>
              <a:tabLst>
                <a:tab pos="0" algn="l"/>
              </a:tabLst>
            </a:pPr>
            <a:r>
              <a:rPr lang="es" sz="2400" b="0" strike="noStrike" spc="-1">
                <a:solidFill>
                  <a:srgbClr val="48FFD5"/>
                </a:solidFill>
                <a:latin typeface="Roboto Black"/>
                <a:ea typeface="Roboto Black"/>
              </a:rPr>
              <a:t>03</a:t>
            </a:r>
            <a:endParaRPr lang="en-US" sz="2400" b="0" strike="noStrike" spc="-1">
              <a:solidFill>
                <a:srgbClr val="000000"/>
              </a:solidFill>
              <a:latin typeface="Arial"/>
            </a:endParaRPr>
          </a:p>
        </p:txBody>
      </p:sp>
      <p:sp>
        <p:nvSpPr>
          <p:cNvPr id="190" name="TextShape 13"/>
          <p:cNvSpPr txBox="1"/>
          <p:nvPr/>
        </p:nvSpPr>
        <p:spPr>
          <a:xfrm>
            <a:off x="640080" y="3839454"/>
            <a:ext cx="2075760" cy="195840"/>
          </a:xfrm>
          <a:prstGeom prst="rect">
            <a:avLst/>
          </a:prstGeom>
          <a:noFill/>
          <a:ln>
            <a:noFill/>
          </a:ln>
        </p:spPr>
        <p:txBody>
          <a:bodyPr tIns="91440" bIns="91440" anchor="b">
            <a:noAutofit/>
          </a:bodyPr>
          <a:lstStyle/>
          <a:p>
            <a:pPr algn="r">
              <a:lnSpc>
                <a:spcPct val="100000"/>
              </a:lnSpc>
              <a:tabLst>
                <a:tab pos="0" algn="l"/>
              </a:tabLst>
            </a:pPr>
            <a:r>
              <a:rPr lang="en-IN" sz="1200" b="0" strike="noStrike" spc="-1">
                <a:solidFill>
                  <a:srgbClr val="FFFFFF"/>
                </a:solidFill>
                <a:latin typeface="Roboto Black"/>
                <a:ea typeface="Roboto Black"/>
              </a:rPr>
              <a:t>TOOLS USED</a:t>
            </a:r>
            <a:endParaRPr lang="en-US" sz="1200" b="0" strike="noStrike" spc="-1">
              <a:solidFill>
                <a:srgbClr val="000000"/>
              </a:solidFill>
              <a:latin typeface="Arial"/>
            </a:endParaRPr>
          </a:p>
        </p:txBody>
      </p:sp>
      <p:sp>
        <p:nvSpPr>
          <p:cNvPr id="191" name="CustomShape 14"/>
          <p:cNvSpPr/>
          <p:nvPr/>
        </p:nvSpPr>
        <p:spPr>
          <a:xfrm>
            <a:off x="4995388" y="2873390"/>
            <a:ext cx="428400" cy="428400"/>
          </a:xfrm>
          <a:custGeom>
            <a:avLst/>
            <a:gdLst/>
            <a:ahLst/>
            <a:cxnLst/>
            <a:rect l="l" t="t" r="r" b="b"/>
            <a:pathLst>
              <a:path w="40939" h="40939">
                <a:moveTo>
                  <a:pt x="30304" y="11246"/>
                </a:moveTo>
                <a:cubicBezTo>
                  <a:pt x="30541" y="11246"/>
                  <a:pt x="30777" y="11336"/>
                  <a:pt x="30957" y="11515"/>
                </a:cubicBezTo>
                <a:lnTo>
                  <a:pt x="32261" y="12820"/>
                </a:lnTo>
                <a:cubicBezTo>
                  <a:pt x="32686" y="13114"/>
                  <a:pt x="32686" y="13701"/>
                  <a:pt x="32294" y="14060"/>
                </a:cubicBezTo>
                <a:lnTo>
                  <a:pt x="17419" y="29522"/>
                </a:lnTo>
                <a:cubicBezTo>
                  <a:pt x="17224" y="29717"/>
                  <a:pt x="17061" y="29783"/>
                  <a:pt x="16767" y="29783"/>
                </a:cubicBezTo>
                <a:cubicBezTo>
                  <a:pt x="16473" y="29783"/>
                  <a:pt x="16212" y="29717"/>
                  <a:pt x="16115" y="29522"/>
                </a:cubicBezTo>
                <a:lnTo>
                  <a:pt x="8840" y="21693"/>
                </a:lnTo>
                <a:lnTo>
                  <a:pt x="8645" y="21497"/>
                </a:lnTo>
                <a:cubicBezTo>
                  <a:pt x="8449" y="21269"/>
                  <a:pt x="8351" y="21040"/>
                  <a:pt x="8351" y="20812"/>
                </a:cubicBezTo>
                <a:cubicBezTo>
                  <a:pt x="8351" y="20616"/>
                  <a:pt x="8449" y="20388"/>
                  <a:pt x="8645" y="20192"/>
                </a:cubicBezTo>
                <a:lnTo>
                  <a:pt x="9949" y="18888"/>
                </a:lnTo>
                <a:cubicBezTo>
                  <a:pt x="10129" y="18692"/>
                  <a:pt x="10365" y="18594"/>
                  <a:pt x="10602" y="18594"/>
                </a:cubicBezTo>
                <a:cubicBezTo>
                  <a:pt x="10838" y="18594"/>
                  <a:pt x="11075" y="18692"/>
                  <a:pt x="11254" y="18888"/>
                </a:cubicBezTo>
                <a:lnTo>
                  <a:pt x="11352" y="18953"/>
                </a:lnTo>
                <a:lnTo>
                  <a:pt x="16441" y="24466"/>
                </a:lnTo>
                <a:cubicBezTo>
                  <a:pt x="16539" y="24563"/>
                  <a:pt x="16653" y="24612"/>
                  <a:pt x="16767" y="24612"/>
                </a:cubicBezTo>
                <a:cubicBezTo>
                  <a:pt x="16881" y="24612"/>
                  <a:pt x="16995" y="24563"/>
                  <a:pt x="17093" y="24466"/>
                </a:cubicBezTo>
                <a:lnTo>
                  <a:pt x="29554" y="11515"/>
                </a:lnTo>
                <a:lnTo>
                  <a:pt x="29652" y="11515"/>
                </a:lnTo>
                <a:cubicBezTo>
                  <a:pt x="29831" y="11336"/>
                  <a:pt x="30068" y="11246"/>
                  <a:pt x="30304" y="11246"/>
                </a:cubicBezTo>
                <a:close/>
                <a:moveTo>
                  <a:pt x="20486" y="1"/>
                </a:moveTo>
                <a:cubicBezTo>
                  <a:pt x="9134" y="1"/>
                  <a:pt x="0" y="9134"/>
                  <a:pt x="0" y="20453"/>
                </a:cubicBezTo>
                <a:cubicBezTo>
                  <a:pt x="0" y="31805"/>
                  <a:pt x="9134" y="40939"/>
                  <a:pt x="20486" y="40939"/>
                </a:cubicBezTo>
                <a:cubicBezTo>
                  <a:pt x="31805" y="40939"/>
                  <a:pt x="40938" y="31805"/>
                  <a:pt x="40938" y="20453"/>
                </a:cubicBezTo>
                <a:cubicBezTo>
                  <a:pt x="40938" y="9134"/>
                  <a:pt x="31870" y="1"/>
                  <a:pt x="20486" y="1"/>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192" name="TextShape 15"/>
          <p:cNvSpPr txBox="1"/>
          <p:nvPr/>
        </p:nvSpPr>
        <p:spPr>
          <a:xfrm>
            <a:off x="5032800" y="3572280"/>
            <a:ext cx="1176480" cy="606240"/>
          </a:xfrm>
          <a:prstGeom prst="rect">
            <a:avLst/>
          </a:prstGeom>
          <a:noFill/>
          <a:ln>
            <a:noFill/>
          </a:ln>
        </p:spPr>
        <p:txBody>
          <a:bodyPr tIns="91440" bIns="91440" anchor="b">
            <a:noAutofit/>
          </a:bodyPr>
          <a:lstStyle/>
          <a:p>
            <a:pPr algn="r">
              <a:lnSpc>
                <a:spcPct val="100000"/>
              </a:lnSpc>
              <a:tabLst>
                <a:tab pos="0" algn="l"/>
              </a:tabLst>
            </a:pPr>
            <a:r>
              <a:rPr lang="es" sz="2400" b="0" strike="noStrike" spc="-1">
                <a:solidFill>
                  <a:srgbClr val="48FFD5"/>
                </a:solidFill>
                <a:latin typeface="Roboto Black"/>
                <a:ea typeface="Roboto Black"/>
              </a:rPr>
              <a:t>06</a:t>
            </a:r>
            <a:endParaRPr lang="en-US" sz="2400" b="0" strike="noStrike" spc="-1">
              <a:solidFill>
                <a:srgbClr val="000000"/>
              </a:solidFill>
              <a:latin typeface="Arial"/>
            </a:endParaRPr>
          </a:p>
        </p:txBody>
      </p:sp>
      <p:sp>
        <p:nvSpPr>
          <p:cNvPr id="193" name="TextShape 16"/>
          <p:cNvSpPr txBox="1"/>
          <p:nvPr/>
        </p:nvSpPr>
        <p:spPr>
          <a:xfrm>
            <a:off x="6385680" y="3881880"/>
            <a:ext cx="2075760" cy="195840"/>
          </a:xfrm>
          <a:prstGeom prst="rect">
            <a:avLst/>
          </a:prstGeom>
          <a:noFill/>
          <a:ln>
            <a:noFill/>
          </a:ln>
        </p:spPr>
        <p:txBody>
          <a:bodyPr tIns="91440" bIns="91440" anchor="b">
            <a:noAutofit/>
          </a:bodyPr>
          <a:lstStyle/>
          <a:p>
            <a:pPr>
              <a:lnSpc>
                <a:spcPct val="100000"/>
              </a:lnSpc>
              <a:tabLst>
                <a:tab pos="0" algn="l"/>
              </a:tabLst>
            </a:pPr>
            <a:r>
              <a:rPr lang="es" sz="1200" b="0" strike="noStrike" spc="-1">
                <a:solidFill>
                  <a:srgbClr val="FFFFFF"/>
                </a:solidFill>
                <a:latin typeface="Roboto Black"/>
                <a:ea typeface="Roboto Black"/>
              </a:rPr>
              <a:t>CONCLUSION </a:t>
            </a:r>
            <a:endParaRPr lang="en-US" sz="1200" b="0" strike="noStrike" spc="-1">
              <a:solidFill>
                <a:srgbClr val="000000"/>
              </a:solidFill>
              <a:latin typeface="Arial"/>
            </a:endParaRPr>
          </a:p>
        </p:txBody>
      </p:sp>
      <p:grpSp>
        <p:nvGrpSpPr>
          <p:cNvPr id="22" name="Google Shape;234;p21"/>
          <p:cNvGrpSpPr/>
          <p:nvPr/>
        </p:nvGrpSpPr>
        <p:grpSpPr>
          <a:xfrm>
            <a:off x="4980133" y="2105118"/>
            <a:ext cx="428915" cy="426116"/>
            <a:chOff x="6226275" y="3911538"/>
            <a:chExt cx="900325" cy="894450"/>
          </a:xfrm>
        </p:grpSpPr>
        <p:sp>
          <p:nvSpPr>
            <p:cNvPr id="23" name="Google Shape;235;p21"/>
            <p:cNvSpPr/>
            <p:nvPr/>
          </p:nvSpPr>
          <p:spPr>
            <a:xfrm>
              <a:off x="6355100" y="4405488"/>
              <a:ext cx="87300" cy="116625"/>
            </a:xfrm>
            <a:custGeom>
              <a:avLst/>
              <a:gdLst/>
              <a:ahLst/>
              <a:cxnLst/>
              <a:rect l="l" t="t" r="r" b="b"/>
              <a:pathLst>
                <a:path w="3492" h="4665" extrusionOk="0">
                  <a:moveTo>
                    <a:pt x="1860" y="0"/>
                  </a:moveTo>
                  <a:cubicBezTo>
                    <a:pt x="947" y="1664"/>
                    <a:pt x="360" y="2871"/>
                    <a:pt x="197" y="3197"/>
                  </a:cubicBezTo>
                  <a:cubicBezTo>
                    <a:pt x="1" y="3588"/>
                    <a:pt x="66" y="4078"/>
                    <a:pt x="392" y="4404"/>
                  </a:cubicBezTo>
                  <a:lnTo>
                    <a:pt x="653" y="4665"/>
                  </a:lnTo>
                  <a:cubicBezTo>
                    <a:pt x="1371" y="3784"/>
                    <a:pt x="2252" y="2806"/>
                    <a:pt x="3296" y="1794"/>
                  </a:cubicBezTo>
                  <a:cubicBezTo>
                    <a:pt x="3393" y="1729"/>
                    <a:pt x="3459" y="1664"/>
                    <a:pt x="3491" y="1631"/>
                  </a:cubicBezTo>
                  <a:lnTo>
                    <a:pt x="18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36;p21"/>
            <p:cNvSpPr/>
            <p:nvPr/>
          </p:nvSpPr>
          <p:spPr>
            <a:xfrm>
              <a:off x="6514125" y="4593038"/>
              <a:ext cx="119900" cy="87550"/>
            </a:xfrm>
            <a:custGeom>
              <a:avLst/>
              <a:gdLst/>
              <a:ahLst/>
              <a:cxnLst/>
              <a:rect l="l" t="t" r="r" b="b"/>
              <a:pathLst>
                <a:path w="4796" h="3502" extrusionOk="0">
                  <a:moveTo>
                    <a:pt x="3100" y="1"/>
                  </a:moveTo>
                  <a:cubicBezTo>
                    <a:pt x="2969" y="33"/>
                    <a:pt x="2937" y="131"/>
                    <a:pt x="2839" y="164"/>
                  </a:cubicBezTo>
                  <a:cubicBezTo>
                    <a:pt x="1795" y="1240"/>
                    <a:pt x="849" y="2088"/>
                    <a:pt x="1" y="2806"/>
                  </a:cubicBezTo>
                  <a:lnTo>
                    <a:pt x="360" y="3165"/>
                  </a:lnTo>
                  <a:cubicBezTo>
                    <a:pt x="566" y="3392"/>
                    <a:pt x="838" y="3502"/>
                    <a:pt x="1109" y="3502"/>
                  </a:cubicBezTo>
                  <a:cubicBezTo>
                    <a:pt x="1266" y="3502"/>
                    <a:pt x="1423" y="3465"/>
                    <a:pt x="1567" y="3393"/>
                  </a:cubicBezTo>
                  <a:cubicBezTo>
                    <a:pt x="2121" y="3100"/>
                    <a:pt x="2969" y="2708"/>
                    <a:pt x="4796" y="1697"/>
                  </a:cubicBezTo>
                  <a:lnTo>
                    <a:pt x="310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37;p21"/>
            <p:cNvSpPr/>
            <p:nvPr/>
          </p:nvSpPr>
          <p:spPr>
            <a:xfrm>
              <a:off x="6330650" y="4455438"/>
              <a:ext cx="258525" cy="246400"/>
            </a:xfrm>
            <a:custGeom>
              <a:avLst/>
              <a:gdLst/>
              <a:ahLst/>
              <a:cxnLst/>
              <a:rect l="l" t="t" r="r" b="b"/>
              <a:pathLst>
                <a:path w="10341" h="9856" extrusionOk="0">
                  <a:moveTo>
                    <a:pt x="8645" y="1"/>
                  </a:moveTo>
                  <a:cubicBezTo>
                    <a:pt x="7689" y="1"/>
                    <a:pt x="6431" y="551"/>
                    <a:pt x="5741" y="1264"/>
                  </a:cubicBezTo>
                  <a:cubicBezTo>
                    <a:pt x="2414" y="4624"/>
                    <a:pt x="881" y="6973"/>
                    <a:pt x="196" y="8375"/>
                  </a:cubicBezTo>
                  <a:cubicBezTo>
                    <a:pt x="0" y="8767"/>
                    <a:pt x="66" y="9256"/>
                    <a:pt x="392" y="9550"/>
                  </a:cubicBezTo>
                  <a:cubicBezTo>
                    <a:pt x="596" y="9754"/>
                    <a:pt x="863" y="9855"/>
                    <a:pt x="1131" y="9855"/>
                  </a:cubicBezTo>
                  <a:cubicBezTo>
                    <a:pt x="1291" y="9855"/>
                    <a:pt x="1452" y="9819"/>
                    <a:pt x="1599" y="9745"/>
                  </a:cubicBezTo>
                  <a:cubicBezTo>
                    <a:pt x="2969" y="9093"/>
                    <a:pt x="5285" y="7592"/>
                    <a:pt x="8677" y="4200"/>
                  </a:cubicBezTo>
                  <a:cubicBezTo>
                    <a:pt x="9819" y="3091"/>
                    <a:pt x="10341" y="1068"/>
                    <a:pt x="9623" y="318"/>
                  </a:cubicBezTo>
                  <a:cubicBezTo>
                    <a:pt x="9392" y="97"/>
                    <a:pt x="9045" y="1"/>
                    <a:pt x="86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38;p21"/>
            <p:cNvSpPr/>
            <p:nvPr/>
          </p:nvSpPr>
          <p:spPr>
            <a:xfrm>
              <a:off x="6226275" y="4198463"/>
              <a:ext cx="243025" cy="181575"/>
            </a:xfrm>
            <a:custGeom>
              <a:avLst/>
              <a:gdLst/>
              <a:ahLst/>
              <a:cxnLst/>
              <a:rect l="l" t="t" r="r" b="b"/>
              <a:pathLst>
                <a:path w="9721" h="7263" extrusionOk="0">
                  <a:moveTo>
                    <a:pt x="8601" y="1"/>
                  </a:moveTo>
                  <a:cubicBezTo>
                    <a:pt x="7289" y="1"/>
                    <a:pt x="5238" y="662"/>
                    <a:pt x="3392" y="2508"/>
                  </a:cubicBezTo>
                  <a:lnTo>
                    <a:pt x="424" y="5476"/>
                  </a:lnTo>
                  <a:cubicBezTo>
                    <a:pt x="98" y="5802"/>
                    <a:pt x="0" y="6324"/>
                    <a:pt x="261" y="6748"/>
                  </a:cubicBezTo>
                  <a:cubicBezTo>
                    <a:pt x="450" y="7072"/>
                    <a:pt x="818" y="7262"/>
                    <a:pt x="1199" y="7262"/>
                  </a:cubicBezTo>
                  <a:cubicBezTo>
                    <a:pt x="1278" y="7262"/>
                    <a:pt x="1357" y="7254"/>
                    <a:pt x="1435" y="7237"/>
                  </a:cubicBezTo>
                  <a:cubicBezTo>
                    <a:pt x="2549" y="6919"/>
                    <a:pt x="3584" y="6743"/>
                    <a:pt x="4418" y="6743"/>
                  </a:cubicBezTo>
                  <a:cubicBezTo>
                    <a:pt x="4781" y="6743"/>
                    <a:pt x="5105" y="6777"/>
                    <a:pt x="5382" y="6846"/>
                  </a:cubicBezTo>
                  <a:cubicBezTo>
                    <a:pt x="6752" y="4465"/>
                    <a:pt x="8188" y="2247"/>
                    <a:pt x="9721" y="257"/>
                  </a:cubicBezTo>
                  <a:cubicBezTo>
                    <a:pt x="9488" y="95"/>
                    <a:pt x="9097" y="1"/>
                    <a:pt x="86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39;p21"/>
            <p:cNvSpPr/>
            <p:nvPr/>
          </p:nvSpPr>
          <p:spPr>
            <a:xfrm>
              <a:off x="6656850" y="4568588"/>
              <a:ext cx="188400" cy="237400"/>
            </a:xfrm>
            <a:custGeom>
              <a:avLst/>
              <a:gdLst/>
              <a:ahLst/>
              <a:cxnLst/>
              <a:rect l="l" t="t" r="r" b="b"/>
              <a:pathLst>
                <a:path w="7536" h="9496" extrusionOk="0">
                  <a:moveTo>
                    <a:pt x="7014" y="0"/>
                  </a:moveTo>
                  <a:cubicBezTo>
                    <a:pt x="4763" y="1664"/>
                    <a:pt x="2512" y="3099"/>
                    <a:pt x="392" y="4273"/>
                  </a:cubicBezTo>
                  <a:cubicBezTo>
                    <a:pt x="555" y="5089"/>
                    <a:pt x="457" y="5904"/>
                    <a:pt x="131" y="8253"/>
                  </a:cubicBezTo>
                  <a:cubicBezTo>
                    <a:pt x="0" y="8742"/>
                    <a:pt x="229" y="9166"/>
                    <a:pt x="653" y="9395"/>
                  </a:cubicBezTo>
                  <a:cubicBezTo>
                    <a:pt x="788" y="9463"/>
                    <a:pt x="936" y="9495"/>
                    <a:pt x="1084" y="9495"/>
                  </a:cubicBezTo>
                  <a:cubicBezTo>
                    <a:pt x="1364" y="9495"/>
                    <a:pt x="1647" y="9379"/>
                    <a:pt x="1860" y="9166"/>
                  </a:cubicBezTo>
                  <a:lnTo>
                    <a:pt x="4861" y="6198"/>
                  </a:lnTo>
                  <a:cubicBezTo>
                    <a:pt x="7144" y="3915"/>
                    <a:pt x="7536" y="946"/>
                    <a:pt x="70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40;p21"/>
            <p:cNvSpPr/>
            <p:nvPr/>
          </p:nvSpPr>
          <p:spPr>
            <a:xfrm>
              <a:off x="6718825" y="4152263"/>
              <a:ext cx="172100" cy="156800"/>
            </a:xfrm>
            <a:custGeom>
              <a:avLst/>
              <a:gdLst/>
              <a:ahLst/>
              <a:cxnLst/>
              <a:rect l="l" t="t" r="r" b="b"/>
              <a:pathLst>
                <a:path w="6884" h="6272" extrusionOk="0">
                  <a:moveTo>
                    <a:pt x="3446" y="1"/>
                  </a:moveTo>
                  <a:cubicBezTo>
                    <a:pt x="2643" y="1"/>
                    <a:pt x="1843" y="311"/>
                    <a:pt x="1240" y="930"/>
                  </a:cubicBezTo>
                  <a:cubicBezTo>
                    <a:pt x="0" y="2137"/>
                    <a:pt x="0" y="4127"/>
                    <a:pt x="1240" y="5367"/>
                  </a:cubicBezTo>
                  <a:cubicBezTo>
                    <a:pt x="1843" y="5970"/>
                    <a:pt x="2643" y="6272"/>
                    <a:pt x="3446" y="6272"/>
                  </a:cubicBezTo>
                  <a:cubicBezTo>
                    <a:pt x="4249" y="6272"/>
                    <a:pt x="5057" y="5970"/>
                    <a:pt x="5676" y="5367"/>
                  </a:cubicBezTo>
                  <a:cubicBezTo>
                    <a:pt x="6883" y="4127"/>
                    <a:pt x="6883" y="2137"/>
                    <a:pt x="5676" y="930"/>
                  </a:cubicBezTo>
                  <a:cubicBezTo>
                    <a:pt x="5057" y="311"/>
                    <a:pt x="4249" y="1"/>
                    <a:pt x="34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41;p21"/>
            <p:cNvSpPr/>
            <p:nvPr/>
          </p:nvSpPr>
          <p:spPr>
            <a:xfrm>
              <a:off x="6906375" y="3911538"/>
              <a:ext cx="220225" cy="216700"/>
            </a:xfrm>
            <a:custGeom>
              <a:avLst/>
              <a:gdLst/>
              <a:ahLst/>
              <a:cxnLst/>
              <a:rect l="l" t="t" r="r" b="b"/>
              <a:pathLst>
                <a:path w="8809" h="8668" extrusionOk="0">
                  <a:moveTo>
                    <a:pt x="6168" y="0"/>
                  </a:moveTo>
                  <a:cubicBezTo>
                    <a:pt x="4083" y="0"/>
                    <a:pt x="2010" y="335"/>
                    <a:pt x="1" y="969"/>
                  </a:cubicBezTo>
                  <a:cubicBezTo>
                    <a:pt x="197" y="2665"/>
                    <a:pt x="1110" y="4557"/>
                    <a:pt x="2611" y="6058"/>
                  </a:cubicBezTo>
                  <a:cubicBezTo>
                    <a:pt x="4176" y="7624"/>
                    <a:pt x="6068" y="8504"/>
                    <a:pt x="7830" y="8667"/>
                  </a:cubicBezTo>
                  <a:cubicBezTo>
                    <a:pt x="8482" y="6351"/>
                    <a:pt x="8808" y="3774"/>
                    <a:pt x="8613" y="1034"/>
                  </a:cubicBezTo>
                  <a:cubicBezTo>
                    <a:pt x="8580" y="513"/>
                    <a:pt x="8156" y="121"/>
                    <a:pt x="7634" y="56"/>
                  </a:cubicBezTo>
                  <a:cubicBezTo>
                    <a:pt x="7145" y="19"/>
                    <a:pt x="6656" y="0"/>
                    <a:pt x="61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42;p21"/>
            <p:cNvSpPr/>
            <p:nvPr/>
          </p:nvSpPr>
          <p:spPr>
            <a:xfrm>
              <a:off x="6429325" y="3953688"/>
              <a:ext cx="655675" cy="654050"/>
            </a:xfrm>
            <a:custGeom>
              <a:avLst/>
              <a:gdLst/>
              <a:ahLst/>
              <a:cxnLst/>
              <a:rect l="l" t="t" r="r" b="b"/>
              <a:pathLst>
                <a:path w="26227" h="26162" extrusionOk="0">
                  <a:moveTo>
                    <a:pt x="14993" y="5823"/>
                  </a:moveTo>
                  <a:cubicBezTo>
                    <a:pt x="16335" y="5823"/>
                    <a:pt x="17680" y="6329"/>
                    <a:pt x="18724" y="7340"/>
                  </a:cubicBezTo>
                  <a:cubicBezTo>
                    <a:pt x="20747" y="9428"/>
                    <a:pt x="20747" y="12723"/>
                    <a:pt x="18724" y="14778"/>
                  </a:cubicBezTo>
                  <a:cubicBezTo>
                    <a:pt x="17697" y="15789"/>
                    <a:pt x="16359" y="16294"/>
                    <a:pt x="15018" y="16294"/>
                  </a:cubicBezTo>
                  <a:cubicBezTo>
                    <a:pt x="13676" y="16294"/>
                    <a:pt x="12331" y="15789"/>
                    <a:pt x="11287" y="14778"/>
                  </a:cubicBezTo>
                  <a:cubicBezTo>
                    <a:pt x="9264" y="12723"/>
                    <a:pt x="9264" y="9428"/>
                    <a:pt x="11287" y="7340"/>
                  </a:cubicBezTo>
                  <a:cubicBezTo>
                    <a:pt x="12314" y="6329"/>
                    <a:pt x="13652" y="5823"/>
                    <a:pt x="14993" y="5823"/>
                  </a:cubicBezTo>
                  <a:close/>
                  <a:moveTo>
                    <a:pt x="17061" y="1"/>
                  </a:moveTo>
                  <a:cubicBezTo>
                    <a:pt x="10765" y="2578"/>
                    <a:pt x="4730" y="8221"/>
                    <a:pt x="0" y="16115"/>
                  </a:cubicBezTo>
                  <a:lnTo>
                    <a:pt x="2382" y="18496"/>
                  </a:lnTo>
                  <a:cubicBezTo>
                    <a:pt x="3146" y="18190"/>
                    <a:pt x="3983" y="17992"/>
                    <a:pt x="4780" y="17992"/>
                  </a:cubicBezTo>
                  <a:cubicBezTo>
                    <a:pt x="5683" y="17992"/>
                    <a:pt x="6536" y="18247"/>
                    <a:pt x="7177" y="18888"/>
                  </a:cubicBezTo>
                  <a:cubicBezTo>
                    <a:pt x="8449" y="20160"/>
                    <a:pt x="8253" y="22117"/>
                    <a:pt x="7601" y="23715"/>
                  </a:cubicBezTo>
                  <a:lnTo>
                    <a:pt x="10047" y="26162"/>
                  </a:lnTo>
                  <a:cubicBezTo>
                    <a:pt x="16115" y="22476"/>
                    <a:pt x="23193" y="16702"/>
                    <a:pt x="26227" y="9037"/>
                  </a:cubicBezTo>
                  <a:cubicBezTo>
                    <a:pt x="24106" y="8743"/>
                    <a:pt x="21986" y="7666"/>
                    <a:pt x="20192" y="5872"/>
                  </a:cubicBezTo>
                  <a:cubicBezTo>
                    <a:pt x="18431" y="4144"/>
                    <a:pt x="17387" y="2056"/>
                    <a:pt x="170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 name="Google Shape;252;p21"/>
          <p:cNvSpPr/>
          <p:nvPr/>
        </p:nvSpPr>
        <p:spPr>
          <a:xfrm>
            <a:off x="3561253" y="2105118"/>
            <a:ext cx="476178" cy="282154"/>
          </a:xfrm>
          <a:custGeom>
            <a:avLst/>
            <a:gdLst/>
            <a:ahLst/>
            <a:cxnLst/>
            <a:rect l="l" t="t" r="r" b="b"/>
            <a:pathLst>
              <a:path w="52356" h="31023" extrusionOk="0">
                <a:moveTo>
                  <a:pt x="26113" y="9614"/>
                </a:moveTo>
                <a:cubicBezTo>
                  <a:pt x="26000" y="9614"/>
                  <a:pt x="25885" y="9617"/>
                  <a:pt x="25771" y="9624"/>
                </a:cubicBezTo>
                <a:cubicBezTo>
                  <a:pt x="22835" y="9819"/>
                  <a:pt x="20453" y="12201"/>
                  <a:pt x="20290" y="15136"/>
                </a:cubicBezTo>
                <a:cubicBezTo>
                  <a:pt x="20069" y="18609"/>
                  <a:pt x="22811" y="21409"/>
                  <a:pt x="26211" y="21409"/>
                </a:cubicBezTo>
                <a:cubicBezTo>
                  <a:pt x="26324" y="21409"/>
                  <a:pt x="26438" y="21406"/>
                  <a:pt x="26553" y="21399"/>
                </a:cubicBezTo>
                <a:cubicBezTo>
                  <a:pt x="29489" y="21236"/>
                  <a:pt x="31903" y="18822"/>
                  <a:pt x="32066" y="15887"/>
                </a:cubicBezTo>
                <a:cubicBezTo>
                  <a:pt x="32256" y="12414"/>
                  <a:pt x="29513" y="9614"/>
                  <a:pt x="26113" y="9614"/>
                </a:cubicBezTo>
                <a:close/>
                <a:moveTo>
                  <a:pt x="26167" y="4544"/>
                </a:moveTo>
                <a:cubicBezTo>
                  <a:pt x="32458" y="4544"/>
                  <a:pt x="37499" y="9834"/>
                  <a:pt x="37122" y="16213"/>
                </a:cubicBezTo>
                <a:cubicBezTo>
                  <a:pt x="36763" y="21693"/>
                  <a:pt x="32360" y="26097"/>
                  <a:pt x="26880" y="26455"/>
                </a:cubicBezTo>
                <a:cubicBezTo>
                  <a:pt x="26637" y="26471"/>
                  <a:pt x="26396" y="26479"/>
                  <a:pt x="26157" y="26479"/>
                </a:cubicBezTo>
                <a:cubicBezTo>
                  <a:pt x="19866" y="26479"/>
                  <a:pt x="14826" y="21189"/>
                  <a:pt x="15234" y="14810"/>
                </a:cubicBezTo>
                <a:cubicBezTo>
                  <a:pt x="15560" y="9330"/>
                  <a:pt x="19997" y="4926"/>
                  <a:pt x="25444" y="4568"/>
                </a:cubicBezTo>
                <a:cubicBezTo>
                  <a:pt x="25687" y="4552"/>
                  <a:pt x="25928" y="4544"/>
                  <a:pt x="26167" y="4544"/>
                </a:cubicBezTo>
                <a:close/>
                <a:moveTo>
                  <a:pt x="26195" y="1"/>
                </a:moveTo>
                <a:cubicBezTo>
                  <a:pt x="16246" y="1"/>
                  <a:pt x="7242" y="5448"/>
                  <a:pt x="523" y="14256"/>
                </a:cubicBezTo>
                <a:cubicBezTo>
                  <a:pt x="1" y="15006"/>
                  <a:pt x="1" y="16017"/>
                  <a:pt x="523" y="16702"/>
                </a:cubicBezTo>
                <a:cubicBezTo>
                  <a:pt x="7177" y="25575"/>
                  <a:pt x="16246" y="31022"/>
                  <a:pt x="26195" y="31022"/>
                </a:cubicBezTo>
                <a:cubicBezTo>
                  <a:pt x="36144" y="31022"/>
                  <a:pt x="45147" y="25575"/>
                  <a:pt x="51834" y="16767"/>
                </a:cubicBezTo>
                <a:cubicBezTo>
                  <a:pt x="52356" y="16017"/>
                  <a:pt x="52356" y="15006"/>
                  <a:pt x="51834" y="14321"/>
                </a:cubicBezTo>
                <a:cubicBezTo>
                  <a:pt x="45147" y="5416"/>
                  <a:pt x="36144" y="1"/>
                  <a:pt x="261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D966"/>
              </a:solidFill>
            </a:endParaRPr>
          </a:p>
        </p:txBody>
      </p:sp>
      <p:grpSp>
        <p:nvGrpSpPr>
          <p:cNvPr id="32" name="Google Shape;244;p21"/>
          <p:cNvGrpSpPr/>
          <p:nvPr/>
        </p:nvGrpSpPr>
        <p:grpSpPr>
          <a:xfrm>
            <a:off x="3557737" y="3678698"/>
            <a:ext cx="448478" cy="423588"/>
            <a:chOff x="5812000" y="2553488"/>
            <a:chExt cx="769850" cy="767400"/>
          </a:xfrm>
        </p:grpSpPr>
        <p:sp>
          <p:nvSpPr>
            <p:cNvPr id="33" name="Google Shape;245;p21"/>
            <p:cNvSpPr/>
            <p:nvPr/>
          </p:nvSpPr>
          <p:spPr>
            <a:xfrm>
              <a:off x="5858475" y="2553488"/>
              <a:ext cx="150900" cy="150900"/>
            </a:xfrm>
            <a:custGeom>
              <a:avLst/>
              <a:gdLst/>
              <a:ahLst/>
              <a:cxnLst/>
              <a:rect l="l" t="t" r="r" b="b"/>
              <a:pathLst>
                <a:path w="6036" h="6036" extrusionOk="0">
                  <a:moveTo>
                    <a:pt x="3034" y="1"/>
                  </a:moveTo>
                  <a:cubicBezTo>
                    <a:pt x="1338" y="1"/>
                    <a:pt x="0" y="1338"/>
                    <a:pt x="0" y="3002"/>
                  </a:cubicBezTo>
                  <a:cubicBezTo>
                    <a:pt x="0" y="4665"/>
                    <a:pt x="1338" y="6035"/>
                    <a:pt x="3034" y="6035"/>
                  </a:cubicBezTo>
                  <a:cubicBezTo>
                    <a:pt x="4698" y="6035"/>
                    <a:pt x="6035" y="4665"/>
                    <a:pt x="6035" y="3002"/>
                  </a:cubicBezTo>
                  <a:cubicBezTo>
                    <a:pt x="6035" y="1338"/>
                    <a:pt x="4698" y="1"/>
                    <a:pt x="30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46;p21"/>
            <p:cNvSpPr/>
            <p:nvPr/>
          </p:nvSpPr>
          <p:spPr>
            <a:xfrm>
              <a:off x="5812000" y="2732888"/>
              <a:ext cx="244675" cy="425725"/>
            </a:xfrm>
            <a:custGeom>
              <a:avLst/>
              <a:gdLst/>
              <a:ahLst/>
              <a:cxnLst/>
              <a:rect l="l" t="t" r="r" b="b"/>
              <a:pathLst>
                <a:path w="9787" h="17029" extrusionOk="0">
                  <a:moveTo>
                    <a:pt x="1501" y="1"/>
                  </a:moveTo>
                  <a:cubicBezTo>
                    <a:pt x="685" y="1"/>
                    <a:pt x="0" y="686"/>
                    <a:pt x="0" y="1501"/>
                  </a:cubicBezTo>
                  <a:lnTo>
                    <a:pt x="0" y="7993"/>
                  </a:lnTo>
                  <a:cubicBezTo>
                    <a:pt x="33" y="8808"/>
                    <a:pt x="685" y="9493"/>
                    <a:pt x="1501" y="9493"/>
                  </a:cubicBezTo>
                  <a:lnTo>
                    <a:pt x="1794" y="9493"/>
                  </a:lnTo>
                  <a:lnTo>
                    <a:pt x="1794" y="15528"/>
                  </a:lnTo>
                  <a:cubicBezTo>
                    <a:pt x="1794" y="16343"/>
                    <a:pt x="2479" y="17028"/>
                    <a:pt x="3295" y="17028"/>
                  </a:cubicBezTo>
                  <a:lnTo>
                    <a:pt x="6459" y="17028"/>
                  </a:lnTo>
                  <a:cubicBezTo>
                    <a:pt x="7274" y="17028"/>
                    <a:pt x="7992" y="16343"/>
                    <a:pt x="7992" y="15528"/>
                  </a:cubicBezTo>
                  <a:lnTo>
                    <a:pt x="7992" y="15169"/>
                  </a:lnTo>
                  <a:cubicBezTo>
                    <a:pt x="7698" y="14647"/>
                    <a:pt x="7535" y="14027"/>
                    <a:pt x="7535" y="13408"/>
                  </a:cubicBezTo>
                  <a:lnTo>
                    <a:pt x="7535" y="5546"/>
                  </a:lnTo>
                  <a:cubicBezTo>
                    <a:pt x="7535" y="3981"/>
                    <a:pt x="8481" y="2676"/>
                    <a:pt x="9786" y="2121"/>
                  </a:cubicBezTo>
                  <a:lnTo>
                    <a:pt x="9786" y="1501"/>
                  </a:lnTo>
                  <a:cubicBezTo>
                    <a:pt x="9786" y="686"/>
                    <a:pt x="9068" y="1"/>
                    <a:pt x="8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47;p21"/>
            <p:cNvSpPr/>
            <p:nvPr/>
          </p:nvSpPr>
          <p:spPr>
            <a:xfrm>
              <a:off x="6384475" y="2553488"/>
              <a:ext cx="150875" cy="150900"/>
            </a:xfrm>
            <a:custGeom>
              <a:avLst/>
              <a:gdLst/>
              <a:ahLst/>
              <a:cxnLst/>
              <a:rect l="l" t="t" r="r" b="b"/>
              <a:pathLst>
                <a:path w="6035" h="6036" extrusionOk="0">
                  <a:moveTo>
                    <a:pt x="3034" y="1"/>
                  </a:moveTo>
                  <a:cubicBezTo>
                    <a:pt x="1338" y="1"/>
                    <a:pt x="0" y="1338"/>
                    <a:pt x="0" y="3002"/>
                  </a:cubicBezTo>
                  <a:cubicBezTo>
                    <a:pt x="0" y="4665"/>
                    <a:pt x="1338" y="6035"/>
                    <a:pt x="3034" y="6035"/>
                  </a:cubicBezTo>
                  <a:cubicBezTo>
                    <a:pt x="4698" y="6035"/>
                    <a:pt x="6035" y="4665"/>
                    <a:pt x="6035" y="3002"/>
                  </a:cubicBezTo>
                  <a:cubicBezTo>
                    <a:pt x="6035" y="1338"/>
                    <a:pt x="4698" y="1"/>
                    <a:pt x="30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48;p21"/>
            <p:cNvSpPr/>
            <p:nvPr/>
          </p:nvSpPr>
          <p:spPr>
            <a:xfrm>
              <a:off x="6337975" y="2732088"/>
              <a:ext cx="243875" cy="425700"/>
            </a:xfrm>
            <a:custGeom>
              <a:avLst/>
              <a:gdLst/>
              <a:ahLst/>
              <a:cxnLst/>
              <a:rect l="l" t="t" r="r" b="b"/>
              <a:pathLst>
                <a:path w="9755" h="17028" extrusionOk="0">
                  <a:moveTo>
                    <a:pt x="1501" y="0"/>
                  </a:moveTo>
                  <a:cubicBezTo>
                    <a:pt x="653" y="0"/>
                    <a:pt x="1" y="685"/>
                    <a:pt x="1" y="1501"/>
                  </a:cubicBezTo>
                  <a:lnTo>
                    <a:pt x="1" y="2121"/>
                  </a:lnTo>
                  <a:cubicBezTo>
                    <a:pt x="1338" y="2675"/>
                    <a:pt x="2219" y="4013"/>
                    <a:pt x="2219" y="5546"/>
                  </a:cubicBezTo>
                  <a:lnTo>
                    <a:pt x="2219" y="13407"/>
                  </a:lnTo>
                  <a:cubicBezTo>
                    <a:pt x="2219" y="14027"/>
                    <a:pt x="2056" y="14614"/>
                    <a:pt x="1795" y="15169"/>
                  </a:cubicBezTo>
                  <a:lnTo>
                    <a:pt x="1795" y="15527"/>
                  </a:lnTo>
                  <a:cubicBezTo>
                    <a:pt x="1795" y="16343"/>
                    <a:pt x="2480" y="17028"/>
                    <a:pt x="3296" y="17028"/>
                  </a:cubicBezTo>
                  <a:lnTo>
                    <a:pt x="6460" y="17028"/>
                  </a:lnTo>
                  <a:cubicBezTo>
                    <a:pt x="7275" y="17028"/>
                    <a:pt x="7960" y="16343"/>
                    <a:pt x="7960" y="15527"/>
                  </a:cubicBezTo>
                  <a:lnTo>
                    <a:pt x="7960" y="9493"/>
                  </a:lnTo>
                  <a:lnTo>
                    <a:pt x="8254" y="9493"/>
                  </a:lnTo>
                  <a:cubicBezTo>
                    <a:pt x="9069" y="9493"/>
                    <a:pt x="9754" y="8808"/>
                    <a:pt x="9754" y="7992"/>
                  </a:cubicBezTo>
                  <a:lnTo>
                    <a:pt x="9754" y="1501"/>
                  </a:lnTo>
                  <a:cubicBezTo>
                    <a:pt x="9754" y="685"/>
                    <a:pt x="9069" y="0"/>
                    <a:pt x="82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49;p21"/>
            <p:cNvSpPr/>
            <p:nvPr/>
          </p:nvSpPr>
          <p:spPr>
            <a:xfrm>
              <a:off x="6057450" y="2834013"/>
              <a:ext cx="279750" cy="486875"/>
            </a:xfrm>
            <a:custGeom>
              <a:avLst/>
              <a:gdLst/>
              <a:ahLst/>
              <a:cxnLst/>
              <a:rect l="l" t="t" r="r" b="b"/>
              <a:pathLst>
                <a:path w="11190" h="19475" extrusionOk="0">
                  <a:moveTo>
                    <a:pt x="1501" y="1"/>
                  </a:moveTo>
                  <a:cubicBezTo>
                    <a:pt x="653" y="1"/>
                    <a:pt x="1" y="653"/>
                    <a:pt x="1" y="1501"/>
                  </a:cubicBezTo>
                  <a:lnTo>
                    <a:pt x="1" y="3948"/>
                  </a:lnTo>
                  <a:lnTo>
                    <a:pt x="1" y="9363"/>
                  </a:lnTo>
                  <a:cubicBezTo>
                    <a:pt x="1" y="10178"/>
                    <a:pt x="686" y="10863"/>
                    <a:pt x="1501" y="10863"/>
                  </a:cubicBezTo>
                  <a:lnTo>
                    <a:pt x="2088" y="10863"/>
                  </a:lnTo>
                  <a:lnTo>
                    <a:pt x="2088" y="17974"/>
                  </a:lnTo>
                  <a:cubicBezTo>
                    <a:pt x="2088" y="18790"/>
                    <a:pt x="2773" y="19475"/>
                    <a:pt x="3589" y="19475"/>
                  </a:cubicBezTo>
                  <a:lnTo>
                    <a:pt x="7601" y="19475"/>
                  </a:lnTo>
                  <a:cubicBezTo>
                    <a:pt x="8417" y="19475"/>
                    <a:pt x="9134" y="18790"/>
                    <a:pt x="9134" y="17974"/>
                  </a:cubicBezTo>
                  <a:lnTo>
                    <a:pt x="9134" y="10831"/>
                  </a:lnTo>
                  <a:lnTo>
                    <a:pt x="9689" y="10831"/>
                  </a:lnTo>
                  <a:cubicBezTo>
                    <a:pt x="10504" y="10831"/>
                    <a:pt x="11189" y="10146"/>
                    <a:pt x="11189" y="9330"/>
                  </a:cubicBezTo>
                  <a:lnTo>
                    <a:pt x="11189" y="3948"/>
                  </a:lnTo>
                  <a:lnTo>
                    <a:pt x="11189" y="1501"/>
                  </a:lnTo>
                  <a:cubicBezTo>
                    <a:pt x="11189" y="686"/>
                    <a:pt x="10504" y="1"/>
                    <a:pt x="96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50;p21"/>
            <p:cNvSpPr/>
            <p:nvPr/>
          </p:nvSpPr>
          <p:spPr>
            <a:xfrm>
              <a:off x="6108825" y="2627688"/>
              <a:ext cx="175375" cy="175375"/>
            </a:xfrm>
            <a:custGeom>
              <a:avLst/>
              <a:gdLst/>
              <a:ahLst/>
              <a:cxnLst/>
              <a:rect l="l" t="t" r="r" b="b"/>
              <a:pathLst>
                <a:path w="7015" h="7015" extrusionOk="0">
                  <a:moveTo>
                    <a:pt x="3524" y="1"/>
                  </a:moveTo>
                  <a:cubicBezTo>
                    <a:pt x="1599" y="1"/>
                    <a:pt x="1" y="1567"/>
                    <a:pt x="1" y="3524"/>
                  </a:cubicBezTo>
                  <a:cubicBezTo>
                    <a:pt x="1" y="5448"/>
                    <a:pt x="1599" y="7014"/>
                    <a:pt x="3524" y="7014"/>
                  </a:cubicBezTo>
                  <a:cubicBezTo>
                    <a:pt x="5448" y="7014"/>
                    <a:pt x="7014" y="5448"/>
                    <a:pt x="7014" y="3524"/>
                  </a:cubicBezTo>
                  <a:cubicBezTo>
                    <a:pt x="7014" y="1567"/>
                    <a:pt x="5448" y="1"/>
                    <a:pt x="35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Action Button: Return 1">
            <a:hlinkClick r:id="" action="ppaction://hlinkshowjump?jump=lastslideviewed" highlightClick="1"/>
          </p:cNvPr>
          <p:cNvSpPr/>
          <p:nvPr/>
        </p:nvSpPr>
        <p:spPr>
          <a:xfrm>
            <a:off x="5020957" y="3723111"/>
            <a:ext cx="406076" cy="406215"/>
          </a:xfrm>
          <a:prstGeom prst="actionButtonRetur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ight Arrow 5"/>
          <p:cNvSpPr/>
          <p:nvPr/>
        </p:nvSpPr>
        <p:spPr>
          <a:xfrm>
            <a:off x="3571830" y="2866723"/>
            <a:ext cx="455023" cy="3737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p15="http://schemas.microsoft.com/office/powerpoint/2012/main" xmlns="">
      <p:transition spd="med">
        <p:circl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 name="TextShape 1"/>
          <p:cNvSpPr txBox="1"/>
          <p:nvPr/>
        </p:nvSpPr>
        <p:spPr>
          <a:xfrm>
            <a:off x="3986640" y="1429200"/>
            <a:ext cx="3577680" cy="606240"/>
          </a:xfrm>
          <a:prstGeom prst="rect">
            <a:avLst/>
          </a:prstGeom>
          <a:noFill/>
          <a:ln>
            <a:noFill/>
          </a:ln>
        </p:spPr>
        <p:txBody>
          <a:bodyPr tIns="91440" bIns="91440" anchor="b">
            <a:noAutofit/>
          </a:bodyPr>
          <a:lstStyle/>
          <a:p>
            <a:pPr>
              <a:lnSpc>
                <a:spcPct val="100000"/>
              </a:lnSpc>
              <a:tabLst>
                <a:tab pos="0" algn="l"/>
              </a:tabLst>
            </a:pPr>
            <a:r>
              <a:rPr lang="es" sz="3000" b="0" strike="noStrike" spc="-1">
                <a:solidFill>
                  <a:srgbClr val="0E2A47"/>
                </a:solidFill>
                <a:latin typeface="Roboto Black"/>
                <a:ea typeface="Roboto Black"/>
              </a:rPr>
              <a:t>THANKS!</a:t>
            </a:r>
            <a:endParaRPr lang="en-US" sz="3000" b="0" strike="noStrike" spc="-1">
              <a:solidFill>
                <a:srgbClr val="000000"/>
              </a:solidFill>
              <a:latin typeface="Arial"/>
            </a:endParaRPr>
          </a:p>
        </p:txBody>
      </p:sp>
      <p:sp>
        <p:nvSpPr>
          <p:cNvPr id="278" name="TextShape 2"/>
          <p:cNvSpPr txBox="1"/>
          <p:nvPr/>
        </p:nvSpPr>
        <p:spPr>
          <a:xfrm>
            <a:off x="3986640" y="2510208"/>
            <a:ext cx="4470480" cy="1877040"/>
          </a:xfrm>
          <a:prstGeom prst="rect">
            <a:avLst/>
          </a:prstGeom>
          <a:noFill/>
          <a:ln>
            <a:noFill/>
          </a:ln>
        </p:spPr>
        <p:txBody>
          <a:bodyPr tIns="91440" bIns="91440">
            <a:noAutofit/>
          </a:bodyPr>
          <a:lstStyle/>
          <a:p>
            <a:pPr>
              <a:lnSpc>
                <a:spcPct val="100000"/>
              </a:lnSpc>
              <a:tabLst>
                <a:tab pos="0" algn="l"/>
              </a:tabLst>
            </a:pPr>
            <a:r>
              <a:rPr lang="es" sz="1050" b="0" strike="noStrike" spc="-1" dirty="0" smtClean="0">
                <a:solidFill>
                  <a:srgbClr val="0E2A47"/>
                </a:solidFill>
                <a:latin typeface="Roboto Light"/>
                <a:ea typeface="Roboto Light"/>
              </a:rPr>
              <a:t>Do you have </a:t>
            </a:r>
            <a:r>
              <a:rPr lang="es" sz="1050" b="0" strike="noStrike" spc="-1" dirty="0">
                <a:solidFill>
                  <a:srgbClr val="0E2A47"/>
                </a:solidFill>
                <a:latin typeface="Roboto Light"/>
                <a:ea typeface="Roboto Light"/>
              </a:rPr>
              <a:t>any question</a:t>
            </a:r>
            <a:r>
              <a:rPr lang="es" sz="1050" b="0" strike="noStrike" spc="-1" dirty="0" smtClean="0">
                <a:solidFill>
                  <a:srgbClr val="0E2A47"/>
                </a:solidFill>
                <a:latin typeface="Roboto Light"/>
                <a:ea typeface="Roboto Light"/>
              </a:rPr>
              <a:t>?</a:t>
            </a:r>
            <a:endParaRPr lang="en-US" sz="1050" b="0" strike="noStrike" spc="-1" dirty="0">
              <a:latin typeface="Arial"/>
            </a:endParaRPr>
          </a:p>
          <a:p>
            <a:pPr>
              <a:lnSpc>
                <a:spcPct val="100000"/>
              </a:lnSpc>
              <a:tabLst>
                <a:tab pos="0" algn="l"/>
              </a:tabLst>
            </a:pPr>
            <a:endParaRPr lang="en-US" sz="1050" b="0" strike="noStrike" spc="-1" dirty="0">
              <a:latin typeface="Arial"/>
            </a:endParaRPr>
          </a:p>
          <a:p>
            <a:pPr>
              <a:lnSpc>
                <a:spcPct val="100000"/>
              </a:lnSpc>
              <a:tabLst>
                <a:tab pos="0" algn="l"/>
              </a:tabLst>
            </a:pPr>
            <a:r>
              <a:rPr lang="es" sz="1050" b="0" strike="noStrike" spc="-1" dirty="0">
                <a:solidFill>
                  <a:srgbClr val="0E2A47"/>
                </a:solidFill>
                <a:latin typeface="Roboto Light"/>
                <a:ea typeface="Roboto Light"/>
              </a:rPr>
              <a:t>Contact:</a:t>
            </a:r>
            <a:r>
              <a:rPr lang="es" sz="1050" b="0" u="sng" strike="noStrike" spc="-1" dirty="0">
                <a:solidFill>
                  <a:srgbClr val="48FFD5"/>
                </a:solidFill>
                <a:uFillTx/>
                <a:latin typeface="Roboto Light"/>
                <a:ea typeface="Roboto Light"/>
                <a:hlinkClick r:id="rId2"/>
              </a:rPr>
              <a:t>dyou</a:t>
            </a:r>
            <a:endParaRPr lang="en-US" sz="1050" b="0" strike="noStrike" spc="-1" dirty="0">
              <a:latin typeface="Arial"/>
            </a:endParaRPr>
          </a:p>
          <a:p>
            <a:pPr>
              <a:lnSpc>
                <a:spcPct val="100000"/>
              </a:lnSpc>
              <a:tabLst>
                <a:tab pos="0" algn="l"/>
              </a:tabLst>
            </a:pPr>
            <a:r>
              <a:rPr lang="en-US" sz="1050" b="0" strike="noStrike" spc="-1" dirty="0">
                <a:solidFill>
                  <a:srgbClr val="0E2A47"/>
                </a:solidFill>
                <a:latin typeface="Roboto Light"/>
                <a:ea typeface="Roboto Light"/>
              </a:rPr>
              <a:t>182001422e@eastdelta.edu.bd</a:t>
            </a:r>
            <a:r>
              <a:rPr lang="es" sz="1050" b="0" u="sng" strike="noStrike" spc="-1" dirty="0">
                <a:solidFill>
                  <a:srgbClr val="48FFD5"/>
                </a:solidFill>
                <a:uFillTx/>
                <a:latin typeface="Roboto Light"/>
                <a:ea typeface="Roboto Light"/>
                <a:hlinkClick r:id="rId2"/>
              </a:rPr>
              <a:t>freepik.com</a:t>
            </a:r>
            <a:endParaRPr lang="en-US" sz="1050" b="0" strike="noStrike" spc="-1" dirty="0">
              <a:latin typeface="Arial"/>
            </a:endParaRPr>
          </a:p>
          <a:p>
            <a:pPr>
              <a:lnSpc>
                <a:spcPct val="100000"/>
              </a:lnSpc>
              <a:tabLst>
                <a:tab pos="0" algn="l"/>
              </a:tabLst>
            </a:pPr>
            <a:r>
              <a:rPr lang="en-US" sz="1050" b="0" strike="noStrike" spc="-1" dirty="0">
                <a:solidFill>
                  <a:srgbClr val="0E2A47"/>
                </a:solidFill>
                <a:latin typeface="Roboto Light"/>
                <a:ea typeface="Roboto Light"/>
              </a:rPr>
              <a:t>182000422e@eastdelta.edu.bd</a:t>
            </a:r>
            <a:endParaRPr lang="en-US" sz="1050" b="0" strike="noStrike" spc="-1" dirty="0">
              <a:latin typeface="Arial"/>
            </a:endParaRPr>
          </a:p>
        </p:txBody>
      </p:sp>
      <p:grpSp>
        <p:nvGrpSpPr>
          <p:cNvPr id="279" name="Group 3"/>
          <p:cNvGrpSpPr/>
          <p:nvPr/>
        </p:nvGrpSpPr>
        <p:grpSpPr>
          <a:xfrm>
            <a:off x="4077360" y="3526200"/>
            <a:ext cx="137160" cy="137160"/>
            <a:chOff x="4077360" y="3526200"/>
            <a:chExt cx="137160" cy="137160"/>
          </a:xfrm>
        </p:grpSpPr>
        <p:sp>
          <p:nvSpPr>
            <p:cNvPr id="280" name="CustomShape 4"/>
            <p:cNvSpPr/>
            <p:nvPr/>
          </p:nvSpPr>
          <p:spPr>
            <a:xfrm>
              <a:off x="4142160" y="3550320"/>
              <a:ext cx="46800" cy="113040"/>
            </a:xfrm>
            <a:custGeom>
              <a:avLst/>
              <a:gdLst/>
              <a:ahLst/>
              <a:cxnLst/>
              <a:rect l="l" t="t" r="r" b="b"/>
              <a:pathLst>
                <a:path w="6527" h="15727">
                  <a:moveTo>
                    <a:pt x="4957" y="1"/>
                  </a:moveTo>
                  <a:cubicBezTo>
                    <a:pt x="4645" y="1"/>
                    <a:pt x="4336" y="24"/>
                    <a:pt x="4028" y="69"/>
                  </a:cubicBezTo>
                  <a:cubicBezTo>
                    <a:pt x="2588" y="280"/>
                    <a:pt x="1700" y="890"/>
                    <a:pt x="1675" y="2250"/>
                  </a:cubicBezTo>
                  <a:lnTo>
                    <a:pt x="1675" y="5040"/>
                  </a:lnTo>
                  <a:cubicBezTo>
                    <a:pt x="1675" y="5348"/>
                    <a:pt x="1426" y="5599"/>
                    <a:pt x="1118" y="5599"/>
                  </a:cubicBezTo>
                  <a:lnTo>
                    <a:pt x="0" y="5599"/>
                  </a:lnTo>
                  <a:lnTo>
                    <a:pt x="0" y="6715"/>
                  </a:lnTo>
                  <a:lnTo>
                    <a:pt x="1118" y="6715"/>
                  </a:lnTo>
                  <a:cubicBezTo>
                    <a:pt x="1426" y="6715"/>
                    <a:pt x="1675" y="6965"/>
                    <a:pt x="1675" y="7274"/>
                  </a:cubicBezTo>
                  <a:lnTo>
                    <a:pt x="1675" y="15727"/>
                  </a:lnTo>
                  <a:lnTo>
                    <a:pt x="3352" y="15727"/>
                  </a:lnTo>
                  <a:lnTo>
                    <a:pt x="3352" y="7274"/>
                  </a:lnTo>
                  <a:cubicBezTo>
                    <a:pt x="3352" y="6965"/>
                    <a:pt x="3602" y="6715"/>
                    <a:pt x="3910" y="6715"/>
                  </a:cubicBezTo>
                  <a:lnTo>
                    <a:pt x="5709" y="6715"/>
                  </a:lnTo>
                  <a:lnTo>
                    <a:pt x="5987" y="5599"/>
                  </a:lnTo>
                  <a:lnTo>
                    <a:pt x="3910" y="5599"/>
                  </a:lnTo>
                  <a:cubicBezTo>
                    <a:pt x="3602" y="5599"/>
                    <a:pt x="3352" y="5348"/>
                    <a:pt x="3352" y="5040"/>
                  </a:cubicBezTo>
                  <a:lnTo>
                    <a:pt x="3352" y="3253"/>
                  </a:lnTo>
                  <a:cubicBezTo>
                    <a:pt x="3352" y="2316"/>
                    <a:pt x="3942" y="1677"/>
                    <a:pt x="4968" y="1504"/>
                  </a:cubicBezTo>
                  <a:cubicBezTo>
                    <a:pt x="5157" y="1473"/>
                    <a:pt x="5339" y="1460"/>
                    <a:pt x="5511" y="1460"/>
                  </a:cubicBezTo>
                  <a:cubicBezTo>
                    <a:pt x="5810" y="1460"/>
                    <a:pt x="6082" y="1498"/>
                    <a:pt x="6324" y="1546"/>
                  </a:cubicBezTo>
                  <a:lnTo>
                    <a:pt x="6526" y="182"/>
                  </a:lnTo>
                  <a:cubicBezTo>
                    <a:pt x="5988" y="62"/>
                    <a:pt x="5468" y="1"/>
                    <a:pt x="4957" y="1"/>
                  </a:cubicBezTo>
                  <a:close/>
                </a:path>
              </a:pathLst>
            </a:custGeom>
            <a:solidFill>
              <a:srgbClr val="052643"/>
            </a:solidFill>
            <a:ln>
              <a:noFill/>
            </a:ln>
          </p:spPr>
          <p:style>
            <a:lnRef idx="0">
              <a:scrgbClr r="0" g="0" b="0"/>
            </a:lnRef>
            <a:fillRef idx="0">
              <a:scrgbClr r="0" g="0" b="0"/>
            </a:fillRef>
            <a:effectRef idx="0">
              <a:scrgbClr r="0" g="0" b="0"/>
            </a:effectRef>
            <a:fontRef idx="minor"/>
          </p:style>
        </p:sp>
        <p:sp>
          <p:nvSpPr>
            <p:cNvPr id="281" name="CustomShape 5"/>
            <p:cNvSpPr/>
            <p:nvPr/>
          </p:nvSpPr>
          <p:spPr>
            <a:xfrm>
              <a:off x="4077360" y="3526200"/>
              <a:ext cx="137160" cy="137160"/>
            </a:xfrm>
            <a:custGeom>
              <a:avLst/>
              <a:gdLst/>
              <a:ahLst/>
              <a:cxnLst/>
              <a:rect l="l" t="t" r="r" b="b"/>
              <a:pathLst>
                <a:path w="19066" h="19065">
                  <a:moveTo>
                    <a:pt x="2794" y="0"/>
                  </a:moveTo>
                  <a:cubicBezTo>
                    <a:pt x="1255" y="0"/>
                    <a:pt x="1" y="1253"/>
                    <a:pt x="1" y="2793"/>
                  </a:cubicBezTo>
                  <a:lnTo>
                    <a:pt x="1" y="16271"/>
                  </a:lnTo>
                  <a:cubicBezTo>
                    <a:pt x="1" y="17812"/>
                    <a:pt x="1255" y="19065"/>
                    <a:pt x="2794" y="19065"/>
                  </a:cubicBezTo>
                  <a:lnTo>
                    <a:pt x="9571" y="19065"/>
                  </a:lnTo>
                  <a:lnTo>
                    <a:pt x="9571" y="11171"/>
                  </a:lnTo>
                  <a:lnTo>
                    <a:pt x="8453" y="11171"/>
                  </a:lnTo>
                  <a:cubicBezTo>
                    <a:pt x="8145" y="11171"/>
                    <a:pt x="7896" y="10920"/>
                    <a:pt x="7896" y="10612"/>
                  </a:cubicBezTo>
                  <a:lnTo>
                    <a:pt x="7896" y="8378"/>
                  </a:lnTo>
                  <a:cubicBezTo>
                    <a:pt x="7896" y="8070"/>
                    <a:pt x="8145" y="7819"/>
                    <a:pt x="8453" y="7819"/>
                  </a:cubicBezTo>
                  <a:lnTo>
                    <a:pt x="9571" y="7819"/>
                  </a:lnTo>
                  <a:lnTo>
                    <a:pt x="9571" y="5836"/>
                  </a:lnTo>
                  <a:cubicBezTo>
                    <a:pt x="9571" y="3710"/>
                    <a:pt x="10741" y="2615"/>
                    <a:pt x="12878" y="2302"/>
                  </a:cubicBezTo>
                  <a:cubicBezTo>
                    <a:pt x="13231" y="2249"/>
                    <a:pt x="13591" y="2223"/>
                    <a:pt x="13956" y="2223"/>
                  </a:cubicBezTo>
                  <a:cubicBezTo>
                    <a:pt x="14725" y="2223"/>
                    <a:pt x="15517" y="2339"/>
                    <a:pt x="16318" y="2567"/>
                  </a:cubicBezTo>
                  <a:cubicBezTo>
                    <a:pt x="16589" y="2643"/>
                    <a:pt x="16759" y="2908"/>
                    <a:pt x="16718" y="3186"/>
                  </a:cubicBezTo>
                  <a:lnTo>
                    <a:pt x="16352" y="5650"/>
                  </a:lnTo>
                  <a:cubicBezTo>
                    <a:pt x="16329" y="5806"/>
                    <a:pt x="16240" y="5944"/>
                    <a:pt x="16111" y="6031"/>
                  </a:cubicBezTo>
                  <a:cubicBezTo>
                    <a:pt x="16006" y="6102"/>
                    <a:pt x="15912" y="6127"/>
                    <a:pt x="15818" y="6127"/>
                  </a:cubicBezTo>
                  <a:cubicBezTo>
                    <a:pt x="15717" y="6127"/>
                    <a:pt x="15614" y="6098"/>
                    <a:pt x="15494" y="6068"/>
                  </a:cubicBezTo>
                  <a:cubicBezTo>
                    <a:pt x="15202" y="5995"/>
                    <a:pt x="14879" y="5914"/>
                    <a:pt x="14527" y="5914"/>
                  </a:cubicBezTo>
                  <a:cubicBezTo>
                    <a:pt x="14409" y="5914"/>
                    <a:pt x="14289" y="5923"/>
                    <a:pt x="14165" y="5944"/>
                  </a:cubicBezTo>
                  <a:cubicBezTo>
                    <a:pt x="13534" y="6050"/>
                    <a:pt x="13481" y="6333"/>
                    <a:pt x="13481" y="6590"/>
                  </a:cubicBezTo>
                  <a:lnTo>
                    <a:pt x="13481" y="7819"/>
                  </a:lnTo>
                  <a:lnTo>
                    <a:pt x="15715" y="7819"/>
                  </a:lnTo>
                  <a:cubicBezTo>
                    <a:pt x="15887" y="7819"/>
                    <a:pt x="16048" y="7899"/>
                    <a:pt x="16154" y="8035"/>
                  </a:cubicBezTo>
                  <a:cubicBezTo>
                    <a:pt x="16260" y="8169"/>
                    <a:pt x="16297" y="8346"/>
                    <a:pt x="16256" y="8513"/>
                  </a:cubicBezTo>
                  <a:lnTo>
                    <a:pt x="15697" y="10747"/>
                  </a:lnTo>
                  <a:cubicBezTo>
                    <a:pt x="15635" y="10996"/>
                    <a:pt x="15412" y="11170"/>
                    <a:pt x="15156" y="11170"/>
                  </a:cubicBezTo>
                  <a:lnTo>
                    <a:pt x="13481" y="11170"/>
                  </a:lnTo>
                  <a:lnTo>
                    <a:pt x="13481" y="19065"/>
                  </a:lnTo>
                  <a:lnTo>
                    <a:pt x="16272" y="19065"/>
                  </a:lnTo>
                  <a:cubicBezTo>
                    <a:pt x="17813" y="19065"/>
                    <a:pt x="19066" y="17810"/>
                    <a:pt x="19066" y="16271"/>
                  </a:cubicBezTo>
                  <a:lnTo>
                    <a:pt x="19066" y="2793"/>
                  </a:lnTo>
                  <a:cubicBezTo>
                    <a:pt x="19066" y="1253"/>
                    <a:pt x="17813" y="0"/>
                    <a:pt x="16274" y="0"/>
                  </a:cubicBezTo>
                  <a:close/>
                </a:path>
              </a:pathLst>
            </a:custGeom>
            <a:solidFill>
              <a:srgbClr val="052643"/>
            </a:solidFill>
            <a:ln>
              <a:noFill/>
            </a:ln>
          </p:spPr>
          <p:style>
            <a:lnRef idx="0">
              <a:scrgbClr r="0" g="0" b="0"/>
            </a:lnRef>
            <a:fillRef idx="0">
              <a:scrgbClr r="0" g="0" b="0"/>
            </a:fillRef>
            <a:effectRef idx="0">
              <a:scrgbClr r="0" g="0" b="0"/>
            </a:effectRef>
            <a:fontRef idx="minor"/>
          </p:style>
        </p:sp>
      </p:grpSp>
      <p:grpSp>
        <p:nvGrpSpPr>
          <p:cNvPr id="282" name="Group 6"/>
          <p:cNvGrpSpPr/>
          <p:nvPr/>
        </p:nvGrpSpPr>
        <p:grpSpPr>
          <a:xfrm>
            <a:off x="4268880" y="3526200"/>
            <a:ext cx="137160" cy="137160"/>
            <a:chOff x="4268880" y="3526200"/>
            <a:chExt cx="137160" cy="137160"/>
          </a:xfrm>
        </p:grpSpPr>
        <p:sp>
          <p:nvSpPr>
            <p:cNvPr id="283" name="CustomShape 7"/>
            <p:cNvSpPr/>
            <p:nvPr/>
          </p:nvSpPr>
          <p:spPr>
            <a:xfrm>
              <a:off x="4293360" y="3550680"/>
              <a:ext cx="88200" cy="88200"/>
            </a:xfrm>
            <a:custGeom>
              <a:avLst/>
              <a:gdLst/>
              <a:ahLst/>
              <a:cxnLst/>
              <a:rect l="l" t="t" r="r" b="b"/>
              <a:pathLst>
                <a:path w="12288" h="12287">
                  <a:moveTo>
                    <a:pt x="10053" y="1117"/>
                  </a:moveTo>
                  <a:cubicBezTo>
                    <a:pt x="10669" y="1117"/>
                    <a:pt x="11171" y="1617"/>
                    <a:pt x="11171" y="2233"/>
                  </a:cubicBezTo>
                  <a:cubicBezTo>
                    <a:pt x="11170" y="2850"/>
                    <a:pt x="10669" y="3351"/>
                    <a:pt x="10053" y="3351"/>
                  </a:cubicBezTo>
                  <a:cubicBezTo>
                    <a:pt x="9438" y="3351"/>
                    <a:pt x="8937" y="2850"/>
                    <a:pt x="8937" y="2233"/>
                  </a:cubicBezTo>
                  <a:cubicBezTo>
                    <a:pt x="8937" y="1617"/>
                    <a:pt x="9438" y="1117"/>
                    <a:pt x="10053" y="1117"/>
                  </a:cubicBezTo>
                  <a:close/>
                  <a:moveTo>
                    <a:pt x="6144" y="2233"/>
                  </a:moveTo>
                  <a:cubicBezTo>
                    <a:pt x="8300" y="2233"/>
                    <a:pt x="10053" y="3988"/>
                    <a:pt x="10053" y="6144"/>
                  </a:cubicBezTo>
                  <a:cubicBezTo>
                    <a:pt x="10053" y="8299"/>
                    <a:pt x="8300" y="10054"/>
                    <a:pt x="6144" y="10054"/>
                  </a:cubicBezTo>
                  <a:cubicBezTo>
                    <a:pt x="3989" y="10054"/>
                    <a:pt x="2234" y="8299"/>
                    <a:pt x="2234" y="6144"/>
                  </a:cubicBezTo>
                  <a:cubicBezTo>
                    <a:pt x="2234" y="3988"/>
                    <a:pt x="3987" y="2233"/>
                    <a:pt x="6144" y="2233"/>
                  </a:cubicBezTo>
                  <a:close/>
                  <a:moveTo>
                    <a:pt x="1675" y="1"/>
                  </a:moveTo>
                  <a:cubicBezTo>
                    <a:pt x="752" y="1"/>
                    <a:pt x="0" y="751"/>
                    <a:pt x="0" y="1676"/>
                  </a:cubicBezTo>
                  <a:lnTo>
                    <a:pt x="0" y="10611"/>
                  </a:lnTo>
                  <a:cubicBezTo>
                    <a:pt x="0" y="11536"/>
                    <a:pt x="752" y="12286"/>
                    <a:pt x="1675" y="12286"/>
                  </a:cubicBezTo>
                  <a:lnTo>
                    <a:pt x="10612" y="12286"/>
                  </a:lnTo>
                  <a:cubicBezTo>
                    <a:pt x="11536" y="12286"/>
                    <a:pt x="12288" y="11536"/>
                    <a:pt x="12288" y="10611"/>
                  </a:cubicBezTo>
                  <a:lnTo>
                    <a:pt x="12288" y="1676"/>
                  </a:lnTo>
                  <a:cubicBezTo>
                    <a:pt x="12288" y="752"/>
                    <a:pt x="11536" y="1"/>
                    <a:pt x="10612" y="1"/>
                  </a:cubicBezTo>
                  <a:close/>
                </a:path>
              </a:pathLst>
            </a:custGeom>
            <a:solidFill>
              <a:srgbClr val="052643"/>
            </a:solidFill>
            <a:ln>
              <a:noFill/>
            </a:ln>
          </p:spPr>
          <p:style>
            <a:lnRef idx="0">
              <a:scrgbClr r="0" g="0" b="0"/>
            </a:lnRef>
            <a:fillRef idx="0">
              <a:scrgbClr r="0" g="0" b="0"/>
            </a:fillRef>
            <a:effectRef idx="0">
              <a:scrgbClr r="0" g="0" b="0"/>
            </a:effectRef>
            <a:fontRef idx="minor"/>
          </p:style>
        </p:sp>
        <p:sp>
          <p:nvSpPr>
            <p:cNvPr id="284" name="CustomShape 8"/>
            <p:cNvSpPr/>
            <p:nvPr/>
          </p:nvSpPr>
          <p:spPr>
            <a:xfrm>
              <a:off x="4317480" y="3574800"/>
              <a:ext cx="39960" cy="39960"/>
            </a:xfrm>
            <a:custGeom>
              <a:avLst/>
              <a:gdLst/>
              <a:ahLst/>
              <a:cxnLst/>
              <a:rect l="l" t="t" r="r" b="b"/>
              <a:pathLst>
                <a:path w="5588" h="5585">
                  <a:moveTo>
                    <a:pt x="2794" y="0"/>
                  </a:moveTo>
                  <a:cubicBezTo>
                    <a:pt x="1255" y="0"/>
                    <a:pt x="1" y="1252"/>
                    <a:pt x="1" y="2793"/>
                  </a:cubicBezTo>
                  <a:cubicBezTo>
                    <a:pt x="1" y="4332"/>
                    <a:pt x="1255" y="5585"/>
                    <a:pt x="2794" y="5585"/>
                  </a:cubicBezTo>
                  <a:cubicBezTo>
                    <a:pt x="4333" y="5585"/>
                    <a:pt x="5587" y="4332"/>
                    <a:pt x="5587" y="2793"/>
                  </a:cubicBezTo>
                  <a:cubicBezTo>
                    <a:pt x="5587" y="1252"/>
                    <a:pt x="4333" y="0"/>
                    <a:pt x="2794" y="0"/>
                  </a:cubicBezTo>
                  <a:close/>
                </a:path>
              </a:pathLst>
            </a:custGeom>
            <a:solidFill>
              <a:srgbClr val="052643"/>
            </a:solidFill>
            <a:ln>
              <a:noFill/>
            </a:ln>
          </p:spPr>
          <p:style>
            <a:lnRef idx="0">
              <a:scrgbClr r="0" g="0" b="0"/>
            </a:lnRef>
            <a:fillRef idx="0">
              <a:scrgbClr r="0" g="0" b="0"/>
            </a:fillRef>
            <a:effectRef idx="0">
              <a:scrgbClr r="0" g="0" b="0"/>
            </a:effectRef>
            <a:fontRef idx="minor"/>
          </p:style>
        </p:sp>
        <p:sp>
          <p:nvSpPr>
            <p:cNvPr id="285" name="CustomShape 9"/>
            <p:cNvSpPr/>
            <p:nvPr/>
          </p:nvSpPr>
          <p:spPr>
            <a:xfrm>
              <a:off x="4268880" y="3526200"/>
              <a:ext cx="137160" cy="137160"/>
            </a:xfrm>
            <a:custGeom>
              <a:avLst/>
              <a:gdLst/>
              <a:ahLst/>
              <a:cxnLst/>
              <a:rect l="l" t="t" r="r" b="b"/>
              <a:pathLst>
                <a:path w="19064" h="19065">
                  <a:moveTo>
                    <a:pt x="14000" y="2271"/>
                  </a:moveTo>
                  <a:cubicBezTo>
                    <a:pt x="15539" y="2271"/>
                    <a:pt x="16794" y="3524"/>
                    <a:pt x="16794" y="5065"/>
                  </a:cubicBezTo>
                  <a:lnTo>
                    <a:pt x="16794" y="14000"/>
                  </a:lnTo>
                  <a:cubicBezTo>
                    <a:pt x="16794" y="15541"/>
                    <a:pt x="15539" y="16793"/>
                    <a:pt x="14000" y="16793"/>
                  </a:cubicBezTo>
                  <a:lnTo>
                    <a:pt x="5063" y="16793"/>
                  </a:lnTo>
                  <a:cubicBezTo>
                    <a:pt x="3524" y="16793"/>
                    <a:pt x="2272" y="15541"/>
                    <a:pt x="2272" y="14000"/>
                  </a:cubicBezTo>
                  <a:lnTo>
                    <a:pt x="2272" y="5065"/>
                  </a:lnTo>
                  <a:cubicBezTo>
                    <a:pt x="2272" y="3524"/>
                    <a:pt x="3524" y="2271"/>
                    <a:pt x="5063" y="2271"/>
                  </a:cubicBezTo>
                  <a:close/>
                  <a:moveTo>
                    <a:pt x="2829" y="0"/>
                  </a:moveTo>
                  <a:cubicBezTo>
                    <a:pt x="1290" y="0"/>
                    <a:pt x="0" y="1290"/>
                    <a:pt x="0" y="2831"/>
                  </a:cubicBezTo>
                  <a:lnTo>
                    <a:pt x="0" y="16234"/>
                  </a:lnTo>
                  <a:cubicBezTo>
                    <a:pt x="0" y="17775"/>
                    <a:pt x="1290" y="19065"/>
                    <a:pt x="2829" y="19065"/>
                  </a:cubicBezTo>
                  <a:lnTo>
                    <a:pt x="16235" y="19065"/>
                  </a:lnTo>
                  <a:cubicBezTo>
                    <a:pt x="17774" y="19065"/>
                    <a:pt x="19063" y="17775"/>
                    <a:pt x="19063" y="16234"/>
                  </a:cubicBezTo>
                  <a:lnTo>
                    <a:pt x="19063" y="2831"/>
                  </a:lnTo>
                  <a:cubicBezTo>
                    <a:pt x="19063" y="1290"/>
                    <a:pt x="17774" y="0"/>
                    <a:pt x="16235" y="0"/>
                  </a:cubicBezTo>
                  <a:close/>
                </a:path>
              </a:pathLst>
            </a:custGeom>
            <a:solidFill>
              <a:srgbClr val="052643"/>
            </a:solidFill>
            <a:ln>
              <a:noFill/>
            </a:ln>
          </p:spPr>
          <p:style>
            <a:lnRef idx="0">
              <a:scrgbClr r="0" g="0" b="0"/>
            </a:lnRef>
            <a:fillRef idx="0">
              <a:scrgbClr r="0" g="0" b="0"/>
            </a:fillRef>
            <a:effectRef idx="0">
              <a:scrgbClr r="0" g="0" b="0"/>
            </a:effectRef>
            <a:fontRef idx="minor"/>
          </p:style>
        </p:sp>
      </p:grpSp>
      <p:sp>
        <p:nvSpPr>
          <p:cNvPr id="286" name="CustomShape 10"/>
          <p:cNvSpPr/>
          <p:nvPr/>
        </p:nvSpPr>
        <p:spPr>
          <a:xfrm>
            <a:off x="4460760" y="3526200"/>
            <a:ext cx="168480" cy="137160"/>
          </a:xfrm>
          <a:custGeom>
            <a:avLst/>
            <a:gdLst/>
            <a:ahLst/>
            <a:cxnLst/>
            <a:rect l="l" t="t" r="r" b="b"/>
            <a:pathLst>
              <a:path w="19122" h="15596">
                <a:moveTo>
                  <a:pt x="12981" y="0"/>
                </a:moveTo>
                <a:cubicBezTo>
                  <a:pt x="12091" y="0"/>
                  <a:pt x="10821" y="352"/>
                  <a:pt x="9915" y="1352"/>
                </a:cubicBezTo>
                <a:cubicBezTo>
                  <a:pt x="9203" y="2141"/>
                  <a:pt x="8847" y="3174"/>
                  <a:pt x="8856" y="4430"/>
                </a:cubicBezTo>
                <a:cubicBezTo>
                  <a:pt x="6243" y="4110"/>
                  <a:pt x="4101" y="2933"/>
                  <a:pt x="2323" y="846"/>
                </a:cubicBezTo>
                <a:cubicBezTo>
                  <a:pt x="2216" y="723"/>
                  <a:pt x="2064" y="650"/>
                  <a:pt x="1902" y="650"/>
                </a:cubicBezTo>
                <a:cubicBezTo>
                  <a:pt x="1875" y="650"/>
                  <a:pt x="1848" y="652"/>
                  <a:pt x="1820" y="656"/>
                </a:cubicBezTo>
                <a:cubicBezTo>
                  <a:pt x="1631" y="683"/>
                  <a:pt x="1468" y="805"/>
                  <a:pt x="1391" y="977"/>
                </a:cubicBezTo>
                <a:cubicBezTo>
                  <a:pt x="695" y="2512"/>
                  <a:pt x="701" y="3895"/>
                  <a:pt x="1403" y="5113"/>
                </a:cubicBezTo>
                <a:cubicBezTo>
                  <a:pt x="1389" y="5111"/>
                  <a:pt x="1374" y="5111"/>
                  <a:pt x="1360" y="5111"/>
                </a:cubicBezTo>
                <a:cubicBezTo>
                  <a:pt x="1076" y="5111"/>
                  <a:pt x="803" y="5375"/>
                  <a:pt x="824" y="5707"/>
                </a:cubicBezTo>
                <a:cubicBezTo>
                  <a:pt x="916" y="7101"/>
                  <a:pt x="1428" y="8182"/>
                  <a:pt x="2351" y="8934"/>
                </a:cubicBezTo>
                <a:cubicBezTo>
                  <a:pt x="2176" y="9073"/>
                  <a:pt x="2102" y="9307"/>
                  <a:pt x="2164" y="9524"/>
                </a:cubicBezTo>
                <a:cubicBezTo>
                  <a:pt x="2456" y="10535"/>
                  <a:pt x="3310" y="11633"/>
                  <a:pt x="4615" y="12155"/>
                </a:cubicBezTo>
                <a:cubicBezTo>
                  <a:pt x="3657" y="12655"/>
                  <a:pt x="2516" y="12903"/>
                  <a:pt x="1345" y="12903"/>
                </a:cubicBezTo>
                <a:cubicBezTo>
                  <a:pt x="1111" y="12903"/>
                  <a:pt x="876" y="12893"/>
                  <a:pt x="641" y="12873"/>
                </a:cubicBezTo>
                <a:cubicBezTo>
                  <a:pt x="628" y="12872"/>
                  <a:pt x="615" y="12872"/>
                  <a:pt x="603" y="12872"/>
                </a:cubicBezTo>
                <a:cubicBezTo>
                  <a:pt x="362" y="12872"/>
                  <a:pt x="155" y="13031"/>
                  <a:pt x="78" y="13266"/>
                </a:cubicBezTo>
                <a:cubicBezTo>
                  <a:pt x="0" y="13512"/>
                  <a:pt x="113" y="13788"/>
                  <a:pt x="334" y="13922"/>
                </a:cubicBezTo>
                <a:cubicBezTo>
                  <a:pt x="1162" y="14423"/>
                  <a:pt x="3243" y="15596"/>
                  <a:pt x="6294" y="15596"/>
                </a:cubicBezTo>
                <a:cubicBezTo>
                  <a:pt x="14568" y="15596"/>
                  <a:pt x="17244" y="8279"/>
                  <a:pt x="17244" y="4736"/>
                </a:cubicBezTo>
                <a:cubicBezTo>
                  <a:pt x="17241" y="4515"/>
                  <a:pt x="17243" y="4541"/>
                  <a:pt x="17230" y="4426"/>
                </a:cubicBezTo>
                <a:cubicBezTo>
                  <a:pt x="17250" y="4403"/>
                  <a:pt x="17326" y="4347"/>
                  <a:pt x="17386" y="4301"/>
                </a:cubicBezTo>
                <a:cubicBezTo>
                  <a:pt x="17696" y="4067"/>
                  <a:pt x="18237" y="3680"/>
                  <a:pt x="18983" y="2590"/>
                </a:cubicBezTo>
                <a:cubicBezTo>
                  <a:pt x="19121" y="2386"/>
                  <a:pt x="19111" y="2118"/>
                  <a:pt x="18957" y="1925"/>
                </a:cubicBezTo>
                <a:cubicBezTo>
                  <a:pt x="18840" y="1779"/>
                  <a:pt x="18708" y="1722"/>
                  <a:pt x="18558" y="1722"/>
                </a:cubicBezTo>
                <a:cubicBezTo>
                  <a:pt x="18451" y="1722"/>
                  <a:pt x="18336" y="1751"/>
                  <a:pt x="18212" y="1799"/>
                </a:cubicBezTo>
                <a:cubicBezTo>
                  <a:pt x="18352" y="1553"/>
                  <a:pt x="18467" y="1291"/>
                  <a:pt x="18559" y="1014"/>
                </a:cubicBezTo>
                <a:cubicBezTo>
                  <a:pt x="18631" y="800"/>
                  <a:pt x="18553" y="614"/>
                  <a:pt x="18382" y="465"/>
                </a:cubicBezTo>
                <a:cubicBezTo>
                  <a:pt x="18282" y="379"/>
                  <a:pt x="18151" y="335"/>
                  <a:pt x="18020" y="335"/>
                </a:cubicBezTo>
                <a:cubicBezTo>
                  <a:pt x="17928" y="335"/>
                  <a:pt x="17837" y="356"/>
                  <a:pt x="17754" y="398"/>
                </a:cubicBezTo>
                <a:cubicBezTo>
                  <a:pt x="16848" y="856"/>
                  <a:pt x="16172" y="1054"/>
                  <a:pt x="15873" y="1113"/>
                </a:cubicBezTo>
                <a:cubicBezTo>
                  <a:pt x="15090" y="395"/>
                  <a:pt x="14251" y="0"/>
                  <a:pt x="12981" y="0"/>
                </a:cubicBezTo>
                <a:close/>
              </a:path>
            </a:pathLst>
          </a:custGeom>
          <a:solidFill>
            <a:srgbClr val="052643"/>
          </a:solidFill>
          <a:ln>
            <a:noFill/>
          </a:ln>
        </p:spPr>
        <p:style>
          <a:lnRef idx="0">
            <a:scrgbClr r="0" g="0" b="0"/>
          </a:lnRef>
          <a:fillRef idx="0">
            <a:scrgbClr r="0" g="0" b="0"/>
          </a:fillRef>
          <a:effectRef idx="0">
            <a:scrgbClr r="0" g="0" b="0"/>
          </a:effectRef>
          <a:fontRef idx="minor"/>
        </p:style>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197" y="2034046"/>
            <a:ext cx="3905510" cy="195275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p15="http://schemas.microsoft.com/office/powerpoint/2012/main" xmlns="">
      <p:transition spd="med">
        <p:circl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TextShape 1"/>
          <p:cNvSpPr txBox="1"/>
          <p:nvPr/>
        </p:nvSpPr>
        <p:spPr>
          <a:xfrm>
            <a:off x="311760" y="108720"/>
            <a:ext cx="8520120" cy="606240"/>
          </a:xfrm>
          <a:prstGeom prst="rect">
            <a:avLst/>
          </a:prstGeom>
          <a:noFill/>
          <a:ln>
            <a:noFill/>
          </a:ln>
        </p:spPr>
        <p:txBody>
          <a:bodyPr tIns="91440" bIns="91440" anchor="b">
            <a:noAutofit/>
          </a:bodyPr>
          <a:lstStyle/>
          <a:p>
            <a:pPr algn="ctr">
              <a:lnSpc>
                <a:spcPct val="100000"/>
              </a:lnSpc>
              <a:tabLst>
                <a:tab pos="0" algn="l"/>
              </a:tabLst>
            </a:pPr>
            <a:r>
              <a:rPr lang="es" sz="3000" b="0" strike="noStrike" spc="-1">
                <a:solidFill>
                  <a:srgbClr val="FFFFFF"/>
                </a:solidFill>
                <a:latin typeface="Roboto Black"/>
                <a:ea typeface="Roboto Black"/>
              </a:rPr>
              <a:t>OBJECTIVE</a:t>
            </a:r>
            <a:endParaRPr lang="en-US" sz="3000" b="0" strike="noStrike" spc="-1">
              <a:solidFill>
                <a:srgbClr val="000000"/>
              </a:solidFill>
              <a:latin typeface="Arial"/>
            </a:endParaRPr>
          </a:p>
        </p:txBody>
      </p:sp>
      <p:sp>
        <p:nvSpPr>
          <p:cNvPr id="199" name="TextShape 2"/>
          <p:cNvSpPr txBox="1"/>
          <p:nvPr/>
        </p:nvSpPr>
        <p:spPr>
          <a:xfrm>
            <a:off x="740160" y="939600"/>
            <a:ext cx="5331240" cy="3858120"/>
          </a:xfrm>
          <a:prstGeom prst="rect">
            <a:avLst/>
          </a:prstGeom>
          <a:noFill/>
          <a:ln>
            <a:noFill/>
          </a:ln>
        </p:spPr>
        <p:txBody>
          <a:bodyPr tIns="91440" bIns="91440">
            <a:noAutofit/>
          </a:bodyPr>
          <a:lstStyle/>
          <a:p>
            <a:pPr marL="457200" indent="-342720">
              <a:lnSpc>
                <a:spcPct val="200000"/>
              </a:lnSpc>
              <a:buClr>
                <a:srgbClr val="FFFFFF"/>
              </a:buClr>
              <a:buFont typeface="Arial"/>
              <a:buChar char="•"/>
            </a:pPr>
            <a:r>
              <a:rPr lang="en-IN" sz="1400" b="0" strike="noStrike" spc="-1" dirty="0">
                <a:solidFill>
                  <a:srgbClr val="FFFFFF"/>
                </a:solidFill>
                <a:latin typeface="Roboto Light"/>
                <a:ea typeface="Roboto Light"/>
              </a:rPr>
              <a:t>Implementation of AES algorithm.</a:t>
            </a:r>
            <a:endParaRPr lang="en-US" sz="1400" b="0" strike="noStrike" spc="-1" dirty="0">
              <a:latin typeface="Arial"/>
            </a:endParaRPr>
          </a:p>
          <a:p>
            <a:pPr marL="457200" indent="-342720">
              <a:lnSpc>
                <a:spcPct val="200000"/>
              </a:lnSpc>
              <a:buClr>
                <a:srgbClr val="FFFFFF"/>
              </a:buClr>
              <a:buFont typeface="Arial"/>
              <a:buChar char="•"/>
            </a:pPr>
            <a:r>
              <a:rPr lang="en-IN" sz="1400" b="0" strike="noStrike" spc="-1" dirty="0">
                <a:solidFill>
                  <a:srgbClr val="FFFFFF"/>
                </a:solidFill>
                <a:latin typeface="Roboto Light"/>
                <a:ea typeface="Roboto Light"/>
              </a:rPr>
              <a:t>Encrypt Text Messages for secure transmission.</a:t>
            </a:r>
            <a:endParaRPr lang="en-US" sz="1400" b="0" strike="noStrike" spc="-1" dirty="0">
              <a:latin typeface="Arial"/>
            </a:endParaRPr>
          </a:p>
          <a:p>
            <a:pPr marL="457200" indent="-342720">
              <a:lnSpc>
                <a:spcPct val="200000"/>
              </a:lnSpc>
              <a:buClr>
                <a:srgbClr val="FFFFFF"/>
              </a:buClr>
              <a:buFont typeface="Arial"/>
              <a:buChar char="•"/>
            </a:pPr>
            <a:r>
              <a:rPr lang="en-IN" sz="1400" b="0" strike="noStrike" spc="-1" dirty="0">
                <a:solidFill>
                  <a:srgbClr val="FFFFFF"/>
                </a:solidFill>
                <a:latin typeface="Roboto Light"/>
                <a:ea typeface="Roboto Light"/>
              </a:rPr>
              <a:t>Decrypt Encrypted Text Messages with proper key.</a:t>
            </a:r>
            <a:endParaRPr lang="en-US" sz="1400" b="0" strike="noStrike" spc="-1" dirty="0">
              <a:latin typeface="Arial"/>
            </a:endParaRPr>
          </a:p>
          <a:p>
            <a:pPr marL="457200" indent="-342720">
              <a:lnSpc>
                <a:spcPct val="200000"/>
              </a:lnSpc>
              <a:buClr>
                <a:srgbClr val="FFFFFF"/>
              </a:buClr>
              <a:buFont typeface="Arial"/>
              <a:buChar char="•"/>
            </a:pPr>
            <a:r>
              <a:rPr lang="en-IN" sz="1400" b="0" strike="noStrike" spc="-1" dirty="0">
                <a:solidFill>
                  <a:srgbClr val="FFFFFF"/>
                </a:solidFill>
                <a:latin typeface="Roboto Light"/>
                <a:ea typeface="Roboto Light"/>
              </a:rPr>
              <a:t>Encrypt Confidential Images for secure transmission.</a:t>
            </a:r>
            <a:endParaRPr lang="en-US" sz="1400" b="0" strike="noStrike" spc="-1" dirty="0">
              <a:latin typeface="Arial"/>
            </a:endParaRPr>
          </a:p>
          <a:p>
            <a:pPr marL="457200" indent="-342720">
              <a:lnSpc>
                <a:spcPct val="200000"/>
              </a:lnSpc>
              <a:buClr>
                <a:srgbClr val="FFFFFF"/>
              </a:buClr>
              <a:buFont typeface="Arial"/>
              <a:buChar char="•"/>
            </a:pPr>
            <a:r>
              <a:rPr lang="en-IN" sz="1400" b="0" strike="noStrike" spc="-1" dirty="0">
                <a:solidFill>
                  <a:srgbClr val="FFFFFF"/>
                </a:solidFill>
                <a:latin typeface="Roboto Light"/>
                <a:ea typeface="Roboto Light"/>
              </a:rPr>
              <a:t>Decrypt Encrypted Images with proper key.</a:t>
            </a:r>
            <a:endParaRPr lang="en-US" sz="1400" b="0" strike="noStrike" spc="-1" dirty="0">
              <a:latin typeface="Arial"/>
            </a:endParaRPr>
          </a:p>
          <a:p>
            <a:pPr marL="457200" indent="-342720">
              <a:lnSpc>
                <a:spcPct val="200000"/>
              </a:lnSpc>
              <a:buClr>
                <a:srgbClr val="FFFFFF"/>
              </a:buClr>
              <a:buFont typeface="Arial"/>
              <a:buChar char="•"/>
            </a:pPr>
            <a:r>
              <a:rPr lang="en-IN" sz="1400" b="0" strike="noStrike" spc="-1" dirty="0">
                <a:solidFill>
                  <a:srgbClr val="FFFFFF"/>
                </a:solidFill>
                <a:latin typeface="Roboto Light"/>
                <a:ea typeface="Roboto Light"/>
              </a:rPr>
              <a:t>Encrypt any kinds of confidential file.</a:t>
            </a:r>
            <a:endParaRPr lang="en-US" sz="1400" b="0" strike="noStrike" spc="-1" dirty="0">
              <a:latin typeface="Arial"/>
            </a:endParaRPr>
          </a:p>
          <a:p>
            <a:pPr marL="457200" indent="-342720">
              <a:lnSpc>
                <a:spcPct val="200000"/>
              </a:lnSpc>
              <a:buClr>
                <a:srgbClr val="FFFFFF"/>
              </a:buClr>
              <a:buFont typeface="Arial"/>
              <a:buChar char="•"/>
            </a:pPr>
            <a:r>
              <a:rPr lang="en-IN" sz="1400" b="0" strike="noStrike" spc="-1" dirty="0">
                <a:solidFill>
                  <a:srgbClr val="FFFFFF"/>
                </a:solidFill>
                <a:latin typeface="Roboto Light"/>
                <a:ea typeface="Roboto Light"/>
              </a:rPr>
              <a:t>Decrypt any kinds of confidential </a:t>
            </a:r>
            <a:r>
              <a:rPr lang="en-IN" sz="1400" b="0" strike="noStrike" spc="-1" dirty="0" smtClean="0">
                <a:solidFill>
                  <a:srgbClr val="FFFFFF"/>
                </a:solidFill>
                <a:latin typeface="Roboto Light"/>
                <a:ea typeface="Roboto Light"/>
              </a:rPr>
              <a:t>file with proper key.</a:t>
            </a:r>
            <a:endParaRPr lang="en-US" sz="1400" b="0" strike="noStrike" spc="-1" dirty="0">
              <a:latin typeface="Arial"/>
            </a:endParaRPr>
          </a:p>
          <a:p>
            <a:pPr marL="457200" indent="-342720">
              <a:lnSpc>
                <a:spcPct val="200000"/>
              </a:lnSpc>
              <a:buClr>
                <a:srgbClr val="FFFFFF"/>
              </a:buClr>
              <a:buFont typeface="Arial"/>
              <a:buChar char="•"/>
            </a:pPr>
            <a:r>
              <a:rPr lang="en-IN" sz="1400" b="0" strike="noStrike" spc="-1" dirty="0">
                <a:solidFill>
                  <a:srgbClr val="FFFFFF"/>
                </a:solidFill>
                <a:latin typeface="Roboto Light"/>
                <a:ea typeface="Roboto Light"/>
              </a:rPr>
              <a:t>Produce garbage values without right key.  </a:t>
            </a:r>
            <a:endParaRPr lang="en-US" sz="1400" b="0" strike="noStrike" spc="-1" dirty="0">
              <a:latin typeface="Arial"/>
            </a:endParaRPr>
          </a:p>
        </p:txBody>
      </p:sp>
      <p:sp>
        <p:nvSpPr>
          <p:cNvPr id="200" name="CustomShape 3"/>
          <p:cNvSpPr/>
          <p:nvPr/>
        </p:nvSpPr>
        <p:spPr>
          <a:xfrm>
            <a:off x="311760" y="760320"/>
            <a:ext cx="8520120" cy="360"/>
          </a:xfrm>
          <a:custGeom>
            <a:avLst/>
            <a:gdLst/>
            <a:ahLst/>
            <a:cxnLst/>
            <a:rect l="l" t="t" r="r" b="b"/>
            <a:pathLst>
              <a:path w="21600" h="21600">
                <a:moveTo>
                  <a:pt x="0" y="0"/>
                </a:moveTo>
                <a:lnTo>
                  <a:pt x="21600" y="21600"/>
                </a:lnTo>
              </a:path>
            </a:pathLst>
          </a:custGeom>
          <a:noFill/>
          <a:ln w="9360">
            <a:solidFill>
              <a:schemeClr val="accent1"/>
            </a:solidFill>
            <a:round/>
          </a:ln>
        </p:spPr>
        <p:style>
          <a:lnRef idx="0">
            <a:scrgbClr r="0" g="0" b="0"/>
          </a:lnRef>
          <a:fillRef idx="0">
            <a:scrgbClr r="0" g="0" b="0"/>
          </a:fillRef>
          <a:effectRef idx="0">
            <a:scrgbClr r="0" g="0" b="0"/>
          </a:effectRef>
          <a:fontRef idx="minor"/>
        </p:style>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05812" y="1761203"/>
            <a:ext cx="2857500" cy="2476500"/>
          </a:xfrm>
          <a:prstGeom prst="rect">
            <a:avLst/>
          </a:prstGeom>
        </p:spPr>
      </p:pic>
      <p:sp>
        <p:nvSpPr>
          <p:cNvPr id="4" name="Donut 3"/>
          <p:cNvSpPr/>
          <p:nvPr/>
        </p:nvSpPr>
        <p:spPr>
          <a:xfrm>
            <a:off x="756070" y="1160142"/>
            <a:ext cx="250719" cy="280220"/>
          </a:xfrm>
          <a:prstGeom prst="don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0" name="Donut 9"/>
          <p:cNvSpPr/>
          <p:nvPr/>
        </p:nvSpPr>
        <p:spPr>
          <a:xfrm>
            <a:off x="756070" y="1573611"/>
            <a:ext cx="250719" cy="280220"/>
          </a:xfrm>
          <a:prstGeom prst="don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1" name="Donut 10"/>
          <p:cNvSpPr/>
          <p:nvPr/>
        </p:nvSpPr>
        <p:spPr>
          <a:xfrm>
            <a:off x="756069" y="1984781"/>
            <a:ext cx="250719" cy="280220"/>
          </a:xfrm>
          <a:prstGeom prst="don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2" name="Donut 11"/>
          <p:cNvSpPr/>
          <p:nvPr/>
        </p:nvSpPr>
        <p:spPr>
          <a:xfrm>
            <a:off x="756068" y="2424457"/>
            <a:ext cx="250719" cy="280220"/>
          </a:xfrm>
          <a:prstGeom prst="don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3" name="Donut 12"/>
          <p:cNvSpPr/>
          <p:nvPr/>
        </p:nvSpPr>
        <p:spPr>
          <a:xfrm>
            <a:off x="756068" y="2843043"/>
            <a:ext cx="250719" cy="280220"/>
          </a:xfrm>
          <a:prstGeom prst="don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4" name="Donut 13"/>
          <p:cNvSpPr/>
          <p:nvPr/>
        </p:nvSpPr>
        <p:spPr>
          <a:xfrm>
            <a:off x="756068" y="3274422"/>
            <a:ext cx="250719" cy="280220"/>
          </a:xfrm>
          <a:prstGeom prst="don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5" name="Donut 14"/>
          <p:cNvSpPr/>
          <p:nvPr/>
        </p:nvSpPr>
        <p:spPr>
          <a:xfrm>
            <a:off x="756067" y="3707702"/>
            <a:ext cx="250719" cy="280220"/>
          </a:xfrm>
          <a:prstGeom prst="don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6" name="Donut 15"/>
          <p:cNvSpPr/>
          <p:nvPr/>
        </p:nvSpPr>
        <p:spPr>
          <a:xfrm>
            <a:off x="756067" y="4139081"/>
            <a:ext cx="250719" cy="280220"/>
          </a:xfrm>
          <a:prstGeom prst="don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p15="http://schemas.microsoft.com/office/powerpoint/2012/main" xmlns="">
      <p:transition spd="med">
        <p:circl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TextShape 1"/>
          <p:cNvSpPr txBox="1"/>
          <p:nvPr/>
        </p:nvSpPr>
        <p:spPr>
          <a:xfrm>
            <a:off x="311760" y="108720"/>
            <a:ext cx="8520120" cy="606240"/>
          </a:xfrm>
          <a:prstGeom prst="rect">
            <a:avLst/>
          </a:prstGeom>
          <a:noFill/>
          <a:ln>
            <a:noFill/>
          </a:ln>
        </p:spPr>
        <p:txBody>
          <a:bodyPr tIns="91440" bIns="91440" anchor="b">
            <a:noAutofit/>
          </a:bodyPr>
          <a:lstStyle/>
          <a:p>
            <a:pPr algn="ctr">
              <a:lnSpc>
                <a:spcPct val="100000"/>
              </a:lnSpc>
              <a:tabLst>
                <a:tab pos="0" algn="l"/>
              </a:tabLst>
            </a:pPr>
            <a:r>
              <a:rPr lang="es" sz="3000" b="0" strike="noStrike" spc="-1">
                <a:solidFill>
                  <a:srgbClr val="FFFFFF"/>
                </a:solidFill>
                <a:latin typeface="Roboto Black"/>
                <a:ea typeface="Roboto Black"/>
              </a:rPr>
              <a:t>INTRODUCTION</a:t>
            </a:r>
            <a:endParaRPr lang="en-US" sz="3000" b="0" strike="noStrike" spc="-1">
              <a:solidFill>
                <a:srgbClr val="000000"/>
              </a:solidFill>
              <a:latin typeface="Arial"/>
            </a:endParaRPr>
          </a:p>
        </p:txBody>
      </p:sp>
      <p:sp>
        <p:nvSpPr>
          <p:cNvPr id="202" name="TextShape 2"/>
          <p:cNvSpPr txBox="1"/>
          <p:nvPr/>
        </p:nvSpPr>
        <p:spPr>
          <a:xfrm>
            <a:off x="401244" y="1155324"/>
            <a:ext cx="5331240" cy="3858120"/>
          </a:xfrm>
          <a:prstGeom prst="rect">
            <a:avLst/>
          </a:prstGeom>
          <a:noFill/>
          <a:ln>
            <a:noFill/>
          </a:ln>
        </p:spPr>
        <p:txBody>
          <a:bodyPr tIns="91440" bIns="91440">
            <a:noAutofit/>
          </a:bodyPr>
          <a:lstStyle/>
          <a:p>
            <a:pPr algn="just">
              <a:tabLst>
                <a:tab pos="0" algn="l"/>
              </a:tabLst>
            </a:pPr>
            <a:r>
              <a:rPr lang="en-IN" sz="1200" dirty="0" smtClean="0">
                <a:solidFill>
                  <a:schemeClr val="bg1"/>
                </a:solidFill>
              </a:rPr>
              <a:t>Data is a most important part of our lives. It’s the root of knowledge. But some data in wrong hand can be very dangerous for us. That’s why data security is compulsory. Sometime we need to transfer confidential data through the internet. But internet in full of hackers and eavesdropper.  In That case, the best way to secure data in Cryptography. Cryptography is the way to hide information by encryption and decoding it by decryption. The Advanced Encryption Standard (AES) algorithm, also known as the </a:t>
            </a:r>
            <a:r>
              <a:rPr lang="en-IN" sz="1200" dirty="0" err="1" smtClean="0">
                <a:solidFill>
                  <a:schemeClr val="bg1"/>
                </a:solidFill>
              </a:rPr>
              <a:t>Rijndael</a:t>
            </a:r>
            <a:r>
              <a:rPr lang="en-IN" sz="1200" dirty="0" smtClean="0">
                <a:solidFill>
                  <a:schemeClr val="bg1"/>
                </a:solidFill>
              </a:rPr>
              <a:t> algorithm is a symmetrical block cipher cryptographic algorithm that takes plain text and converts them to unreadable format known as cipher text using keys. The cipher text can be converted back to plain text through the process of decryption using same keys. AES encryption used in a lot of ways, including wireless security, processor security, image encryption, file encryption. The NSA (National Security Agency) United States Department of Defence they are using AES to encrypt Top Secret information. So that’s why AES has gained the confidence of various industries. Since the AES algorithm is considered secure, it is in the worldwide standard. In this paper, we will implement AES in Python to encrypt and decrypt any file including text messages, images, voice messages, pdf, documents and any other file formats.</a:t>
            </a:r>
          </a:p>
        </p:txBody>
      </p:sp>
      <p:sp>
        <p:nvSpPr>
          <p:cNvPr id="203" name="CustomShape 3"/>
          <p:cNvSpPr/>
          <p:nvPr/>
        </p:nvSpPr>
        <p:spPr>
          <a:xfrm>
            <a:off x="311760" y="760320"/>
            <a:ext cx="8520120" cy="360"/>
          </a:xfrm>
          <a:custGeom>
            <a:avLst/>
            <a:gdLst/>
            <a:ahLst/>
            <a:cxnLst/>
            <a:rect l="l" t="t" r="r" b="b"/>
            <a:pathLst>
              <a:path w="21600" h="21600">
                <a:moveTo>
                  <a:pt x="0" y="0"/>
                </a:moveTo>
                <a:lnTo>
                  <a:pt x="21600" y="21600"/>
                </a:lnTo>
              </a:path>
            </a:pathLst>
          </a:custGeom>
          <a:noFill/>
          <a:ln w="9360">
            <a:solidFill>
              <a:schemeClr val="accent1"/>
            </a:solidFill>
            <a:round/>
          </a:ln>
        </p:spPr>
        <p:style>
          <a:lnRef idx="0">
            <a:scrgbClr r="0" g="0" b="0"/>
          </a:lnRef>
          <a:fillRef idx="0">
            <a:scrgbClr r="0" g="0" b="0"/>
          </a:fillRef>
          <a:effectRef idx="0">
            <a:scrgbClr r="0" g="0" b="0"/>
          </a:effectRef>
          <a:fontRef idx="minor"/>
        </p:style>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50469" y="1511710"/>
            <a:ext cx="2857500" cy="28575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p15="http://schemas.microsoft.com/office/powerpoint/2012/main" xmlns="">
      <p:transition spd="med">
        <p:circl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TextShape 1"/>
          <p:cNvSpPr txBox="1"/>
          <p:nvPr/>
        </p:nvSpPr>
        <p:spPr>
          <a:xfrm>
            <a:off x="311760" y="108720"/>
            <a:ext cx="8520120" cy="606240"/>
          </a:xfrm>
          <a:prstGeom prst="rect">
            <a:avLst/>
          </a:prstGeom>
          <a:noFill/>
          <a:ln>
            <a:noFill/>
          </a:ln>
        </p:spPr>
        <p:txBody>
          <a:bodyPr tIns="91440" bIns="91440" anchor="b">
            <a:noAutofit/>
          </a:bodyPr>
          <a:lstStyle/>
          <a:p>
            <a:pPr algn="ctr">
              <a:lnSpc>
                <a:spcPct val="100000"/>
              </a:lnSpc>
              <a:tabLst>
                <a:tab pos="0" algn="l"/>
              </a:tabLst>
            </a:pPr>
            <a:r>
              <a:rPr lang="es" sz="3000" b="0" strike="noStrike" spc="-1">
                <a:solidFill>
                  <a:srgbClr val="FFFFFF"/>
                </a:solidFill>
                <a:latin typeface="Roboto Black"/>
                <a:ea typeface="Roboto Black"/>
              </a:rPr>
              <a:t>TOOLS USED</a:t>
            </a:r>
            <a:endParaRPr lang="en-US" sz="3000" b="0" strike="noStrike" spc="-1">
              <a:solidFill>
                <a:srgbClr val="000000"/>
              </a:solidFill>
              <a:latin typeface="Arial"/>
            </a:endParaRPr>
          </a:p>
        </p:txBody>
      </p:sp>
      <p:sp>
        <p:nvSpPr>
          <p:cNvPr id="205" name="CustomShape 2"/>
          <p:cNvSpPr/>
          <p:nvPr/>
        </p:nvSpPr>
        <p:spPr>
          <a:xfrm>
            <a:off x="311760" y="760320"/>
            <a:ext cx="8520120" cy="360"/>
          </a:xfrm>
          <a:custGeom>
            <a:avLst/>
            <a:gdLst/>
            <a:ahLst/>
            <a:cxnLst/>
            <a:rect l="l" t="t" r="r" b="b"/>
            <a:pathLst>
              <a:path w="21600" h="21600">
                <a:moveTo>
                  <a:pt x="0" y="0"/>
                </a:moveTo>
                <a:lnTo>
                  <a:pt x="21600" y="21600"/>
                </a:lnTo>
              </a:path>
            </a:pathLst>
          </a:custGeom>
          <a:noFill/>
          <a:ln w="9360">
            <a:solidFill>
              <a:schemeClr val="accent1"/>
            </a:solidFill>
            <a:round/>
          </a:ln>
        </p:spPr>
        <p:style>
          <a:lnRef idx="0">
            <a:scrgbClr r="0" g="0" b="0"/>
          </a:lnRef>
          <a:fillRef idx="0">
            <a:scrgbClr r="0" g="0" b="0"/>
          </a:fillRef>
          <a:effectRef idx="0">
            <a:scrgbClr r="0" g="0" b="0"/>
          </a:effectRef>
          <a:fontRef idx="minor"/>
        </p:style>
      </p:sp>
      <p:pic>
        <p:nvPicPr>
          <p:cNvPr id="206" name="Picture 5"/>
          <p:cNvPicPr/>
          <p:nvPr/>
        </p:nvPicPr>
        <p:blipFill>
          <a:blip r:embed="rId2"/>
          <a:stretch/>
        </p:blipFill>
        <p:spPr>
          <a:xfrm>
            <a:off x="850165" y="1084417"/>
            <a:ext cx="1653144" cy="1464810"/>
          </a:xfrm>
          <a:prstGeom prst="rect">
            <a:avLst/>
          </a:prstGeom>
          <a:ln>
            <a:noFill/>
          </a:ln>
        </p:spPr>
      </p:pic>
      <p:pic>
        <p:nvPicPr>
          <p:cNvPr id="207" name="Picture 4"/>
          <p:cNvPicPr/>
          <p:nvPr/>
        </p:nvPicPr>
        <p:blipFill>
          <a:blip r:embed="rId3"/>
          <a:stretch/>
        </p:blipFill>
        <p:spPr>
          <a:xfrm>
            <a:off x="3808697" y="1047628"/>
            <a:ext cx="1835647" cy="1413869"/>
          </a:xfrm>
          <a:prstGeom prst="rect">
            <a:avLst/>
          </a:prstGeom>
          <a:ln>
            <a:noFill/>
          </a:ln>
        </p:spPr>
      </p:pic>
      <p:pic>
        <p:nvPicPr>
          <p:cNvPr id="208" name="Picture 9"/>
          <p:cNvPicPr/>
          <p:nvPr/>
        </p:nvPicPr>
        <p:blipFill>
          <a:blip r:embed="rId4"/>
          <a:stretch/>
        </p:blipFill>
        <p:spPr>
          <a:xfrm>
            <a:off x="7030007" y="1109398"/>
            <a:ext cx="1261571" cy="1413869"/>
          </a:xfrm>
          <a:prstGeom prst="rect">
            <a:avLst/>
          </a:prstGeom>
          <a:ln>
            <a:noFill/>
          </a:ln>
        </p:spPr>
      </p:pic>
      <p:sp>
        <p:nvSpPr>
          <p:cNvPr id="2" name="Title 1"/>
          <p:cNvSpPr>
            <a:spLocks noGrp="1"/>
          </p:cNvSpPr>
          <p:nvPr>
            <p:ph type="title"/>
          </p:nvPr>
        </p:nvSpPr>
        <p:spPr>
          <a:xfrm>
            <a:off x="3964722" y="2126751"/>
            <a:ext cx="1603872" cy="396516"/>
          </a:xfrm>
        </p:spPr>
        <p:txBody>
          <a:bodyPr/>
          <a:lstStyle/>
          <a:p>
            <a:r>
              <a:rPr lang="en-IN" sz="2000" dirty="0" smtClean="0">
                <a:solidFill>
                  <a:schemeClr val="accent2"/>
                </a:solidFill>
                <a:latin typeface="+mn-lt"/>
                <a:cs typeface="Calibri" panose="020F0502020204030204" pitchFamily="34" charset="0"/>
              </a:rPr>
              <a:t>Cryptography</a:t>
            </a:r>
            <a:endParaRPr lang="en-IN" sz="2000" dirty="0">
              <a:solidFill>
                <a:schemeClr val="accent2"/>
              </a:solidFill>
              <a:latin typeface="+mn-lt"/>
              <a:cs typeface="Calibri" panose="020F0502020204030204" pitchFamily="34" charset="0"/>
            </a:endParaRPr>
          </a:p>
        </p:txBody>
      </p:sp>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89181" y="2806331"/>
            <a:ext cx="1975113" cy="1975113"/>
          </a:xfrm>
          <a:prstGeom prst="rect">
            <a:avLst/>
          </a:prstGeom>
        </p:spPr>
      </p:pic>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939656" y="2991207"/>
            <a:ext cx="3264328" cy="1632164"/>
          </a:xfrm>
          <a:prstGeom prst="rect">
            <a:avLst/>
          </a:prstGeom>
        </p:spPr>
      </p:pic>
      <p:pic>
        <p:nvPicPr>
          <p:cNvPr id="8" name="Pictur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005421" y="2964405"/>
            <a:ext cx="1476480" cy="1658966"/>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p15="http://schemas.microsoft.com/office/powerpoint/2012/main" xmlns="">
      <p:transition spd="med">
        <p:circl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TextShape 1"/>
          <p:cNvSpPr txBox="1"/>
          <p:nvPr/>
        </p:nvSpPr>
        <p:spPr>
          <a:xfrm>
            <a:off x="311760" y="108720"/>
            <a:ext cx="8520120" cy="606240"/>
          </a:xfrm>
          <a:prstGeom prst="rect">
            <a:avLst/>
          </a:prstGeom>
          <a:noFill/>
          <a:ln>
            <a:noFill/>
          </a:ln>
        </p:spPr>
        <p:txBody>
          <a:bodyPr tIns="91440" bIns="91440" anchor="b">
            <a:noAutofit/>
          </a:bodyPr>
          <a:lstStyle/>
          <a:p>
            <a:pPr algn="ctr">
              <a:lnSpc>
                <a:spcPct val="100000"/>
              </a:lnSpc>
              <a:tabLst>
                <a:tab pos="0" algn="l"/>
              </a:tabLst>
            </a:pPr>
            <a:r>
              <a:rPr lang="es" sz="3000" b="0" strike="noStrike" spc="-1">
                <a:solidFill>
                  <a:srgbClr val="FFFFFF"/>
                </a:solidFill>
                <a:latin typeface="Roboto Black"/>
                <a:ea typeface="Roboto Black"/>
              </a:rPr>
              <a:t>METHODOLOGY</a:t>
            </a:r>
            <a:endParaRPr lang="en-US" sz="3000" b="0" strike="noStrike" spc="-1">
              <a:solidFill>
                <a:srgbClr val="000000"/>
              </a:solidFill>
              <a:latin typeface="Arial"/>
            </a:endParaRPr>
          </a:p>
        </p:txBody>
      </p:sp>
      <p:sp>
        <p:nvSpPr>
          <p:cNvPr id="213" name="TextShape 2"/>
          <p:cNvSpPr txBox="1"/>
          <p:nvPr/>
        </p:nvSpPr>
        <p:spPr>
          <a:xfrm>
            <a:off x="1404360" y="1562040"/>
            <a:ext cx="6427800" cy="952200"/>
          </a:xfrm>
          <a:prstGeom prst="rect">
            <a:avLst/>
          </a:prstGeom>
          <a:noFill/>
          <a:ln>
            <a:noFill/>
          </a:ln>
        </p:spPr>
        <p:txBody>
          <a:bodyPr tIns="91440" bIns="91440">
            <a:noAutofit/>
          </a:bodyPr>
          <a:lstStyle/>
          <a:p>
            <a:pPr algn="just">
              <a:lnSpc>
                <a:spcPct val="100000"/>
              </a:lnSpc>
              <a:tabLst>
                <a:tab pos="0" algn="l"/>
              </a:tabLst>
            </a:pPr>
            <a:r>
              <a:rPr lang="en-IN" sz="1200" b="0" strike="noStrike" spc="-1" dirty="0">
                <a:solidFill>
                  <a:srgbClr val="FFFFFF"/>
                </a:solidFill>
                <a:latin typeface="Roboto Light"/>
                <a:ea typeface="Roboto Light"/>
              </a:rPr>
              <a:t>The Advanced Encryption Standard (AES) algorithm, also known as the </a:t>
            </a:r>
            <a:r>
              <a:rPr lang="en-IN" sz="1200" b="0" strike="noStrike" spc="-1" dirty="0" err="1">
                <a:solidFill>
                  <a:srgbClr val="FFFFFF"/>
                </a:solidFill>
                <a:latin typeface="Roboto Light"/>
                <a:ea typeface="Roboto Light"/>
              </a:rPr>
              <a:t>Rijndael</a:t>
            </a:r>
            <a:r>
              <a:rPr lang="en-IN" sz="1200" b="0" strike="noStrike" spc="-1" dirty="0">
                <a:solidFill>
                  <a:srgbClr val="FFFFFF"/>
                </a:solidFill>
                <a:latin typeface="Roboto Light"/>
                <a:ea typeface="Roboto Light"/>
              </a:rPr>
              <a:t> algorithm is a symmetrical block cipher cryptographic algorithm that that takes plain text and converts them to unreadable format known as cipher text using keys. The cipher text can be converted back to plain text through the process of decryption using same keys.</a:t>
            </a:r>
            <a:endParaRPr lang="en-US" sz="1200" b="0" strike="noStrike" spc="-1" dirty="0">
              <a:latin typeface="Arial"/>
            </a:endParaRPr>
          </a:p>
        </p:txBody>
      </p:sp>
      <p:sp>
        <p:nvSpPr>
          <p:cNvPr id="214" name="CustomShape 3"/>
          <p:cNvSpPr/>
          <p:nvPr/>
        </p:nvSpPr>
        <p:spPr>
          <a:xfrm>
            <a:off x="311760" y="760320"/>
            <a:ext cx="8520120" cy="360"/>
          </a:xfrm>
          <a:custGeom>
            <a:avLst/>
            <a:gdLst/>
            <a:ahLst/>
            <a:cxnLst/>
            <a:rect l="l" t="t" r="r" b="b"/>
            <a:pathLst>
              <a:path w="21600" h="21600">
                <a:moveTo>
                  <a:pt x="0" y="0"/>
                </a:moveTo>
                <a:lnTo>
                  <a:pt x="21600" y="21600"/>
                </a:lnTo>
              </a:path>
            </a:pathLst>
          </a:custGeom>
          <a:noFill/>
          <a:ln w="9360">
            <a:solidFill>
              <a:schemeClr val="accent1"/>
            </a:solidFill>
            <a:round/>
          </a:ln>
        </p:spPr>
        <p:style>
          <a:lnRef idx="0">
            <a:scrgbClr r="0" g="0" b="0"/>
          </a:lnRef>
          <a:fillRef idx="0">
            <a:scrgbClr r="0" g="0" b="0"/>
          </a:fillRef>
          <a:effectRef idx="0">
            <a:scrgbClr r="0" g="0" b="0"/>
          </a:effectRef>
          <a:fontRef idx="minor"/>
        </p:style>
      </p:sp>
      <p:sp>
        <p:nvSpPr>
          <p:cNvPr id="215" name="TextShape 4"/>
          <p:cNvSpPr txBox="1"/>
          <p:nvPr/>
        </p:nvSpPr>
        <p:spPr>
          <a:xfrm>
            <a:off x="1167480" y="1120920"/>
            <a:ext cx="6901560" cy="551520"/>
          </a:xfrm>
          <a:prstGeom prst="rect">
            <a:avLst/>
          </a:prstGeom>
          <a:noFill/>
          <a:ln>
            <a:noFill/>
          </a:ln>
        </p:spPr>
        <p:txBody>
          <a:bodyPr tIns="91440" bIns="91440" anchor="b">
            <a:noAutofit/>
          </a:bodyPr>
          <a:lstStyle/>
          <a:p>
            <a:pPr algn="ctr">
              <a:lnSpc>
                <a:spcPct val="100000"/>
              </a:lnSpc>
            </a:pPr>
            <a:r>
              <a:rPr lang="en-IN" sz="2000" b="1" strike="noStrike" spc="-1" dirty="0">
                <a:solidFill>
                  <a:srgbClr val="FFFFFF"/>
                </a:solidFill>
                <a:latin typeface="Roboto Black"/>
                <a:ea typeface="Roboto Black"/>
              </a:rPr>
              <a:t>AES</a:t>
            </a:r>
            <a:r>
              <a:rPr lang="en-IN" sz="2000" b="0" strike="noStrike" spc="-1" dirty="0">
                <a:solidFill>
                  <a:srgbClr val="FFFFFF"/>
                </a:solidFill>
                <a:latin typeface="Roboto Black"/>
                <a:ea typeface="Roboto Black"/>
              </a:rPr>
              <a:t> </a:t>
            </a:r>
            <a:r>
              <a:rPr lang="en-IN" sz="2000" b="1" strike="noStrike" spc="-1" dirty="0">
                <a:solidFill>
                  <a:srgbClr val="FFFFFF"/>
                </a:solidFill>
                <a:latin typeface="Roboto Black"/>
                <a:ea typeface="Roboto Black"/>
              </a:rPr>
              <a:t>Algorithm Specification</a:t>
            </a:r>
            <a:r>
              <a:rPr dirty="0"/>
              <a:t/>
            </a:r>
            <a:br>
              <a:rPr dirty="0"/>
            </a:br>
            <a:endParaRPr lang="en-US" sz="2000" b="0" strike="noStrike" spc="-1" dirty="0">
              <a:solidFill>
                <a:srgbClr val="000000"/>
              </a:solidFill>
              <a:latin typeface="Arial"/>
            </a:endParaRPr>
          </a:p>
        </p:txBody>
      </p:sp>
      <p:sp>
        <p:nvSpPr>
          <p:cNvPr id="216" name="TextShape 5"/>
          <p:cNvSpPr txBox="1"/>
          <p:nvPr/>
        </p:nvSpPr>
        <p:spPr>
          <a:xfrm>
            <a:off x="386640" y="2514600"/>
            <a:ext cx="4678200" cy="2529720"/>
          </a:xfrm>
          <a:prstGeom prst="rect">
            <a:avLst/>
          </a:prstGeom>
          <a:noFill/>
          <a:ln>
            <a:noFill/>
          </a:ln>
        </p:spPr>
        <p:txBody>
          <a:bodyPr tIns="91440" bIns="91440">
            <a:noAutofit/>
          </a:bodyPr>
          <a:lstStyle/>
          <a:p>
            <a:pPr algn="just">
              <a:lnSpc>
                <a:spcPct val="100000"/>
              </a:lnSpc>
              <a:tabLst>
                <a:tab pos="0" algn="l"/>
              </a:tabLst>
            </a:pPr>
            <a:r>
              <a:rPr lang="en-IN" sz="1200" b="0" strike="noStrike" spc="-1" dirty="0">
                <a:solidFill>
                  <a:srgbClr val="FFFFFF"/>
                </a:solidFill>
                <a:latin typeface="Roboto Light"/>
                <a:ea typeface="Roboto Light"/>
              </a:rPr>
              <a:t>AES is divided by two parts:</a:t>
            </a:r>
            <a:endParaRPr lang="en-US" sz="1200" b="0" strike="noStrike" spc="-1" dirty="0">
              <a:latin typeface="Arial"/>
            </a:endParaRPr>
          </a:p>
          <a:p>
            <a:pPr marL="171360" indent="-171000" algn="just">
              <a:lnSpc>
                <a:spcPct val="100000"/>
              </a:lnSpc>
              <a:buClr>
                <a:srgbClr val="FFFFFF"/>
              </a:buClr>
              <a:buFont typeface="Arial"/>
              <a:buChar char="•"/>
              <a:tabLst>
                <a:tab pos="0" algn="l"/>
              </a:tabLst>
            </a:pPr>
            <a:r>
              <a:rPr lang="en-IN" sz="1200" b="1" strike="noStrike" spc="-1" dirty="0">
                <a:solidFill>
                  <a:srgbClr val="FFFFFF"/>
                </a:solidFill>
                <a:latin typeface="Roboto Light"/>
                <a:ea typeface="Roboto Light"/>
              </a:rPr>
              <a:t>Cypher / Encryption</a:t>
            </a:r>
            <a:endParaRPr lang="en-US" sz="1200" b="0" strike="noStrike" spc="-1" dirty="0">
              <a:latin typeface="Arial"/>
            </a:endParaRPr>
          </a:p>
          <a:p>
            <a:pPr marL="171360" indent="-171000" algn="just">
              <a:lnSpc>
                <a:spcPct val="100000"/>
              </a:lnSpc>
              <a:buClr>
                <a:srgbClr val="FFFFFF"/>
              </a:buClr>
              <a:buFont typeface="Arial"/>
              <a:buChar char="•"/>
              <a:tabLst>
                <a:tab pos="0" algn="l"/>
              </a:tabLst>
            </a:pPr>
            <a:r>
              <a:rPr lang="en-IN" sz="1200" b="1" strike="noStrike" spc="-1" dirty="0">
                <a:solidFill>
                  <a:srgbClr val="FFFFFF"/>
                </a:solidFill>
                <a:latin typeface="Roboto Light"/>
                <a:ea typeface="Roboto Light"/>
              </a:rPr>
              <a:t>Inverse Cypher/ Decryption</a:t>
            </a:r>
            <a:endParaRPr lang="en-US" sz="1200" b="0" strike="noStrike" spc="-1" dirty="0">
              <a:latin typeface="Arial"/>
            </a:endParaRPr>
          </a:p>
          <a:p>
            <a:pPr algn="just">
              <a:lnSpc>
                <a:spcPct val="100000"/>
              </a:lnSpc>
              <a:tabLst>
                <a:tab pos="0" algn="l"/>
              </a:tabLst>
            </a:pPr>
            <a:endParaRPr lang="en-US" sz="1200" b="0" strike="noStrike" spc="-1" dirty="0">
              <a:latin typeface="Arial"/>
            </a:endParaRPr>
          </a:p>
          <a:p>
            <a:pPr algn="just">
              <a:lnSpc>
                <a:spcPct val="100000"/>
              </a:lnSpc>
              <a:tabLst>
                <a:tab pos="0" algn="l"/>
              </a:tabLst>
            </a:pPr>
            <a:r>
              <a:rPr lang="en-IN" sz="1200" b="0" strike="noStrike" spc="-1" dirty="0">
                <a:solidFill>
                  <a:srgbClr val="FFFFFF"/>
                </a:solidFill>
                <a:latin typeface="Roboto Light"/>
                <a:ea typeface="Roboto Light"/>
              </a:rPr>
              <a:t>For the AES algorithm, the length of the Cipher Key is 128, 192, or 256 bits. The key length is represented by </a:t>
            </a:r>
            <a:r>
              <a:rPr lang="en-IN" sz="1200" b="0" strike="noStrike" spc="-1" dirty="0" err="1">
                <a:solidFill>
                  <a:srgbClr val="FFFFFF"/>
                </a:solidFill>
                <a:latin typeface="Roboto Light"/>
                <a:ea typeface="Roboto Light"/>
              </a:rPr>
              <a:t>Nk</a:t>
            </a:r>
            <a:r>
              <a:rPr lang="en-IN" sz="1200" b="0" strike="noStrike" spc="-1" dirty="0">
                <a:solidFill>
                  <a:srgbClr val="FFFFFF"/>
                </a:solidFill>
                <a:latin typeface="Roboto Light"/>
                <a:ea typeface="Roboto Light"/>
              </a:rPr>
              <a:t> = 4, 6, or 8, which reflects the number of 32-bit words in the Cipher Key. For the AES algorithm, the number of rounds to be performed during the execution of the algorithm is dependent on the key size. The number of rounds is represented by Nr, where Nr = 10 when </a:t>
            </a:r>
            <a:r>
              <a:rPr lang="en-IN" sz="1200" b="0" strike="noStrike" spc="-1" dirty="0" err="1">
                <a:solidFill>
                  <a:srgbClr val="FFFFFF"/>
                </a:solidFill>
                <a:latin typeface="Roboto Light"/>
                <a:ea typeface="Roboto Light"/>
              </a:rPr>
              <a:t>Nk</a:t>
            </a:r>
            <a:r>
              <a:rPr lang="en-IN" sz="1200" b="0" strike="noStrike" spc="-1" dirty="0">
                <a:solidFill>
                  <a:srgbClr val="FFFFFF"/>
                </a:solidFill>
                <a:latin typeface="Roboto Light"/>
                <a:ea typeface="Roboto Light"/>
              </a:rPr>
              <a:t> = 4, Nr = 12 when </a:t>
            </a:r>
            <a:r>
              <a:rPr lang="en-IN" sz="1200" b="0" strike="noStrike" spc="-1" dirty="0" err="1">
                <a:solidFill>
                  <a:srgbClr val="FFFFFF"/>
                </a:solidFill>
                <a:latin typeface="Roboto Light"/>
                <a:ea typeface="Roboto Light"/>
              </a:rPr>
              <a:t>Nk</a:t>
            </a:r>
            <a:r>
              <a:rPr lang="en-IN" sz="1200" b="0" strike="noStrike" spc="-1" dirty="0">
                <a:solidFill>
                  <a:srgbClr val="FFFFFF"/>
                </a:solidFill>
                <a:latin typeface="Roboto Light"/>
                <a:ea typeface="Roboto Light"/>
              </a:rPr>
              <a:t> = 6, and Nr = 14 when </a:t>
            </a:r>
            <a:r>
              <a:rPr lang="en-IN" sz="1200" b="0" strike="noStrike" spc="-1" dirty="0" err="1">
                <a:solidFill>
                  <a:srgbClr val="FFFFFF"/>
                </a:solidFill>
                <a:latin typeface="Roboto Light"/>
                <a:ea typeface="Roboto Light"/>
              </a:rPr>
              <a:t>Nk</a:t>
            </a:r>
            <a:r>
              <a:rPr lang="en-IN" sz="1200" b="0" strike="noStrike" spc="-1" dirty="0">
                <a:solidFill>
                  <a:srgbClr val="FFFFFF"/>
                </a:solidFill>
                <a:latin typeface="Roboto Light"/>
                <a:ea typeface="Roboto Light"/>
              </a:rPr>
              <a:t> = 8. The Key-Block-Round combinations are given in Figure.</a:t>
            </a:r>
            <a:endParaRPr lang="en-US" sz="1200" b="0" strike="noStrike" spc="-1" dirty="0">
              <a:latin typeface="Arial"/>
            </a:endParaRPr>
          </a:p>
          <a:p>
            <a:pPr algn="just">
              <a:lnSpc>
                <a:spcPct val="100000"/>
              </a:lnSpc>
              <a:tabLst>
                <a:tab pos="0" algn="l"/>
              </a:tabLst>
            </a:pPr>
            <a:endParaRPr lang="en-US" sz="1200" b="0" strike="noStrike" spc="-1" dirty="0">
              <a:latin typeface="Arial"/>
            </a:endParaRPr>
          </a:p>
        </p:txBody>
      </p:sp>
      <p:pic>
        <p:nvPicPr>
          <p:cNvPr id="217" name="Picture 6"/>
          <p:cNvPicPr/>
          <p:nvPr/>
        </p:nvPicPr>
        <p:blipFill>
          <a:blip r:embed="rId2"/>
          <a:stretch/>
        </p:blipFill>
        <p:spPr>
          <a:xfrm>
            <a:off x="5393880" y="3052800"/>
            <a:ext cx="3510000" cy="1638000"/>
          </a:xfrm>
          <a:prstGeom prst="rect">
            <a:avLst/>
          </a:prstGeom>
          <a:ln>
            <a:noFill/>
          </a:ln>
        </p:spPr>
      </p:pic>
      <p:sp>
        <p:nvSpPr>
          <p:cNvPr id="10" name="CustomShape 1"/>
          <p:cNvSpPr/>
          <p:nvPr/>
        </p:nvSpPr>
        <p:spPr>
          <a:xfrm>
            <a:off x="2453640" y="1460180"/>
            <a:ext cx="4448160" cy="360"/>
          </a:xfrm>
          <a:custGeom>
            <a:avLst/>
            <a:gdLst/>
            <a:ahLst/>
            <a:cxnLst/>
            <a:rect l="l" t="t" r="r" b="b"/>
            <a:pathLst>
              <a:path w="21600" h="21600">
                <a:moveTo>
                  <a:pt x="0" y="0"/>
                </a:moveTo>
                <a:lnTo>
                  <a:pt x="21600" y="21600"/>
                </a:lnTo>
              </a:path>
            </a:pathLst>
          </a:custGeom>
          <a:noFill/>
          <a:ln w="9360">
            <a:solidFill>
              <a:schemeClr val="accent1"/>
            </a:solidFill>
            <a:round/>
          </a:ln>
        </p:spPr>
        <p:style>
          <a:lnRef idx="0">
            <a:scrgbClr r="0" g="0" b="0"/>
          </a:lnRef>
          <a:fillRef idx="0">
            <a:scrgbClr r="0" g="0" b="0"/>
          </a:fillRef>
          <a:effectRef idx="0">
            <a:scrgbClr r="0" g="0" b="0"/>
          </a:effectRef>
          <a:fontRef idx="minor"/>
        </p:style>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p15="http://schemas.microsoft.com/office/powerpoint/2012/main" xmlns="">
      <p:transition spd="med">
        <p:circl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TextShape 1"/>
          <p:cNvSpPr txBox="1"/>
          <p:nvPr/>
        </p:nvSpPr>
        <p:spPr>
          <a:xfrm>
            <a:off x="311760" y="108720"/>
            <a:ext cx="8520120" cy="606240"/>
          </a:xfrm>
          <a:prstGeom prst="rect">
            <a:avLst/>
          </a:prstGeom>
          <a:noFill/>
          <a:ln>
            <a:noFill/>
          </a:ln>
        </p:spPr>
        <p:txBody>
          <a:bodyPr tIns="91440" bIns="91440" anchor="b">
            <a:noAutofit/>
          </a:bodyPr>
          <a:lstStyle/>
          <a:p>
            <a:pPr algn="ctr">
              <a:lnSpc>
                <a:spcPct val="100000"/>
              </a:lnSpc>
              <a:tabLst>
                <a:tab pos="0" algn="l"/>
              </a:tabLst>
            </a:pPr>
            <a:r>
              <a:rPr lang="es" sz="3000" b="0" strike="noStrike" spc="-1">
                <a:solidFill>
                  <a:srgbClr val="FFFFFF"/>
                </a:solidFill>
                <a:latin typeface="Roboto Black"/>
                <a:ea typeface="Roboto Black"/>
              </a:rPr>
              <a:t>METHODOLOGY</a:t>
            </a:r>
            <a:endParaRPr lang="en-US" sz="3000" b="0" strike="noStrike" spc="-1">
              <a:solidFill>
                <a:srgbClr val="000000"/>
              </a:solidFill>
              <a:latin typeface="Arial"/>
            </a:endParaRPr>
          </a:p>
        </p:txBody>
      </p:sp>
      <p:sp>
        <p:nvSpPr>
          <p:cNvPr id="219" name="CustomShape 2"/>
          <p:cNvSpPr/>
          <p:nvPr/>
        </p:nvSpPr>
        <p:spPr>
          <a:xfrm>
            <a:off x="311760" y="760320"/>
            <a:ext cx="8520120" cy="360"/>
          </a:xfrm>
          <a:custGeom>
            <a:avLst/>
            <a:gdLst/>
            <a:ahLst/>
            <a:cxnLst/>
            <a:rect l="l" t="t" r="r" b="b"/>
            <a:pathLst>
              <a:path w="21600" h="21600">
                <a:moveTo>
                  <a:pt x="0" y="0"/>
                </a:moveTo>
                <a:lnTo>
                  <a:pt x="21600" y="21600"/>
                </a:lnTo>
              </a:path>
            </a:pathLst>
          </a:custGeom>
          <a:noFill/>
          <a:ln w="9360">
            <a:solidFill>
              <a:schemeClr val="accent1"/>
            </a:solidFill>
            <a:round/>
          </a:ln>
        </p:spPr>
        <p:style>
          <a:lnRef idx="0">
            <a:scrgbClr r="0" g="0" b="0"/>
          </a:lnRef>
          <a:fillRef idx="0">
            <a:scrgbClr r="0" g="0" b="0"/>
          </a:fillRef>
          <a:effectRef idx="0">
            <a:scrgbClr r="0" g="0" b="0"/>
          </a:effectRef>
          <a:fontRef idx="minor"/>
        </p:style>
      </p:sp>
      <p:sp>
        <p:nvSpPr>
          <p:cNvPr id="220" name="TextShape 3"/>
          <p:cNvSpPr txBox="1"/>
          <p:nvPr/>
        </p:nvSpPr>
        <p:spPr>
          <a:xfrm>
            <a:off x="1121040" y="760320"/>
            <a:ext cx="6901560" cy="551520"/>
          </a:xfrm>
          <a:prstGeom prst="rect">
            <a:avLst/>
          </a:prstGeom>
          <a:noFill/>
          <a:ln>
            <a:noFill/>
          </a:ln>
        </p:spPr>
        <p:txBody>
          <a:bodyPr tIns="91440" bIns="91440" anchor="b">
            <a:noAutofit/>
          </a:bodyPr>
          <a:lstStyle/>
          <a:p>
            <a:pPr algn="ctr">
              <a:lnSpc>
                <a:spcPct val="100000"/>
              </a:lnSpc>
            </a:pPr>
            <a:r>
              <a:rPr lang="en-IN" sz="2000" b="0" strike="noStrike" spc="-1">
                <a:solidFill>
                  <a:srgbClr val="FFFFFF"/>
                </a:solidFill>
                <a:latin typeface="Roboto Black"/>
                <a:ea typeface="Roboto Black"/>
              </a:rPr>
              <a:t>Cypher / Encryption Algorithm</a:t>
            </a:r>
            <a:endParaRPr lang="en-US" sz="2000" b="0" strike="noStrike" spc="-1">
              <a:solidFill>
                <a:srgbClr val="000000"/>
              </a:solidFill>
              <a:latin typeface="Arial"/>
            </a:endParaRPr>
          </a:p>
        </p:txBody>
      </p:sp>
      <p:sp>
        <p:nvSpPr>
          <p:cNvPr id="221" name="TextShape 4"/>
          <p:cNvSpPr txBox="1"/>
          <p:nvPr/>
        </p:nvSpPr>
        <p:spPr>
          <a:xfrm>
            <a:off x="311760" y="1659240"/>
            <a:ext cx="4095720" cy="744840"/>
          </a:xfrm>
          <a:prstGeom prst="rect">
            <a:avLst/>
          </a:prstGeom>
          <a:noFill/>
          <a:ln>
            <a:noFill/>
          </a:ln>
        </p:spPr>
        <p:txBody>
          <a:bodyPr tIns="91440" bIns="91440">
            <a:noAutofit/>
          </a:bodyPr>
          <a:lstStyle/>
          <a:p>
            <a:pPr marL="114480">
              <a:lnSpc>
                <a:spcPct val="100000"/>
              </a:lnSpc>
              <a:tabLst>
                <a:tab pos="0" algn="l"/>
              </a:tabLst>
            </a:pPr>
            <a:r>
              <a:rPr lang="en-IN" sz="1200" b="0" strike="noStrike" spc="-1">
                <a:solidFill>
                  <a:srgbClr val="FFFFFF"/>
                </a:solidFill>
                <a:latin typeface="Roboto Light"/>
                <a:ea typeface="Roboto Light"/>
              </a:rPr>
              <a:t>For both its Cipher and Inverse Cipher, the AES algorithm uses a round function that is composed of </a:t>
            </a:r>
            <a:endParaRPr lang="en-US" sz="1200" b="0" strike="noStrike" spc="-1">
              <a:latin typeface="Arial"/>
            </a:endParaRPr>
          </a:p>
          <a:p>
            <a:pPr marL="114480">
              <a:lnSpc>
                <a:spcPct val="100000"/>
              </a:lnSpc>
              <a:tabLst>
                <a:tab pos="0" algn="l"/>
              </a:tabLst>
            </a:pPr>
            <a:r>
              <a:rPr lang="en-IN" sz="1200" b="0" strike="noStrike" spc="-1">
                <a:solidFill>
                  <a:srgbClr val="FFFFFF"/>
                </a:solidFill>
                <a:latin typeface="Roboto Light"/>
                <a:ea typeface="Roboto Light"/>
              </a:rPr>
              <a:t>four different byte-oriented transformations:</a:t>
            </a:r>
            <a:endParaRPr lang="en-US" sz="1200" b="0" strike="noStrike" spc="-1">
              <a:latin typeface="Arial"/>
            </a:endParaRPr>
          </a:p>
          <a:p>
            <a:pPr marL="457200" indent="-342720">
              <a:lnSpc>
                <a:spcPct val="100000"/>
              </a:lnSpc>
              <a:tabLst>
                <a:tab pos="0" algn="l"/>
              </a:tabLst>
            </a:pPr>
            <a:endParaRPr lang="en-US" sz="1200" b="0" strike="noStrike" spc="-1">
              <a:latin typeface="Arial"/>
            </a:endParaRPr>
          </a:p>
        </p:txBody>
      </p:sp>
      <p:pic>
        <p:nvPicPr>
          <p:cNvPr id="222" name="Picture 8"/>
          <p:cNvPicPr/>
          <p:nvPr/>
        </p:nvPicPr>
        <p:blipFill>
          <a:blip r:embed="rId2"/>
          <a:srcRect l="1987" r="3356" b="5767"/>
          <a:stretch/>
        </p:blipFill>
        <p:spPr>
          <a:xfrm>
            <a:off x="4597188" y="1455480"/>
            <a:ext cx="4273560" cy="3408480"/>
          </a:xfrm>
          <a:prstGeom prst="rect">
            <a:avLst/>
          </a:prstGeom>
          <a:ln>
            <a:noFill/>
          </a:ln>
        </p:spPr>
      </p:pic>
      <p:sp>
        <p:nvSpPr>
          <p:cNvPr id="223" name="TextShape 5"/>
          <p:cNvSpPr txBox="1"/>
          <p:nvPr/>
        </p:nvSpPr>
        <p:spPr>
          <a:xfrm>
            <a:off x="311760" y="2404080"/>
            <a:ext cx="4095720" cy="2157120"/>
          </a:xfrm>
          <a:prstGeom prst="rect">
            <a:avLst/>
          </a:prstGeom>
          <a:noFill/>
          <a:ln>
            <a:noFill/>
          </a:ln>
        </p:spPr>
        <p:txBody>
          <a:bodyPr tIns="91440" bIns="91440">
            <a:noAutofit/>
          </a:bodyPr>
          <a:lstStyle/>
          <a:p>
            <a:pPr marL="285840" indent="-171000">
              <a:lnSpc>
                <a:spcPct val="100000"/>
              </a:lnSpc>
              <a:buClr>
                <a:srgbClr val="FFFFFF"/>
              </a:buClr>
              <a:buFont typeface="Arial"/>
              <a:buChar char="•"/>
            </a:pPr>
            <a:r>
              <a:rPr lang="en-IN" sz="1200" b="0" strike="noStrike" spc="-1" dirty="0">
                <a:solidFill>
                  <a:srgbClr val="FFFFFF"/>
                </a:solidFill>
                <a:latin typeface="Roboto Light"/>
                <a:ea typeface="Roboto Light"/>
              </a:rPr>
              <a:t>Byte substitution using a substitution table (S-box),</a:t>
            </a:r>
            <a:endParaRPr lang="en-US" sz="1200" b="0" strike="noStrike" spc="-1" dirty="0">
              <a:latin typeface="Arial"/>
            </a:endParaRPr>
          </a:p>
          <a:p>
            <a:pPr marL="285840" indent="-171000">
              <a:lnSpc>
                <a:spcPct val="100000"/>
              </a:lnSpc>
              <a:buClr>
                <a:srgbClr val="FFFFFF"/>
              </a:buClr>
              <a:buFont typeface="Arial"/>
              <a:buChar char="•"/>
            </a:pPr>
            <a:r>
              <a:rPr lang="en-IN" sz="1200" b="0" strike="noStrike" spc="-1" dirty="0">
                <a:solidFill>
                  <a:srgbClr val="FFFFFF"/>
                </a:solidFill>
                <a:latin typeface="Roboto Light"/>
                <a:ea typeface="Roboto Light"/>
              </a:rPr>
              <a:t>Shifting rows of the State array by different offsets, </a:t>
            </a:r>
            <a:endParaRPr lang="en-US" sz="1200" b="0" strike="noStrike" spc="-1" dirty="0">
              <a:latin typeface="Arial"/>
            </a:endParaRPr>
          </a:p>
          <a:p>
            <a:pPr marL="285840" indent="-171000">
              <a:lnSpc>
                <a:spcPct val="100000"/>
              </a:lnSpc>
              <a:buClr>
                <a:srgbClr val="FFFFFF"/>
              </a:buClr>
              <a:buFont typeface="Arial"/>
              <a:buChar char="•"/>
            </a:pPr>
            <a:r>
              <a:rPr lang="en-IN" sz="1200" b="0" strike="noStrike" spc="-1" dirty="0">
                <a:solidFill>
                  <a:srgbClr val="FFFFFF"/>
                </a:solidFill>
                <a:latin typeface="Roboto Light"/>
                <a:ea typeface="Roboto Light"/>
              </a:rPr>
              <a:t>Mixing the data within each column of the State array,</a:t>
            </a:r>
            <a:endParaRPr lang="en-US" sz="1200" b="0" strike="noStrike" spc="-1" dirty="0">
              <a:latin typeface="Arial"/>
            </a:endParaRPr>
          </a:p>
          <a:p>
            <a:pPr marL="285840" indent="-171000">
              <a:lnSpc>
                <a:spcPct val="100000"/>
              </a:lnSpc>
              <a:buClr>
                <a:srgbClr val="FFFFFF"/>
              </a:buClr>
              <a:buFont typeface="Arial"/>
              <a:buChar char="•"/>
            </a:pPr>
            <a:r>
              <a:rPr lang="en-IN" sz="1200" b="0" strike="noStrike" spc="-1" dirty="0">
                <a:solidFill>
                  <a:srgbClr val="FFFFFF"/>
                </a:solidFill>
                <a:latin typeface="Roboto Light"/>
                <a:ea typeface="Roboto Light"/>
              </a:rPr>
              <a:t>Adding a Round Key to the State</a:t>
            </a:r>
            <a:endParaRPr lang="en-US" sz="1200" b="0" strike="noStrike" spc="-1" dirty="0">
              <a:latin typeface="Arial"/>
            </a:endParaRPr>
          </a:p>
          <a:p>
            <a:pPr marL="457200" indent="-342720">
              <a:lnSpc>
                <a:spcPct val="100000"/>
              </a:lnSpc>
              <a:tabLst>
                <a:tab pos="0" algn="l"/>
              </a:tabLst>
            </a:pPr>
            <a:endParaRPr lang="en-US" sz="1200" b="0" strike="noStrike" spc="-1" dirty="0">
              <a:latin typeface="Arial"/>
            </a:endParaRPr>
          </a:p>
          <a:p>
            <a:pPr marL="457200" indent="-342720">
              <a:lnSpc>
                <a:spcPct val="100000"/>
              </a:lnSpc>
              <a:tabLst>
                <a:tab pos="0" algn="l"/>
              </a:tabLst>
            </a:pPr>
            <a:r>
              <a:rPr lang="en-IN" sz="1200" b="0" strike="noStrike" spc="-1" dirty="0">
                <a:solidFill>
                  <a:srgbClr val="FFFFFF"/>
                </a:solidFill>
                <a:latin typeface="Roboto Light"/>
                <a:ea typeface="Roboto Light"/>
              </a:rPr>
              <a:t>The Cipher is described in the pseudo code:</a:t>
            </a:r>
            <a:endParaRPr lang="en-US" sz="1200" b="0" strike="noStrike" spc="-1" dirty="0">
              <a:latin typeface="Arial"/>
            </a:endParaRPr>
          </a:p>
          <a:p>
            <a:pPr marL="457200" indent="-342720">
              <a:lnSpc>
                <a:spcPct val="100000"/>
              </a:lnSpc>
              <a:tabLst>
                <a:tab pos="0" algn="l"/>
              </a:tabLst>
            </a:pPr>
            <a:endParaRPr lang="en-US" sz="1200" b="0" strike="noStrike" spc="-1" dirty="0">
              <a:latin typeface="Arial"/>
            </a:endParaRPr>
          </a:p>
          <a:p>
            <a:pPr marL="114480">
              <a:lnSpc>
                <a:spcPct val="100000"/>
              </a:lnSpc>
              <a:tabLst>
                <a:tab pos="0" algn="l"/>
              </a:tabLst>
            </a:pPr>
            <a:r>
              <a:rPr lang="en-IN" sz="1200" b="0" strike="noStrike" spc="-1" dirty="0">
                <a:solidFill>
                  <a:srgbClr val="FFFFFF"/>
                </a:solidFill>
                <a:latin typeface="Roboto Light"/>
                <a:ea typeface="Roboto Light"/>
              </a:rPr>
              <a:t>The individual transformations </a:t>
            </a:r>
            <a:r>
              <a:rPr lang="en-IN" sz="1200" b="1" strike="noStrike" spc="-1" dirty="0" err="1">
                <a:solidFill>
                  <a:srgbClr val="FFFFFF"/>
                </a:solidFill>
                <a:latin typeface="Roboto Light"/>
                <a:ea typeface="Roboto Light"/>
              </a:rPr>
              <a:t>SubBytes</a:t>
            </a:r>
            <a:r>
              <a:rPr lang="en-IN" sz="1200" b="1" strike="noStrike" spc="-1" dirty="0">
                <a:solidFill>
                  <a:srgbClr val="FFFFFF"/>
                </a:solidFill>
                <a:latin typeface="Roboto Light"/>
                <a:ea typeface="Roboto Light"/>
              </a:rPr>
              <a:t>() , </a:t>
            </a:r>
            <a:r>
              <a:rPr lang="en-IN" sz="1200" b="1" strike="noStrike" spc="-1" dirty="0" err="1">
                <a:solidFill>
                  <a:srgbClr val="FFFFFF"/>
                </a:solidFill>
                <a:latin typeface="Roboto Light"/>
                <a:ea typeface="Roboto Light"/>
              </a:rPr>
              <a:t>ShiftRows</a:t>
            </a:r>
            <a:r>
              <a:rPr lang="en-IN" sz="1200" b="1" strike="noStrike" spc="-1" dirty="0">
                <a:solidFill>
                  <a:srgbClr val="FFFFFF"/>
                </a:solidFill>
                <a:latin typeface="Roboto Light"/>
                <a:ea typeface="Roboto Light"/>
              </a:rPr>
              <a:t>(), </a:t>
            </a:r>
            <a:r>
              <a:rPr lang="en-IN" sz="1200" b="1" strike="noStrike" spc="-1" dirty="0" err="1">
                <a:solidFill>
                  <a:srgbClr val="FFFFFF"/>
                </a:solidFill>
                <a:latin typeface="Roboto Light"/>
                <a:ea typeface="Roboto Light"/>
              </a:rPr>
              <a:t>MixColumns</a:t>
            </a:r>
            <a:r>
              <a:rPr lang="en-IN" sz="1200" b="1" strike="noStrike" spc="-1" dirty="0">
                <a:solidFill>
                  <a:srgbClr val="FFFFFF"/>
                </a:solidFill>
                <a:latin typeface="Roboto Light"/>
                <a:ea typeface="Roboto Light"/>
              </a:rPr>
              <a:t>(), and </a:t>
            </a:r>
            <a:r>
              <a:rPr lang="en-IN" sz="1200" b="1" strike="noStrike" spc="-1" dirty="0" err="1">
                <a:solidFill>
                  <a:srgbClr val="FFFFFF"/>
                </a:solidFill>
                <a:latin typeface="Roboto Light"/>
                <a:ea typeface="Roboto Light"/>
              </a:rPr>
              <a:t>AddRoundKey</a:t>
            </a:r>
            <a:r>
              <a:rPr lang="en-IN" sz="1200" b="1" strike="noStrike" spc="-1" dirty="0">
                <a:solidFill>
                  <a:srgbClr val="FFFFFF"/>
                </a:solidFill>
                <a:latin typeface="Roboto Light"/>
                <a:ea typeface="Roboto Light"/>
              </a:rPr>
              <a:t>() -</a:t>
            </a:r>
            <a:r>
              <a:rPr lang="en-IN" sz="1200" b="0" strike="noStrike" spc="-1" dirty="0">
                <a:solidFill>
                  <a:srgbClr val="FFFFFF"/>
                </a:solidFill>
                <a:latin typeface="Roboto Light"/>
                <a:ea typeface="Roboto Light"/>
              </a:rPr>
              <a:t>process the State and are described next.</a:t>
            </a:r>
            <a:endParaRPr lang="en-US" sz="1200" b="0" strike="noStrike" spc="-1" dirty="0">
              <a:latin typeface="Arial"/>
            </a:endParaRPr>
          </a:p>
        </p:txBody>
      </p:sp>
      <p:sp>
        <p:nvSpPr>
          <p:cNvPr id="8" name="CustomShape 1"/>
          <p:cNvSpPr/>
          <p:nvPr/>
        </p:nvSpPr>
        <p:spPr>
          <a:xfrm>
            <a:off x="2326640" y="1295080"/>
            <a:ext cx="4448160" cy="360"/>
          </a:xfrm>
          <a:custGeom>
            <a:avLst/>
            <a:gdLst/>
            <a:ahLst/>
            <a:cxnLst/>
            <a:rect l="l" t="t" r="r" b="b"/>
            <a:pathLst>
              <a:path w="21600" h="21600">
                <a:moveTo>
                  <a:pt x="0" y="0"/>
                </a:moveTo>
                <a:lnTo>
                  <a:pt x="21600" y="21600"/>
                </a:lnTo>
              </a:path>
            </a:pathLst>
          </a:custGeom>
          <a:noFill/>
          <a:ln w="9360">
            <a:solidFill>
              <a:schemeClr val="accent1"/>
            </a:solidFill>
            <a:round/>
          </a:ln>
        </p:spPr>
        <p:style>
          <a:lnRef idx="0">
            <a:scrgbClr r="0" g="0" b="0"/>
          </a:lnRef>
          <a:fillRef idx="0">
            <a:scrgbClr r="0" g="0" b="0"/>
          </a:fillRef>
          <a:effectRef idx="0">
            <a:scrgbClr r="0" g="0" b="0"/>
          </a:effectRef>
          <a:fontRef idx="minor"/>
        </p:style>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p15="http://schemas.microsoft.com/office/powerpoint/2012/main" xmlns="">
      <p:transition spd="med">
        <p:circl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 name="TextShape 1"/>
          <p:cNvSpPr txBox="1"/>
          <p:nvPr/>
        </p:nvSpPr>
        <p:spPr>
          <a:xfrm>
            <a:off x="311760" y="108720"/>
            <a:ext cx="8520120" cy="606240"/>
          </a:xfrm>
          <a:prstGeom prst="rect">
            <a:avLst/>
          </a:prstGeom>
          <a:noFill/>
          <a:ln>
            <a:noFill/>
          </a:ln>
        </p:spPr>
        <p:txBody>
          <a:bodyPr tIns="91440" bIns="91440" anchor="b">
            <a:noAutofit/>
          </a:bodyPr>
          <a:lstStyle/>
          <a:p>
            <a:pPr algn="ctr">
              <a:lnSpc>
                <a:spcPct val="100000"/>
              </a:lnSpc>
              <a:tabLst>
                <a:tab pos="0" algn="l"/>
              </a:tabLst>
            </a:pPr>
            <a:r>
              <a:rPr lang="es" sz="3000" b="0" strike="noStrike" spc="-1">
                <a:solidFill>
                  <a:srgbClr val="FFFFFF"/>
                </a:solidFill>
                <a:latin typeface="Roboto Black"/>
                <a:ea typeface="Roboto Black"/>
              </a:rPr>
              <a:t>METHODOLOGY</a:t>
            </a:r>
            <a:endParaRPr lang="en-US" sz="3000" b="0" strike="noStrike" spc="-1">
              <a:solidFill>
                <a:srgbClr val="000000"/>
              </a:solidFill>
              <a:latin typeface="Arial"/>
            </a:endParaRPr>
          </a:p>
        </p:txBody>
      </p:sp>
      <p:sp>
        <p:nvSpPr>
          <p:cNvPr id="225" name="CustomShape 2"/>
          <p:cNvSpPr/>
          <p:nvPr/>
        </p:nvSpPr>
        <p:spPr>
          <a:xfrm>
            <a:off x="311760" y="760320"/>
            <a:ext cx="8520120" cy="360"/>
          </a:xfrm>
          <a:custGeom>
            <a:avLst/>
            <a:gdLst/>
            <a:ahLst/>
            <a:cxnLst/>
            <a:rect l="l" t="t" r="r" b="b"/>
            <a:pathLst>
              <a:path w="21600" h="21600">
                <a:moveTo>
                  <a:pt x="0" y="0"/>
                </a:moveTo>
                <a:lnTo>
                  <a:pt x="21600" y="21600"/>
                </a:lnTo>
              </a:path>
            </a:pathLst>
          </a:custGeom>
          <a:noFill/>
          <a:ln w="9360">
            <a:solidFill>
              <a:schemeClr val="accent1"/>
            </a:solidFill>
            <a:round/>
          </a:ln>
        </p:spPr>
        <p:style>
          <a:lnRef idx="0">
            <a:scrgbClr r="0" g="0" b="0"/>
          </a:lnRef>
          <a:fillRef idx="0">
            <a:scrgbClr r="0" g="0" b="0"/>
          </a:fillRef>
          <a:effectRef idx="0">
            <a:scrgbClr r="0" g="0" b="0"/>
          </a:effectRef>
          <a:fontRef idx="minor"/>
        </p:style>
      </p:sp>
      <p:sp>
        <p:nvSpPr>
          <p:cNvPr id="226" name="TextShape 3"/>
          <p:cNvSpPr txBox="1"/>
          <p:nvPr/>
        </p:nvSpPr>
        <p:spPr>
          <a:xfrm>
            <a:off x="1121040" y="760320"/>
            <a:ext cx="6901560" cy="551520"/>
          </a:xfrm>
          <a:prstGeom prst="rect">
            <a:avLst/>
          </a:prstGeom>
          <a:noFill/>
          <a:ln>
            <a:noFill/>
          </a:ln>
        </p:spPr>
        <p:txBody>
          <a:bodyPr tIns="91440" bIns="91440" anchor="b">
            <a:noAutofit/>
          </a:bodyPr>
          <a:lstStyle/>
          <a:p>
            <a:pPr algn="ctr">
              <a:lnSpc>
                <a:spcPct val="100000"/>
              </a:lnSpc>
            </a:pPr>
            <a:r>
              <a:rPr lang="en-IN" sz="2000" b="0" strike="noStrike" spc="-1">
                <a:solidFill>
                  <a:srgbClr val="FFFFFF"/>
                </a:solidFill>
                <a:latin typeface="Roboto Black"/>
                <a:ea typeface="Roboto Black"/>
              </a:rPr>
              <a:t>Byte Substitution</a:t>
            </a:r>
            <a:endParaRPr lang="en-US" sz="2000" b="0" strike="noStrike" spc="-1">
              <a:solidFill>
                <a:srgbClr val="000000"/>
              </a:solidFill>
              <a:latin typeface="Arial"/>
            </a:endParaRPr>
          </a:p>
        </p:txBody>
      </p:sp>
      <p:sp>
        <p:nvSpPr>
          <p:cNvPr id="227" name="TextShape 4"/>
          <p:cNvSpPr txBox="1"/>
          <p:nvPr/>
        </p:nvSpPr>
        <p:spPr>
          <a:xfrm>
            <a:off x="311760" y="1659240"/>
            <a:ext cx="4095720" cy="2183040"/>
          </a:xfrm>
          <a:prstGeom prst="rect">
            <a:avLst/>
          </a:prstGeom>
          <a:noFill/>
          <a:ln>
            <a:noFill/>
          </a:ln>
        </p:spPr>
        <p:txBody>
          <a:bodyPr tIns="91440" bIns="91440">
            <a:noAutofit/>
          </a:bodyPr>
          <a:lstStyle/>
          <a:p>
            <a:pPr marL="114480">
              <a:lnSpc>
                <a:spcPct val="100000"/>
              </a:lnSpc>
              <a:tabLst>
                <a:tab pos="0" algn="l"/>
              </a:tabLst>
            </a:pPr>
            <a:r>
              <a:rPr lang="en-IN" sz="1200" b="0" strike="noStrike" spc="-1">
                <a:solidFill>
                  <a:srgbClr val="FFFFFF"/>
                </a:solidFill>
                <a:latin typeface="Roboto Light"/>
                <a:ea typeface="Roboto Light"/>
              </a:rPr>
              <a:t>The SubBytes() transformation is a non-linear byte substitution that operates independently on each byte of the State using a substitution table. This S-box which is invertible, is constructed by composing two transformations: </a:t>
            </a:r>
            <a:endParaRPr lang="en-US" sz="1200" b="0" strike="noStrike" spc="-1">
              <a:latin typeface="Arial"/>
            </a:endParaRPr>
          </a:p>
          <a:p>
            <a:pPr marL="114480">
              <a:lnSpc>
                <a:spcPct val="100000"/>
              </a:lnSpc>
              <a:tabLst>
                <a:tab pos="0" algn="l"/>
              </a:tabLst>
            </a:pPr>
            <a:endParaRPr lang="en-US" sz="1200" b="0" strike="noStrike" spc="-1">
              <a:latin typeface="Arial"/>
            </a:endParaRPr>
          </a:p>
          <a:p>
            <a:pPr marL="343080" indent="-228240">
              <a:lnSpc>
                <a:spcPct val="100000"/>
              </a:lnSpc>
              <a:buClr>
                <a:srgbClr val="FFFFFF"/>
              </a:buClr>
              <a:buFont typeface="Arial"/>
              <a:buAutoNum type="arabicPeriod"/>
              <a:tabLst>
                <a:tab pos="0" algn="l"/>
              </a:tabLst>
            </a:pPr>
            <a:r>
              <a:rPr lang="en-IN" sz="1200" b="0" strike="noStrike" spc="-1">
                <a:solidFill>
                  <a:srgbClr val="FFFFFF"/>
                </a:solidFill>
                <a:latin typeface="Roboto Light"/>
                <a:ea typeface="Roboto Light"/>
              </a:rPr>
              <a:t>Take the multiplicative inverse in the finite field (Galoi’s Field) GF(2</a:t>
            </a:r>
            <a:r>
              <a:rPr lang="en-IN" sz="1200" b="0" strike="noStrike" spc="-1" baseline="30000">
                <a:solidFill>
                  <a:srgbClr val="FFFFFF"/>
                </a:solidFill>
                <a:latin typeface="Roboto Light"/>
                <a:ea typeface="Roboto Light"/>
              </a:rPr>
              <a:t>8</a:t>
            </a:r>
            <a:r>
              <a:rPr lang="en-IN" sz="1200" b="0" strike="noStrike" spc="-1">
                <a:solidFill>
                  <a:srgbClr val="FFFFFF"/>
                </a:solidFill>
                <a:latin typeface="Roboto Light"/>
                <a:ea typeface="Roboto Light"/>
              </a:rPr>
              <a:t>), </a:t>
            </a:r>
            <a:endParaRPr lang="en-US" sz="1200" b="0" strike="noStrike" spc="-1">
              <a:latin typeface="Arial"/>
            </a:endParaRPr>
          </a:p>
          <a:p>
            <a:pPr marL="114480">
              <a:lnSpc>
                <a:spcPct val="100000"/>
              </a:lnSpc>
              <a:tabLst>
                <a:tab pos="0" algn="l"/>
              </a:tabLst>
            </a:pPr>
            <a:endParaRPr lang="en-US" sz="1200" b="0" strike="noStrike" spc="-1">
              <a:latin typeface="Arial"/>
            </a:endParaRPr>
          </a:p>
          <a:p>
            <a:pPr marL="114480">
              <a:lnSpc>
                <a:spcPct val="100000"/>
              </a:lnSpc>
              <a:tabLst>
                <a:tab pos="0" algn="l"/>
              </a:tabLst>
            </a:pPr>
            <a:r>
              <a:rPr lang="en-IN" sz="1200" b="0" strike="noStrike" spc="-1">
                <a:solidFill>
                  <a:srgbClr val="FFFFFF"/>
                </a:solidFill>
                <a:latin typeface="Roboto Light"/>
                <a:ea typeface="Roboto Light"/>
              </a:rPr>
              <a:t>2.  Apply the following affine transformation (over GF(2)):</a:t>
            </a:r>
            <a:endParaRPr lang="en-US" sz="1200" b="0" strike="noStrike" spc="-1">
              <a:latin typeface="Arial"/>
            </a:endParaRPr>
          </a:p>
          <a:p>
            <a:pPr marL="457200" indent="-342720">
              <a:lnSpc>
                <a:spcPct val="100000"/>
              </a:lnSpc>
              <a:tabLst>
                <a:tab pos="0" algn="l"/>
              </a:tabLst>
            </a:pPr>
            <a:endParaRPr lang="en-US" sz="1200" b="0" strike="noStrike" spc="-1">
              <a:latin typeface="Arial"/>
            </a:endParaRPr>
          </a:p>
        </p:txBody>
      </p:sp>
      <p:pic>
        <p:nvPicPr>
          <p:cNvPr id="228" name="Picture 11"/>
          <p:cNvPicPr/>
          <p:nvPr/>
        </p:nvPicPr>
        <p:blipFill>
          <a:blip r:embed="rId2"/>
          <a:srcRect r="14432"/>
          <a:stretch/>
        </p:blipFill>
        <p:spPr>
          <a:xfrm>
            <a:off x="351000" y="3842640"/>
            <a:ext cx="4016880" cy="520200"/>
          </a:xfrm>
          <a:prstGeom prst="rect">
            <a:avLst/>
          </a:prstGeom>
          <a:ln>
            <a:noFill/>
          </a:ln>
        </p:spPr>
      </p:pic>
      <p:pic>
        <p:nvPicPr>
          <p:cNvPr id="229" name="Picture 14"/>
          <p:cNvPicPr/>
          <p:nvPr/>
        </p:nvPicPr>
        <p:blipFill>
          <a:blip r:embed="rId3"/>
          <a:srcRect l="7853" r="10289"/>
          <a:stretch/>
        </p:blipFill>
        <p:spPr>
          <a:xfrm>
            <a:off x="4952160" y="1855080"/>
            <a:ext cx="3879720" cy="2202840"/>
          </a:xfrm>
          <a:prstGeom prst="rect">
            <a:avLst/>
          </a:prstGeom>
          <a:ln>
            <a:noFill/>
          </a:ln>
        </p:spPr>
      </p:pic>
      <p:sp>
        <p:nvSpPr>
          <p:cNvPr id="8" name="CustomShape 1"/>
          <p:cNvSpPr/>
          <p:nvPr/>
        </p:nvSpPr>
        <p:spPr>
          <a:xfrm>
            <a:off x="2313940" y="1333180"/>
            <a:ext cx="4448160" cy="360"/>
          </a:xfrm>
          <a:custGeom>
            <a:avLst/>
            <a:gdLst/>
            <a:ahLst/>
            <a:cxnLst/>
            <a:rect l="l" t="t" r="r" b="b"/>
            <a:pathLst>
              <a:path w="21600" h="21600">
                <a:moveTo>
                  <a:pt x="0" y="0"/>
                </a:moveTo>
                <a:lnTo>
                  <a:pt x="21600" y="21600"/>
                </a:lnTo>
              </a:path>
            </a:pathLst>
          </a:custGeom>
          <a:noFill/>
          <a:ln w="9360">
            <a:solidFill>
              <a:schemeClr val="accent1"/>
            </a:solidFill>
            <a:round/>
          </a:ln>
        </p:spPr>
        <p:style>
          <a:lnRef idx="0">
            <a:scrgbClr r="0" g="0" b="0"/>
          </a:lnRef>
          <a:fillRef idx="0">
            <a:scrgbClr r="0" g="0" b="0"/>
          </a:fillRef>
          <a:effectRef idx="0">
            <a:scrgbClr r="0" g="0" b="0"/>
          </a:effectRef>
          <a:fontRef idx="minor"/>
        </p:style>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p15="http://schemas.microsoft.com/office/powerpoint/2012/main" xmlns="">
      <p:transition spd="med">
        <p:circl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 name="TextShape 1"/>
          <p:cNvSpPr txBox="1"/>
          <p:nvPr/>
        </p:nvSpPr>
        <p:spPr>
          <a:xfrm>
            <a:off x="311760" y="108720"/>
            <a:ext cx="8520120" cy="606240"/>
          </a:xfrm>
          <a:prstGeom prst="rect">
            <a:avLst/>
          </a:prstGeom>
          <a:noFill/>
          <a:ln>
            <a:noFill/>
          </a:ln>
        </p:spPr>
        <p:txBody>
          <a:bodyPr tIns="91440" bIns="91440" anchor="b">
            <a:noAutofit/>
          </a:bodyPr>
          <a:lstStyle/>
          <a:p>
            <a:pPr algn="ctr">
              <a:lnSpc>
                <a:spcPct val="100000"/>
              </a:lnSpc>
              <a:tabLst>
                <a:tab pos="0" algn="l"/>
              </a:tabLst>
            </a:pPr>
            <a:r>
              <a:rPr lang="es" sz="3000" b="0" strike="noStrike" spc="-1">
                <a:solidFill>
                  <a:srgbClr val="FFFFFF"/>
                </a:solidFill>
                <a:latin typeface="Roboto Black"/>
                <a:ea typeface="Roboto Black"/>
              </a:rPr>
              <a:t>METHODOLOGY</a:t>
            </a:r>
            <a:endParaRPr lang="en-US" sz="3000" b="0" strike="noStrike" spc="-1">
              <a:solidFill>
                <a:srgbClr val="000000"/>
              </a:solidFill>
              <a:latin typeface="Arial"/>
            </a:endParaRPr>
          </a:p>
        </p:txBody>
      </p:sp>
      <p:sp>
        <p:nvSpPr>
          <p:cNvPr id="231" name="CustomShape 2"/>
          <p:cNvSpPr/>
          <p:nvPr/>
        </p:nvSpPr>
        <p:spPr>
          <a:xfrm>
            <a:off x="311760" y="760320"/>
            <a:ext cx="8520120" cy="360"/>
          </a:xfrm>
          <a:custGeom>
            <a:avLst/>
            <a:gdLst/>
            <a:ahLst/>
            <a:cxnLst/>
            <a:rect l="l" t="t" r="r" b="b"/>
            <a:pathLst>
              <a:path w="21600" h="21600">
                <a:moveTo>
                  <a:pt x="0" y="0"/>
                </a:moveTo>
                <a:lnTo>
                  <a:pt x="21600" y="21600"/>
                </a:lnTo>
              </a:path>
            </a:pathLst>
          </a:custGeom>
          <a:noFill/>
          <a:ln w="9360">
            <a:solidFill>
              <a:schemeClr val="accent1"/>
            </a:solidFill>
            <a:round/>
          </a:ln>
        </p:spPr>
        <p:style>
          <a:lnRef idx="0">
            <a:scrgbClr r="0" g="0" b="0"/>
          </a:lnRef>
          <a:fillRef idx="0">
            <a:scrgbClr r="0" g="0" b="0"/>
          </a:fillRef>
          <a:effectRef idx="0">
            <a:scrgbClr r="0" g="0" b="0"/>
          </a:effectRef>
          <a:fontRef idx="minor"/>
        </p:style>
      </p:sp>
      <p:sp>
        <p:nvSpPr>
          <p:cNvPr id="232" name="TextShape 3"/>
          <p:cNvSpPr txBox="1"/>
          <p:nvPr/>
        </p:nvSpPr>
        <p:spPr>
          <a:xfrm>
            <a:off x="1121040" y="760320"/>
            <a:ext cx="6901560" cy="551520"/>
          </a:xfrm>
          <a:prstGeom prst="rect">
            <a:avLst/>
          </a:prstGeom>
          <a:noFill/>
          <a:ln>
            <a:noFill/>
          </a:ln>
        </p:spPr>
        <p:txBody>
          <a:bodyPr tIns="91440" bIns="91440" anchor="b">
            <a:noAutofit/>
          </a:bodyPr>
          <a:lstStyle/>
          <a:p>
            <a:pPr algn="ctr">
              <a:lnSpc>
                <a:spcPct val="100000"/>
              </a:lnSpc>
            </a:pPr>
            <a:r>
              <a:rPr lang="en-IN" sz="2000" b="0" strike="noStrike" spc="-1">
                <a:solidFill>
                  <a:srgbClr val="FFFFFF"/>
                </a:solidFill>
                <a:latin typeface="Roboto Black"/>
                <a:ea typeface="Roboto Black"/>
              </a:rPr>
              <a:t>Shifting Rows</a:t>
            </a:r>
            <a:endParaRPr lang="en-US" sz="2000" b="0" strike="noStrike" spc="-1">
              <a:solidFill>
                <a:srgbClr val="000000"/>
              </a:solidFill>
              <a:latin typeface="Arial"/>
            </a:endParaRPr>
          </a:p>
        </p:txBody>
      </p:sp>
      <p:sp>
        <p:nvSpPr>
          <p:cNvPr id="233" name="TextShape 4"/>
          <p:cNvSpPr txBox="1"/>
          <p:nvPr/>
        </p:nvSpPr>
        <p:spPr>
          <a:xfrm>
            <a:off x="311760" y="1659240"/>
            <a:ext cx="4095720" cy="1073520"/>
          </a:xfrm>
          <a:prstGeom prst="rect">
            <a:avLst/>
          </a:prstGeom>
          <a:noFill/>
          <a:ln>
            <a:noFill/>
          </a:ln>
        </p:spPr>
        <p:txBody>
          <a:bodyPr tIns="91440" bIns="91440">
            <a:noAutofit/>
          </a:bodyPr>
          <a:lstStyle/>
          <a:p>
            <a:pPr marL="114480">
              <a:lnSpc>
                <a:spcPct val="100000"/>
              </a:lnSpc>
              <a:tabLst>
                <a:tab pos="0" algn="l"/>
              </a:tabLst>
            </a:pPr>
            <a:r>
              <a:rPr lang="en-IN" sz="1200" b="0" strike="noStrike" spc="-1">
                <a:solidFill>
                  <a:srgbClr val="FFFFFF"/>
                </a:solidFill>
                <a:latin typeface="Roboto Light"/>
                <a:ea typeface="Roboto Light"/>
              </a:rPr>
              <a:t>In the ShiftRows() transformation, the bytes in the last three rows of the State are cyclically shifted over different numbers of bytes (offsets). The first row, r=0, is not shifted. Specifically, the ShiftRows() transformation proceeds as follows:</a:t>
            </a:r>
            <a:r>
              <a:t/>
            </a:r>
            <a:br/>
            <a:endParaRPr lang="en-US" sz="1200" b="0" strike="noStrike" spc="-1">
              <a:latin typeface="Arial"/>
            </a:endParaRPr>
          </a:p>
        </p:txBody>
      </p:sp>
      <p:pic>
        <p:nvPicPr>
          <p:cNvPr id="234" name="Picture 7"/>
          <p:cNvPicPr/>
          <p:nvPr/>
        </p:nvPicPr>
        <p:blipFill>
          <a:blip r:embed="rId2"/>
          <a:srcRect l="9490" r="10919"/>
          <a:stretch/>
        </p:blipFill>
        <p:spPr>
          <a:xfrm>
            <a:off x="462240" y="2732760"/>
            <a:ext cx="4150440" cy="538920"/>
          </a:xfrm>
          <a:prstGeom prst="rect">
            <a:avLst/>
          </a:prstGeom>
          <a:ln>
            <a:noFill/>
          </a:ln>
        </p:spPr>
      </p:pic>
      <p:sp>
        <p:nvSpPr>
          <p:cNvPr id="235" name="TextShape 5"/>
          <p:cNvSpPr txBox="1"/>
          <p:nvPr/>
        </p:nvSpPr>
        <p:spPr>
          <a:xfrm>
            <a:off x="311760" y="3269880"/>
            <a:ext cx="4095720" cy="1568880"/>
          </a:xfrm>
          <a:prstGeom prst="rect">
            <a:avLst/>
          </a:prstGeom>
          <a:noFill/>
          <a:ln>
            <a:noFill/>
          </a:ln>
        </p:spPr>
        <p:txBody>
          <a:bodyPr tIns="91440" bIns="91440">
            <a:noAutofit/>
          </a:bodyPr>
          <a:lstStyle/>
          <a:p>
            <a:pPr marL="114480">
              <a:lnSpc>
                <a:spcPct val="100000"/>
              </a:lnSpc>
              <a:tabLst>
                <a:tab pos="0" algn="l"/>
              </a:tabLst>
            </a:pPr>
            <a:r>
              <a:rPr lang="en-IN" sz="1200" b="0" strike="noStrike" spc="-1">
                <a:solidFill>
                  <a:srgbClr val="FFFFFF"/>
                </a:solidFill>
                <a:latin typeface="Roboto Light"/>
                <a:ea typeface="Roboto Light"/>
              </a:rPr>
              <a:t>where the shift value shift(r,Nb) depends on the row number, r, as follows:</a:t>
            </a:r>
            <a:r>
              <a:t/>
            </a:r>
            <a:br/>
            <a:r>
              <a:rPr lang="en-IN" sz="1200" b="0" strike="noStrike" spc="-1">
                <a:solidFill>
                  <a:srgbClr val="FFFFFF"/>
                </a:solidFill>
                <a:latin typeface="Roboto Light"/>
                <a:ea typeface="Roboto Light"/>
              </a:rPr>
              <a:t>shift(1,4) = 1; shift(2,4) = 2 ; shift(3,4) = 3 .</a:t>
            </a:r>
            <a:endParaRPr lang="en-US" sz="1200" b="0" strike="noStrike" spc="-1">
              <a:latin typeface="Arial"/>
            </a:endParaRPr>
          </a:p>
          <a:p>
            <a:pPr marL="114480">
              <a:lnSpc>
                <a:spcPct val="100000"/>
              </a:lnSpc>
              <a:tabLst>
                <a:tab pos="0" algn="l"/>
              </a:tabLst>
            </a:pPr>
            <a:endParaRPr lang="en-US" sz="1200" b="0" strike="noStrike" spc="-1">
              <a:latin typeface="Arial"/>
            </a:endParaRPr>
          </a:p>
          <a:p>
            <a:pPr marL="114480">
              <a:lnSpc>
                <a:spcPct val="100000"/>
              </a:lnSpc>
              <a:tabLst>
                <a:tab pos="0" algn="l"/>
              </a:tabLst>
            </a:pPr>
            <a:r>
              <a:rPr lang="en-IN" sz="1200" b="0" strike="noStrike" spc="-1">
                <a:solidFill>
                  <a:srgbClr val="FFFFFF"/>
                </a:solidFill>
                <a:latin typeface="Roboto Light"/>
                <a:ea typeface="Roboto Light"/>
              </a:rPr>
              <a:t>This has the effect of moving bytes to “lower” positions in the row, while the “lowest” bytes wrap around into the “top” of the. Figure illustrates the ShiftRows() transformation:</a:t>
            </a:r>
            <a:endParaRPr lang="en-US" sz="1200" b="0" strike="noStrike" spc="-1">
              <a:latin typeface="Arial"/>
            </a:endParaRPr>
          </a:p>
          <a:p>
            <a:pPr marL="114480">
              <a:lnSpc>
                <a:spcPct val="100000"/>
              </a:lnSpc>
              <a:tabLst>
                <a:tab pos="0" algn="l"/>
              </a:tabLst>
            </a:pPr>
            <a:endParaRPr lang="en-US" sz="1200" b="0" strike="noStrike" spc="-1">
              <a:latin typeface="Arial"/>
            </a:endParaRPr>
          </a:p>
        </p:txBody>
      </p:sp>
      <p:pic>
        <p:nvPicPr>
          <p:cNvPr id="236" name="Picture 9"/>
          <p:cNvPicPr/>
          <p:nvPr/>
        </p:nvPicPr>
        <p:blipFill>
          <a:blip r:embed="rId3"/>
          <a:srcRect l="7542" r="2674"/>
          <a:stretch/>
        </p:blipFill>
        <p:spPr>
          <a:xfrm>
            <a:off x="4917960" y="1782000"/>
            <a:ext cx="3913920" cy="2604960"/>
          </a:xfrm>
          <a:prstGeom prst="rect">
            <a:avLst/>
          </a:prstGeom>
          <a:ln>
            <a:noFill/>
          </a:ln>
        </p:spPr>
      </p:pic>
      <p:sp>
        <p:nvSpPr>
          <p:cNvPr id="9" name="CustomShape 1"/>
          <p:cNvSpPr/>
          <p:nvPr/>
        </p:nvSpPr>
        <p:spPr>
          <a:xfrm>
            <a:off x="2377440" y="1320480"/>
            <a:ext cx="4448160" cy="360"/>
          </a:xfrm>
          <a:custGeom>
            <a:avLst/>
            <a:gdLst/>
            <a:ahLst/>
            <a:cxnLst/>
            <a:rect l="l" t="t" r="r" b="b"/>
            <a:pathLst>
              <a:path w="21600" h="21600">
                <a:moveTo>
                  <a:pt x="0" y="0"/>
                </a:moveTo>
                <a:lnTo>
                  <a:pt x="21600" y="21600"/>
                </a:lnTo>
              </a:path>
            </a:pathLst>
          </a:custGeom>
          <a:noFill/>
          <a:ln w="9360">
            <a:solidFill>
              <a:schemeClr val="accent1"/>
            </a:solidFill>
            <a:round/>
          </a:ln>
        </p:spPr>
        <p:style>
          <a:lnRef idx="0">
            <a:scrgbClr r="0" g="0" b="0"/>
          </a:lnRef>
          <a:fillRef idx="0">
            <a:scrgbClr r="0" g="0" b="0"/>
          </a:fillRef>
          <a:effectRef idx="0">
            <a:scrgbClr r="0" g="0" b="0"/>
          </a:effectRef>
          <a:fontRef idx="minor"/>
        </p:style>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p15="http://schemas.microsoft.com/office/powerpoint/2012/main" xmlns="">
      <p:transition spd="med">
        <p:circl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48FFD5"/>
      </a:accent1>
      <a:accent2>
        <a:srgbClr val="48FFD5"/>
      </a:accent2>
      <a:accent3>
        <a:srgbClr val="48FFD5"/>
      </a:accent3>
      <a:accent4>
        <a:srgbClr val="48FFD5"/>
      </a:accent4>
      <a:accent5>
        <a:srgbClr val="48FFD5"/>
      </a:accent5>
      <a:accent6>
        <a:srgbClr val="48FFD5"/>
      </a:accent6>
      <a:hlink>
        <a:srgbClr val="48FFD5"/>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48FFD5"/>
      </a:accent1>
      <a:accent2>
        <a:srgbClr val="48FFD5"/>
      </a:accent2>
      <a:accent3>
        <a:srgbClr val="48FFD5"/>
      </a:accent3>
      <a:accent4>
        <a:srgbClr val="48FFD5"/>
      </a:accent4>
      <a:accent5>
        <a:srgbClr val="48FFD5"/>
      </a:accent5>
      <a:accent6>
        <a:srgbClr val="48FFD5"/>
      </a:accent6>
      <a:hlink>
        <a:srgbClr val="48FFD5"/>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48FFD5"/>
      </a:accent1>
      <a:accent2>
        <a:srgbClr val="48FFD5"/>
      </a:accent2>
      <a:accent3>
        <a:srgbClr val="48FFD5"/>
      </a:accent3>
      <a:accent4>
        <a:srgbClr val="48FFD5"/>
      </a:accent4>
      <a:accent5>
        <a:srgbClr val="48FFD5"/>
      </a:accent5>
      <a:accent6>
        <a:srgbClr val="48FFD5"/>
      </a:accent6>
      <a:hlink>
        <a:srgbClr val="48FFD5"/>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48FFD5"/>
      </a:accent1>
      <a:accent2>
        <a:srgbClr val="48FFD5"/>
      </a:accent2>
      <a:accent3>
        <a:srgbClr val="48FFD5"/>
      </a:accent3>
      <a:accent4>
        <a:srgbClr val="48FFD5"/>
      </a:accent4>
      <a:accent5>
        <a:srgbClr val="48FFD5"/>
      </a:accent5>
      <a:accent6>
        <a:srgbClr val="48FFD5"/>
      </a:accent6>
      <a:hlink>
        <a:srgbClr val="48FFD5"/>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485</TotalTime>
  <Words>1307</Words>
  <Application>Microsoft Office PowerPoint</Application>
  <PresentationFormat>On-screen Show (16:9)</PresentationFormat>
  <Paragraphs>113</Paragraphs>
  <Slides>20</Slides>
  <Notes>0</Notes>
  <HiddenSlides>0</HiddenSlides>
  <MMClips>0</MMClips>
  <ScaleCrop>false</ScaleCrop>
  <HeadingPairs>
    <vt:vector size="6" baseType="variant">
      <vt:variant>
        <vt:lpstr>Fonts Used</vt:lpstr>
      </vt:variant>
      <vt:variant>
        <vt:i4>9</vt:i4>
      </vt:variant>
      <vt:variant>
        <vt:lpstr>Theme</vt:lpstr>
      </vt:variant>
      <vt:variant>
        <vt:i4>4</vt:i4>
      </vt:variant>
      <vt:variant>
        <vt:lpstr>Slide Titles</vt:lpstr>
      </vt:variant>
      <vt:variant>
        <vt:i4>20</vt:i4>
      </vt:variant>
    </vt:vector>
  </HeadingPairs>
  <TitlesOfParts>
    <vt:vector size="33" baseType="lpstr">
      <vt:lpstr>Arial</vt:lpstr>
      <vt:lpstr>Calibri</vt:lpstr>
      <vt:lpstr>DejaVu Sans</vt:lpstr>
      <vt:lpstr>Gulim</vt:lpstr>
      <vt:lpstr>Roboto Black</vt:lpstr>
      <vt:lpstr>Roboto Light</vt:lpstr>
      <vt:lpstr>Symbol</vt:lpstr>
      <vt:lpstr>Times New Roman</vt:lpstr>
      <vt:lpstr>Wingdings</vt:lpstr>
      <vt:lpstr>Office Theme</vt:lpstr>
      <vt:lpstr>Office Theme</vt:lpstr>
      <vt:lpstr>Office Theme</vt:lpstr>
      <vt:lpstr>Office Theme</vt:lpstr>
      <vt:lpstr>PowerPoint Presentation</vt:lpstr>
      <vt:lpstr>PowerPoint Presentation</vt:lpstr>
      <vt:lpstr>PowerPoint Presentation</vt:lpstr>
      <vt:lpstr>PowerPoint Presentation</vt:lpstr>
      <vt:lpstr>Cryptography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PROPOSAL</dc:title>
  <dc:subject/>
  <dc:creator/>
  <dc:description/>
  <cp:lastModifiedBy>Tareq Ul Islam</cp:lastModifiedBy>
  <cp:revision>38</cp:revision>
  <dcterms:modified xsi:type="dcterms:W3CDTF">2021-08-29T13:53:44Z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17</vt:i4>
  </property>
  <property fmtid="{D5CDD505-2E9C-101B-9397-08002B2CF9AE}" pid="8" name="PresentationFormat">
    <vt:lpwstr>On-screen Show (16:9)</vt:lpwstr>
  </property>
  <property fmtid="{D5CDD505-2E9C-101B-9397-08002B2CF9AE}" pid="9" name="ScaleCrop">
    <vt:bool>false</vt:bool>
  </property>
  <property fmtid="{D5CDD505-2E9C-101B-9397-08002B2CF9AE}" pid="10" name="ShareDoc">
    <vt:bool>false</vt:bool>
  </property>
  <property fmtid="{D5CDD505-2E9C-101B-9397-08002B2CF9AE}" pid="11" name="Slides">
    <vt:i4>17</vt:i4>
  </property>
</Properties>
</file>