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5" r:id="rId19"/>
    <p:sldId id="270" r:id="rId20"/>
    <p:sldId id="272" r:id="rId21"/>
    <p:sldId id="271" r:id="rId22"/>
    <p:sldId id="277" r:id="rId23"/>
    <p:sldId id="276" r:id="rId24"/>
    <p:sldId id="273" r:id="rId25"/>
    <p:sldId id="274"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893840" y="1737360"/>
            <a:ext cx="3530160" cy="6062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39" name="PlaceHolder 2"/>
          <p:cNvSpPr>
            <a:spLocks noGrp="1"/>
          </p:cNvSpPr>
          <p:nvPr>
            <p:ph type="title"/>
          </p:nvPr>
        </p:nvSpPr>
        <p:spPr>
          <a:xfrm>
            <a:off x="5167080" y="190116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0" name="PlaceHolder 3"/>
          <p:cNvSpPr>
            <a:spLocks noGrp="1"/>
          </p:cNvSpPr>
          <p:nvPr>
            <p:ph type="title"/>
          </p:nvPr>
        </p:nvSpPr>
        <p:spPr>
          <a:xfrm>
            <a:off x="5167080" y="279792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1" name="PlaceHolder 4"/>
          <p:cNvSpPr>
            <a:spLocks noGrp="1"/>
          </p:cNvSpPr>
          <p:nvPr>
            <p:ph type="title"/>
          </p:nvPr>
        </p:nvSpPr>
        <p:spPr>
          <a:xfrm>
            <a:off x="5167080" y="369468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2" name="PlaceHolder 5"/>
          <p:cNvSpPr>
            <a:spLocks noGrp="1"/>
          </p:cNvSpPr>
          <p:nvPr>
            <p:ph type="title"/>
          </p:nvPr>
        </p:nvSpPr>
        <p:spPr>
          <a:xfrm>
            <a:off x="2827440" y="190116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3" name="PlaceHolder 6"/>
          <p:cNvSpPr>
            <a:spLocks noGrp="1"/>
          </p:cNvSpPr>
          <p:nvPr>
            <p:ph type="title"/>
          </p:nvPr>
        </p:nvSpPr>
        <p:spPr>
          <a:xfrm>
            <a:off x="2827440" y="279792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4" name="PlaceHolder 7"/>
          <p:cNvSpPr>
            <a:spLocks noGrp="1"/>
          </p:cNvSpPr>
          <p:nvPr>
            <p:ph type="title"/>
          </p:nvPr>
        </p:nvSpPr>
        <p:spPr>
          <a:xfrm>
            <a:off x="2827440" y="369468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5" name="PlaceHolder 8"/>
          <p:cNvSpPr>
            <a:spLocks noGrp="1"/>
          </p:cNvSpPr>
          <p:nvPr>
            <p:ph type="title"/>
          </p:nvPr>
        </p:nvSpPr>
        <p:spPr>
          <a:xfrm>
            <a:off x="64332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6" name="PlaceHolder 9"/>
          <p:cNvSpPr>
            <a:spLocks noGrp="1"/>
          </p:cNvSpPr>
          <p:nvPr>
            <p:ph type="title"/>
          </p:nvPr>
        </p:nvSpPr>
        <p:spPr>
          <a:xfrm>
            <a:off x="64332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7" name="PlaceHolder 10"/>
          <p:cNvSpPr>
            <a:spLocks noGrp="1"/>
          </p:cNvSpPr>
          <p:nvPr>
            <p:ph type="title"/>
          </p:nvPr>
        </p:nvSpPr>
        <p:spPr>
          <a:xfrm>
            <a:off x="64332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8" name="PlaceHolder 11"/>
          <p:cNvSpPr>
            <a:spLocks noGrp="1"/>
          </p:cNvSpPr>
          <p:nvPr>
            <p:ph type="title"/>
          </p:nvPr>
        </p:nvSpPr>
        <p:spPr>
          <a:xfrm>
            <a:off x="642456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9" name="PlaceHolder 12"/>
          <p:cNvSpPr>
            <a:spLocks noGrp="1"/>
          </p:cNvSpPr>
          <p:nvPr>
            <p:ph type="title"/>
          </p:nvPr>
        </p:nvSpPr>
        <p:spPr>
          <a:xfrm>
            <a:off x="642456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0" name="PlaceHolder 13"/>
          <p:cNvSpPr>
            <a:spLocks noGrp="1"/>
          </p:cNvSpPr>
          <p:nvPr>
            <p:ph type="title"/>
          </p:nvPr>
        </p:nvSpPr>
        <p:spPr>
          <a:xfrm>
            <a:off x="642456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1" name="PlaceHolder 1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648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89" name="PlaceHolder 2"/>
          <p:cNvSpPr>
            <a:spLocks noGrp="1"/>
          </p:cNvSpPr>
          <p:nvPr>
            <p:ph type="title"/>
          </p:nvPr>
        </p:nvSpPr>
        <p:spPr>
          <a:xfrm>
            <a:off x="63414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0" name="PlaceHolder 3"/>
          <p:cNvSpPr>
            <a:spLocks noGrp="1"/>
          </p:cNvSpPr>
          <p:nvPr>
            <p:ph type="title"/>
          </p:nvPr>
        </p:nvSpPr>
        <p:spPr>
          <a:xfrm>
            <a:off x="35406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1" name="PlaceHolder 4"/>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92"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129" name="CustomShape 1"/>
          <p:cNvSpPr/>
          <p:nvPr/>
        </p:nvSpPr>
        <p:spPr>
          <a:xfrm>
            <a:off x="3681360" y="543600"/>
            <a:ext cx="5803200" cy="405612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130" name="PlaceHolder 2"/>
          <p:cNvSpPr>
            <a:spLocks noGrp="1"/>
          </p:cNvSpPr>
          <p:nvPr>
            <p:ph type="title"/>
          </p:nvPr>
        </p:nvSpPr>
        <p:spPr>
          <a:xfrm>
            <a:off x="3986640" y="1429200"/>
            <a:ext cx="357768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13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mailto:addyouremail@freepik.com" TargetMode="Externa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206240" y="22348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174" name="TextShape 7"/>
          <p:cNvSpPr txBox="1"/>
          <p:nvPr/>
        </p:nvSpPr>
        <p:spPr>
          <a:xfrm>
            <a:off x="161603" y="154362"/>
            <a:ext cx="4720113" cy="1854360"/>
          </a:xfrm>
          <a:prstGeom prst="rect">
            <a:avLst/>
          </a:prstGeom>
          <a:noFill/>
          <a:ln>
            <a:noFill/>
          </a:ln>
        </p:spPr>
        <p:txBody>
          <a:bodyPr tIns="91440" bIns="91440" anchor="b">
            <a:noAutofit/>
          </a:bodyPr>
          <a:lstStyle/>
          <a:p>
            <a:pPr algn="ctr">
              <a:lnSpc>
                <a:spcPct val="100000"/>
              </a:lnSpc>
            </a:pPr>
            <a:r>
              <a:rPr lang="en-IN" sz="3200" b="1" strike="noStrike" spc="-1" dirty="0">
                <a:solidFill>
                  <a:srgbClr val="FFFFFF"/>
                </a:solidFill>
                <a:latin typeface="Roboto Black"/>
                <a:ea typeface="Roboto Black"/>
              </a:rPr>
              <a:t>Implementation of AES </a:t>
            </a:r>
            <a:r>
              <a:rPr lang="en-IN" sz="3200" b="1" strike="noStrike" spc="-1" dirty="0" smtClean="0">
                <a:solidFill>
                  <a:srgbClr val="FFFFFF"/>
                </a:solidFill>
                <a:latin typeface="Roboto Black"/>
                <a:ea typeface="Roboto Black"/>
              </a:rPr>
              <a:t>Algorithm On All kinds of file</a:t>
            </a:r>
            <a:endParaRPr lang="en-US" sz="3200" b="0" strike="noStrike" spc="-1" dirty="0">
              <a:solidFill>
                <a:srgbClr val="000000"/>
              </a:solidFill>
              <a:latin typeface="Arial"/>
            </a:endParaRPr>
          </a:p>
        </p:txBody>
      </p:sp>
      <p:pic>
        <p:nvPicPr>
          <p:cNvPr id="175" name="Picture 10" descr="East-Delta-University-1"/>
          <p:cNvPicPr/>
          <p:nvPr/>
        </p:nvPicPr>
        <p:blipFill>
          <a:blip r:embed="rId2"/>
          <a:stretch/>
        </p:blipFill>
        <p:spPr>
          <a:xfrm>
            <a:off x="5454720" y="356760"/>
            <a:ext cx="1951200" cy="1599840"/>
          </a:xfrm>
          <a:prstGeom prst="rect">
            <a:avLst/>
          </a:prstGeom>
          <a:ln>
            <a:solidFill>
              <a:schemeClr val="accent1">
                <a:lumMod val="50000"/>
              </a:schemeClr>
            </a:solidFill>
            <a:round/>
          </a:ln>
        </p:spPr>
      </p:pic>
      <p:sp>
        <p:nvSpPr>
          <p:cNvPr id="176" name="CustomShape 8"/>
          <p:cNvSpPr/>
          <p:nvPr/>
        </p:nvSpPr>
        <p:spPr>
          <a:xfrm>
            <a:off x="4411246" y="2789170"/>
            <a:ext cx="261612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EEEEEE"/>
                </a:solidFill>
                <a:latin typeface="Arial"/>
                <a:ea typeface="Arial"/>
              </a:rPr>
              <a:t>Submitted by:</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Tarequl</a:t>
            </a:r>
            <a:r>
              <a:rPr lang="en-US" sz="1400" b="0" strike="noStrike" spc="-1" dirty="0">
                <a:solidFill>
                  <a:srgbClr val="EEEEEE"/>
                </a:solidFill>
                <a:latin typeface="Arial"/>
                <a:ea typeface="Arial"/>
              </a:rPr>
              <a:t> Islam</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182001422E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Irfanul</a:t>
            </a:r>
            <a:r>
              <a:rPr lang="en-US" sz="1400" b="0" strike="noStrike" spc="-1" dirty="0">
                <a:solidFill>
                  <a:srgbClr val="EEEEEE"/>
                </a:solidFill>
                <a:latin typeface="Arial"/>
                <a:ea typeface="Arial"/>
              </a:rPr>
              <a:t> </a:t>
            </a:r>
            <a:r>
              <a:rPr lang="en-US" sz="1400" b="0" strike="noStrike" spc="-1" dirty="0" err="1">
                <a:solidFill>
                  <a:srgbClr val="EEEEEE"/>
                </a:solidFill>
                <a:latin typeface="Arial"/>
                <a:ea typeface="Arial"/>
              </a:rPr>
              <a:t>Hasan</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a:t>
            </a:r>
            <a:r>
              <a:rPr lang="en-US" sz="1400" b="0" strike="noStrike" spc="-1" dirty="0" smtClean="0">
                <a:solidFill>
                  <a:srgbClr val="EEEEEE"/>
                </a:solidFill>
                <a:latin typeface="Arial"/>
                <a:ea typeface="Arial"/>
              </a:rPr>
              <a:t>182000422E</a:t>
            </a:r>
            <a:endParaRPr lang="en-US" sz="1400" b="0" strike="noStrike" spc="-1" dirty="0">
              <a:latin typeface="Arial"/>
            </a:endParaRPr>
          </a:p>
        </p:txBody>
      </p:sp>
      <p:sp>
        <p:nvSpPr>
          <p:cNvPr id="177" name="CustomShape 9"/>
          <p:cNvSpPr/>
          <p:nvPr/>
        </p:nvSpPr>
        <p:spPr>
          <a:xfrm>
            <a:off x="6440454" y="2655720"/>
            <a:ext cx="271332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dirty="0">
                <a:solidFill>
                  <a:srgbClr val="EEEEEE"/>
                </a:solidFill>
                <a:latin typeface="Times New Roman"/>
                <a:ea typeface="Gulim"/>
              </a:rPr>
              <a:t>Supervised by: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err="1">
                <a:solidFill>
                  <a:srgbClr val="EEEEEE"/>
                </a:solidFill>
                <a:latin typeface="Times New Roman"/>
                <a:ea typeface="Arial"/>
              </a:rPr>
              <a:t>Promila</a:t>
            </a:r>
            <a:r>
              <a:rPr lang="en-US" sz="1600" b="0" strike="noStrike" spc="-1" dirty="0">
                <a:solidFill>
                  <a:srgbClr val="EEEEEE"/>
                </a:solidFill>
                <a:latin typeface="Times New Roman"/>
                <a:ea typeface="Arial"/>
              </a:rPr>
              <a:t> </a:t>
            </a:r>
            <a:r>
              <a:rPr lang="en-US" sz="1600" b="0" strike="noStrike" spc="-1" dirty="0" err="1">
                <a:solidFill>
                  <a:srgbClr val="EEEEEE"/>
                </a:solidFill>
                <a:latin typeface="Times New Roman"/>
                <a:ea typeface="Arial"/>
              </a:rPr>
              <a:t>Haque</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Lecturer,</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School of Science </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Engineering and Technology,</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East Delta University (EDU)</a:t>
            </a:r>
            <a:endParaRPr lang="en-US" sz="1600" b="0" strike="noStrike" spc="-1" dirty="0">
              <a:latin typeface="Aria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2" y="2467231"/>
            <a:ext cx="4287350" cy="18343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Mixing Columns</a:t>
            </a:r>
            <a:endParaRPr lang="en-US" sz="2000" b="0" strike="noStrike" spc="-1">
              <a:solidFill>
                <a:srgbClr val="000000"/>
              </a:solidFill>
              <a:latin typeface="Arial"/>
            </a:endParaRPr>
          </a:p>
        </p:txBody>
      </p:sp>
      <p:sp>
        <p:nvSpPr>
          <p:cNvPr id="240" name="TextShape 4"/>
          <p:cNvSpPr txBox="1"/>
          <p:nvPr/>
        </p:nvSpPr>
        <p:spPr>
          <a:xfrm>
            <a:off x="311760" y="1607760"/>
            <a:ext cx="4095720" cy="20700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a:solidFill>
                  <a:srgbClr val="FFFFFF"/>
                </a:solidFill>
                <a:latin typeface="Roboto Light"/>
                <a:ea typeface="Roboto Light"/>
              </a:rPr>
              <a:t>The MixColumns() transformation operates on the State column-by-column, treating each column as a four-term polynomial. The columns are considered as polynomials over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and multiplied modulo x</a:t>
            </a:r>
            <a:r>
              <a:rPr lang="en-IN" sz="1200" b="0" strike="noStrike" spc="-1" baseline="30000">
                <a:solidFill>
                  <a:srgbClr val="FFFFFF"/>
                </a:solidFill>
                <a:latin typeface="Roboto Light"/>
                <a:ea typeface="Roboto Light"/>
              </a:rPr>
              <a:t>4</a:t>
            </a:r>
            <a:r>
              <a:rPr lang="en-IN" sz="1200" b="0" strike="noStrike" spc="-1">
                <a:solidFill>
                  <a:srgbClr val="FFFFFF"/>
                </a:solidFill>
                <a:latin typeface="Roboto Light"/>
                <a:ea typeface="Roboto Light"/>
              </a:rPr>
              <a:t> + 1 with a fixed polynomial a(x), given by,</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r>
              <a:rPr lang="en-IN" sz="1200" b="0" strike="noStrike" spc="-1">
                <a:solidFill>
                  <a:srgbClr val="FFFFFF"/>
                </a:solidFill>
                <a:latin typeface="Roboto Light"/>
                <a:ea typeface="Roboto Light"/>
              </a:rPr>
              <a:t> a(x) = {03} x</a:t>
            </a:r>
            <a:r>
              <a:rPr lang="en-IN" sz="1200" b="0" strike="noStrike" spc="-1" baseline="30000">
                <a:solidFill>
                  <a:srgbClr val="FFFFFF"/>
                </a:solidFill>
                <a:latin typeface="Roboto Light"/>
                <a:ea typeface="Roboto Light"/>
              </a:rPr>
              <a:t>3</a:t>
            </a:r>
            <a:r>
              <a:rPr lang="en-IN" sz="1200" b="0" strike="noStrike" spc="-1">
                <a:solidFill>
                  <a:srgbClr val="FFFFFF"/>
                </a:solidFill>
                <a:latin typeface="Roboto Light"/>
                <a:ea typeface="Roboto Light"/>
              </a:rPr>
              <a:t> + {01}x</a:t>
            </a:r>
            <a:r>
              <a:rPr lang="en-IN" sz="1200" b="0" strike="noStrike" spc="-1" baseline="30000">
                <a:solidFill>
                  <a:srgbClr val="FFFFFF"/>
                </a:solidFill>
                <a:latin typeface="Roboto Light"/>
                <a:ea typeface="Roboto Light"/>
              </a:rPr>
              <a:t>2 </a:t>
            </a:r>
            <a:r>
              <a:rPr lang="en-IN" sz="1200" b="0" strike="noStrike" spc="-1">
                <a:solidFill>
                  <a:srgbClr val="FFFFFF"/>
                </a:solidFill>
                <a:latin typeface="Roboto Light"/>
                <a:ea typeface="Roboto Light"/>
              </a:rPr>
              <a:t>+ {01}x + {02} . </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can be written as a matrix multiplication. Let</a:t>
            </a:r>
            <a:r>
              <a:t/>
            </a:r>
            <a:br/>
            <a:r>
              <a:rPr lang="en-IN" sz="1200" b="0" strike="noStrike" spc="-1">
                <a:solidFill>
                  <a:srgbClr val="FFFFFF"/>
                </a:solidFill>
                <a:latin typeface="Roboto Light"/>
                <a:ea typeface="Roboto Light"/>
              </a:rPr>
              <a:t>s’(x) = a(x) XOR s(x)</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endParaRPr lang="en-US" sz="1200" b="0" strike="noStrike" spc="-1">
              <a:latin typeface="Arial"/>
            </a:endParaRPr>
          </a:p>
        </p:txBody>
      </p:sp>
      <p:pic>
        <p:nvPicPr>
          <p:cNvPr id="241" name="Picture 17"/>
          <p:cNvPicPr/>
          <p:nvPr/>
        </p:nvPicPr>
        <p:blipFill>
          <a:blip r:embed="rId2"/>
          <a:stretch/>
        </p:blipFill>
        <p:spPr>
          <a:xfrm>
            <a:off x="4777740" y="3313995"/>
            <a:ext cx="3934080" cy="1638000"/>
          </a:xfrm>
          <a:prstGeom prst="rect">
            <a:avLst/>
          </a:prstGeom>
          <a:ln>
            <a:noFill/>
          </a:ln>
        </p:spPr>
      </p:pic>
      <p:pic>
        <p:nvPicPr>
          <p:cNvPr id="242" name="Picture 18"/>
          <p:cNvPicPr/>
          <p:nvPr/>
        </p:nvPicPr>
        <p:blipFill>
          <a:blip r:embed="rId3"/>
          <a:srcRect r="9897" b="7202"/>
          <a:stretch/>
        </p:blipFill>
        <p:spPr>
          <a:xfrm>
            <a:off x="5491440" y="2081520"/>
            <a:ext cx="2746440" cy="1122120"/>
          </a:xfrm>
          <a:prstGeom prst="rect">
            <a:avLst/>
          </a:prstGeom>
          <a:ln>
            <a:noFill/>
          </a:ln>
        </p:spPr>
      </p:pic>
      <p:sp>
        <p:nvSpPr>
          <p:cNvPr id="243" name="TextShape 5"/>
          <p:cNvSpPr txBox="1"/>
          <p:nvPr/>
        </p:nvSpPr>
        <p:spPr>
          <a:xfrm>
            <a:off x="4696920" y="1575360"/>
            <a:ext cx="4095720" cy="602640"/>
          </a:xfrm>
          <a:prstGeom prst="rect">
            <a:avLst/>
          </a:prstGeom>
          <a:noFill/>
          <a:ln>
            <a:noFill/>
          </a:ln>
        </p:spPr>
        <p:txBody>
          <a:bodyPr tIns="91440" bIns="91440">
            <a:noAutofit/>
          </a:bodyPr>
          <a:lstStyle/>
          <a:p>
            <a:pPr marL="457200" indent="-342720" algn="ctr">
              <a:lnSpc>
                <a:spcPct val="100000"/>
              </a:lnSpc>
              <a:tabLst>
                <a:tab pos="0" algn="l"/>
              </a:tabLst>
            </a:pPr>
            <a:r>
              <a:rPr lang="en-IN" sz="1200" b="0" strike="noStrike" spc="-1">
                <a:solidFill>
                  <a:srgbClr val="FFFFFF"/>
                </a:solidFill>
                <a:latin typeface="Roboto Light"/>
                <a:ea typeface="Roboto Light"/>
              </a:rPr>
              <a:t>As a result of this multiplication, the four bytes in a column are replaced by the following:</a:t>
            </a:r>
            <a:endParaRPr lang="en-US" sz="1200" b="0" strike="noStrike" spc="-1">
              <a:latin typeface="Arial"/>
            </a:endParaRPr>
          </a:p>
        </p:txBody>
      </p:sp>
      <p:pic>
        <p:nvPicPr>
          <p:cNvPr id="244" name="Picture 24"/>
          <p:cNvPicPr/>
          <p:nvPr/>
        </p:nvPicPr>
        <p:blipFill>
          <a:blip r:embed="rId4"/>
          <a:stretch/>
        </p:blipFill>
        <p:spPr>
          <a:xfrm>
            <a:off x="1086480" y="3678120"/>
            <a:ext cx="2310120" cy="1109520"/>
          </a:xfrm>
          <a:prstGeom prst="rect">
            <a:avLst/>
          </a:prstGeom>
          <a:ln>
            <a:noFill/>
          </a:ln>
        </p:spPr>
      </p:pic>
      <p:sp>
        <p:nvSpPr>
          <p:cNvPr id="10" name="CustomShape 1"/>
          <p:cNvSpPr/>
          <p:nvPr/>
        </p:nvSpPr>
        <p:spPr>
          <a:xfrm>
            <a:off x="22250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4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47"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Add Round Key</a:t>
            </a:r>
            <a:endParaRPr lang="en-US" sz="2000" b="0" strike="noStrike" spc="-1">
              <a:solidFill>
                <a:srgbClr val="000000"/>
              </a:solidFill>
              <a:latin typeface="Arial"/>
            </a:endParaRPr>
          </a:p>
        </p:txBody>
      </p:sp>
      <p:sp>
        <p:nvSpPr>
          <p:cNvPr id="248" name="TextShape 4"/>
          <p:cNvSpPr txBox="1"/>
          <p:nvPr/>
        </p:nvSpPr>
        <p:spPr>
          <a:xfrm>
            <a:off x="311760" y="1659240"/>
            <a:ext cx="4095720" cy="10735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In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a Round Key is added to the State by a simple bitwise XOR operation. Each Round Key consists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from the key schedule. Those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are each added into the columns of the State, such that:</a:t>
            </a:r>
            <a:endParaRPr lang="en-US" sz="1200" b="0" strike="noStrike" spc="-1" dirty="0">
              <a:latin typeface="Arial"/>
            </a:endParaRPr>
          </a:p>
        </p:txBody>
      </p:sp>
      <p:pic>
        <p:nvPicPr>
          <p:cNvPr id="249" name="Picture 7"/>
          <p:cNvPicPr/>
          <p:nvPr/>
        </p:nvPicPr>
        <p:blipFill>
          <a:blip r:embed="rId2"/>
          <a:srcRect r="22949"/>
          <a:stretch/>
        </p:blipFill>
        <p:spPr>
          <a:xfrm>
            <a:off x="431280" y="2732760"/>
            <a:ext cx="4242960" cy="435960"/>
          </a:xfrm>
          <a:prstGeom prst="rect">
            <a:avLst/>
          </a:prstGeom>
          <a:ln>
            <a:noFill/>
          </a:ln>
        </p:spPr>
      </p:pic>
      <p:sp>
        <p:nvSpPr>
          <p:cNvPr id="250" name="TextShape 5"/>
          <p:cNvSpPr txBox="1"/>
          <p:nvPr/>
        </p:nvSpPr>
        <p:spPr>
          <a:xfrm>
            <a:off x="311760" y="3352680"/>
            <a:ext cx="4095720" cy="146556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Where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are the key schedule words, and round is a value in the range 0 &lt;= round &lt;= Nr. In the Cipher, the initial Round Key addition occurs when round = 0, prior to the first application of the round function. The application of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to the Nr rounds of the Cipher occurs when 1 &lt;= round &lt;= Nr. </a:t>
            </a:r>
            <a:endParaRPr lang="en-US" sz="1200" b="0" strike="noStrike" spc="-1" dirty="0">
              <a:latin typeface="Arial"/>
            </a:endParaRPr>
          </a:p>
        </p:txBody>
      </p:sp>
      <p:pic>
        <p:nvPicPr>
          <p:cNvPr id="251" name="Picture 9"/>
          <p:cNvPicPr/>
          <p:nvPr/>
        </p:nvPicPr>
        <p:blipFill>
          <a:blip r:embed="rId3"/>
          <a:srcRect l="7298" r="1616"/>
          <a:stretch/>
        </p:blipFill>
        <p:spPr>
          <a:xfrm>
            <a:off x="4938480" y="2041560"/>
            <a:ext cx="3893400" cy="2254680"/>
          </a:xfrm>
          <a:prstGeom prst="rect">
            <a:avLst/>
          </a:prstGeom>
          <a:ln>
            <a:noFill/>
          </a:ln>
        </p:spPr>
      </p:pic>
      <p:sp>
        <p:nvSpPr>
          <p:cNvPr id="9" name="CustomShape 1"/>
          <p:cNvSpPr/>
          <p:nvPr/>
        </p:nvSpPr>
        <p:spPr>
          <a:xfrm>
            <a:off x="23266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4"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Key Expantion</a:t>
            </a:r>
            <a:endParaRPr lang="en-US" sz="2000" b="0" strike="noStrike" spc="-1">
              <a:solidFill>
                <a:srgbClr val="000000"/>
              </a:solidFill>
              <a:latin typeface="Arial"/>
            </a:endParaRPr>
          </a:p>
        </p:txBody>
      </p:sp>
      <p:sp>
        <p:nvSpPr>
          <p:cNvPr id="255" name="TextShape 4"/>
          <p:cNvSpPr txBox="1"/>
          <p:nvPr/>
        </p:nvSpPr>
        <p:spPr>
          <a:xfrm>
            <a:off x="311760" y="1659240"/>
            <a:ext cx="4095720" cy="26352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AES algorithm takes the Cipher Key, K, and performs a Key Expansion routine to generate a key schedule. The Key Expansion generates a total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words: the algorithm requires an initial set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and each of the Nr rounds requires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of key data. The resulting key schedule consists of a linear array of 4-byte words, denoted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 with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in the range 0 &lt;=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&lt;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expansion of the input key into the key schedule proceeds according to the pseudo code.</a:t>
            </a:r>
            <a:endParaRPr lang="en-US" sz="1200" b="0" strike="noStrike" spc="-1" dirty="0">
              <a:latin typeface="Arial"/>
            </a:endParaRPr>
          </a:p>
        </p:txBody>
      </p:sp>
      <p:pic>
        <p:nvPicPr>
          <p:cNvPr id="256" name="Picture 7"/>
          <p:cNvPicPr/>
          <p:nvPr/>
        </p:nvPicPr>
        <p:blipFill>
          <a:blip r:embed="rId2"/>
          <a:srcRect l="1529" t="2339" r="4532" b="5832"/>
          <a:stretch/>
        </p:blipFill>
        <p:spPr>
          <a:xfrm>
            <a:off x="4546776" y="1479600"/>
            <a:ext cx="4314960" cy="3349080"/>
          </a:xfrm>
          <a:prstGeom prst="rect">
            <a:avLst/>
          </a:prstGeom>
          <a:ln>
            <a:noFill/>
          </a:ln>
        </p:spPr>
      </p:pic>
      <p:sp>
        <p:nvSpPr>
          <p:cNvPr id="7" name="CustomShape 1"/>
          <p:cNvSpPr/>
          <p:nvPr/>
        </p:nvSpPr>
        <p:spPr>
          <a:xfrm>
            <a:off x="23393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Inverse Cypher / Decryption Algorithm</a:t>
            </a:r>
            <a:endParaRPr lang="en-US" sz="2000" b="0" strike="noStrike" spc="-1">
              <a:solidFill>
                <a:srgbClr val="000000"/>
              </a:solidFill>
              <a:latin typeface="Arial"/>
            </a:endParaRPr>
          </a:p>
        </p:txBody>
      </p:sp>
      <p:sp>
        <p:nvSpPr>
          <p:cNvPr id="260" name="TextShape 4"/>
          <p:cNvSpPr txBox="1"/>
          <p:nvPr/>
        </p:nvSpPr>
        <p:spPr>
          <a:xfrm>
            <a:off x="326508" y="1883673"/>
            <a:ext cx="3994769" cy="26917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Cipher transformations can be inverted and then implemented in reverse order to produce a straightforward Inverse Cipher for the AES algorithm. The individual transformations used in the Inverse Cipher - </a:t>
            </a:r>
            <a:r>
              <a:rPr lang="en-IN" sz="1200" b="0" strike="noStrike" spc="-1" dirty="0" err="1">
                <a:solidFill>
                  <a:srgbClr val="FFFFFF"/>
                </a:solidFill>
                <a:latin typeface="Roboto Light"/>
                <a:ea typeface="Roboto Light"/>
              </a:rPr>
              <a:t>InvShiftRows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InvSubBytes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InvMixColumns</a:t>
            </a:r>
            <a:r>
              <a:rPr lang="en-IN" sz="1200" b="0" strike="noStrike" spc="-1" dirty="0">
                <a:solidFill>
                  <a:srgbClr val="FFFFFF"/>
                </a:solidFill>
                <a:latin typeface="Roboto Light"/>
                <a:ea typeface="Roboto Light"/>
              </a:rPr>
              <a:t>(), and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–process are just inverted form of previously discussed functions.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Inverse Cipher is described in the pseudo code in Fig:</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p:txBody>
      </p:sp>
      <p:pic>
        <p:nvPicPr>
          <p:cNvPr id="261" name="Picture 2" descr="invCipher"/>
          <p:cNvPicPr/>
          <p:nvPr/>
        </p:nvPicPr>
        <p:blipFill>
          <a:blip r:embed="rId2"/>
          <a:srcRect l="1852" t="1405" r="18997"/>
          <a:stretch/>
        </p:blipFill>
        <p:spPr>
          <a:xfrm>
            <a:off x="4640400" y="1489680"/>
            <a:ext cx="4191480" cy="3277080"/>
          </a:xfrm>
          <a:prstGeom prst="rect">
            <a:avLst/>
          </a:prstGeom>
          <a:ln>
            <a:noFill/>
          </a:ln>
        </p:spPr>
      </p:pic>
      <p:sp>
        <p:nvSpPr>
          <p:cNvPr id="7" name="CustomShape 1"/>
          <p:cNvSpPr/>
          <p:nvPr/>
        </p:nvSpPr>
        <p:spPr>
          <a:xfrm>
            <a:off x="23393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01" y="824438"/>
            <a:ext cx="6251057" cy="429403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800" y="2623008"/>
            <a:ext cx="1186311" cy="61470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1119" y="2623008"/>
            <a:ext cx="1186311" cy="61470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662" y="3617889"/>
            <a:ext cx="1186311" cy="614705"/>
          </a:xfrm>
          <a:prstGeom prst="rect">
            <a:avLst/>
          </a:prstGeom>
        </p:spPr>
      </p:pic>
      <p:sp>
        <p:nvSpPr>
          <p:cNvPr id="4" name="TextBox 3"/>
          <p:cNvSpPr txBox="1"/>
          <p:nvPr/>
        </p:nvSpPr>
        <p:spPr>
          <a:xfrm>
            <a:off x="3168125" y="2721732"/>
            <a:ext cx="864392" cy="369332"/>
          </a:xfrm>
          <a:prstGeom prst="rect">
            <a:avLst/>
          </a:prstGeom>
          <a:noFill/>
        </p:spPr>
        <p:txBody>
          <a:bodyPr wrap="square" rtlCol="0">
            <a:spAutoFit/>
          </a:bodyPr>
          <a:lstStyle/>
          <a:p>
            <a:r>
              <a:rPr lang="en-IN" dirty="0" smtClean="0"/>
              <a:t>Text</a:t>
            </a:r>
            <a:endParaRPr lang="en-IN" dirty="0"/>
          </a:p>
        </p:txBody>
      </p:sp>
      <p:sp>
        <p:nvSpPr>
          <p:cNvPr id="10" name="TextBox 9"/>
          <p:cNvSpPr txBox="1"/>
          <p:nvPr/>
        </p:nvSpPr>
        <p:spPr>
          <a:xfrm>
            <a:off x="4950425" y="2711458"/>
            <a:ext cx="864392" cy="369332"/>
          </a:xfrm>
          <a:prstGeom prst="rect">
            <a:avLst/>
          </a:prstGeom>
          <a:noFill/>
        </p:spPr>
        <p:txBody>
          <a:bodyPr wrap="square" rtlCol="0">
            <a:spAutoFit/>
          </a:bodyPr>
          <a:lstStyle/>
          <a:p>
            <a:r>
              <a:rPr lang="en-IN" dirty="0" smtClean="0"/>
              <a:t>Image</a:t>
            </a:r>
            <a:endParaRPr lang="en-IN" dirty="0"/>
          </a:p>
        </p:txBody>
      </p:sp>
      <p:sp>
        <p:nvSpPr>
          <p:cNvPr id="11" name="TextBox 10"/>
          <p:cNvSpPr txBox="1"/>
          <p:nvPr/>
        </p:nvSpPr>
        <p:spPr>
          <a:xfrm>
            <a:off x="3986082" y="3699479"/>
            <a:ext cx="864392" cy="369332"/>
          </a:xfrm>
          <a:prstGeom prst="rect">
            <a:avLst/>
          </a:prstGeom>
          <a:noFill/>
        </p:spPr>
        <p:txBody>
          <a:bodyPr wrap="square" rtlCol="0">
            <a:spAutoFit/>
          </a:bodyPr>
          <a:lstStyle/>
          <a:p>
            <a:r>
              <a:rPr lang="en-IN" dirty="0" smtClean="0"/>
              <a:t>Other</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4" name="Picture 263"/>
          <p:cNvPicPr/>
          <p:nvPr/>
        </p:nvPicPr>
        <p:blipFill>
          <a:blip r:embed="rId2"/>
          <a:srcRect l="6735" t="16053" r="8262" b="5354"/>
          <a:stretch/>
        </p:blipFill>
        <p:spPr>
          <a:xfrm>
            <a:off x="988200" y="896040"/>
            <a:ext cx="7075800" cy="3677400"/>
          </a:xfrm>
          <a:prstGeom prst="rect">
            <a:avLst/>
          </a:prstGeom>
          <a:ln>
            <a:noFill/>
          </a:ln>
        </p:spPr>
      </p:pic>
    </p:spTree>
    <p:extLst>
      <p:ext uri="{BB962C8B-B14F-4D97-AF65-F5344CB8AC3E}">
        <p14:creationId xmlns:p14="http://schemas.microsoft.com/office/powerpoint/2010/main" val="37982464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7" name="Picture 266"/>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72"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3" name="Picture 272"/>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0" name="Picture 269"/>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59" y="870068"/>
            <a:ext cx="7541232" cy="3669466"/>
          </a:xfrm>
          <a:prstGeom prst="rect">
            <a:avLst/>
          </a:prstGeom>
        </p:spPr>
      </p:pic>
    </p:spTree>
    <p:extLst>
      <p:ext uri="{BB962C8B-B14F-4D97-AF65-F5344CB8AC3E}">
        <p14:creationId xmlns:p14="http://schemas.microsoft.com/office/powerpoint/2010/main" val="32197489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311760" y="64440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TABLE OF CONTENTS</a:t>
            </a:r>
            <a:endParaRPr lang="en-US" sz="3000" b="0" strike="noStrike" spc="-1">
              <a:solidFill>
                <a:srgbClr val="000000"/>
              </a:solidFill>
              <a:latin typeface="Arial"/>
            </a:endParaRPr>
          </a:p>
        </p:txBody>
      </p:sp>
      <p:sp>
        <p:nvSpPr>
          <p:cNvPr id="179" name="TextShape 2"/>
          <p:cNvSpPr txBox="1"/>
          <p:nvPr/>
        </p:nvSpPr>
        <p:spPr>
          <a:xfrm>
            <a:off x="5034600" y="276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05</a:t>
            </a:r>
            <a:endParaRPr lang="en-US" sz="2400" b="0" strike="noStrike" spc="-1">
              <a:solidFill>
                <a:srgbClr val="000000"/>
              </a:solidFill>
              <a:latin typeface="Arial"/>
            </a:endParaRPr>
          </a:p>
        </p:txBody>
      </p:sp>
      <p:sp>
        <p:nvSpPr>
          <p:cNvPr id="180" name="TextShape 3"/>
          <p:cNvSpPr txBox="1"/>
          <p:nvPr/>
        </p:nvSpPr>
        <p:spPr>
          <a:xfrm>
            <a:off x="2827440" y="1901160"/>
            <a:ext cx="732394"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01</a:t>
            </a:r>
            <a:endParaRPr lang="en-US" sz="2400" b="0" strike="noStrike" spc="-1">
              <a:solidFill>
                <a:srgbClr val="000000"/>
              </a:solidFill>
              <a:latin typeface="Arial"/>
            </a:endParaRPr>
          </a:p>
        </p:txBody>
      </p:sp>
      <p:sp>
        <p:nvSpPr>
          <p:cNvPr id="181" name="TextShape 4"/>
          <p:cNvSpPr txBox="1"/>
          <p:nvPr/>
        </p:nvSpPr>
        <p:spPr>
          <a:xfrm>
            <a:off x="2817360" y="2715840"/>
            <a:ext cx="938528"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02</a:t>
            </a:r>
            <a:endParaRPr lang="en-US" sz="2400" b="0" strike="noStrike" spc="-1">
              <a:solidFill>
                <a:srgbClr val="000000"/>
              </a:solidFill>
              <a:latin typeface="Arial"/>
            </a:endParaRPr>
          </a:p>
        </p:txBody>
      </p:sp>
      <p:sp>
        <p:nvSpPr>
          <p:cNvPr id="182" name="TextShape 5"/>
          <p:cNvSpPr txBox="1"/>
          <p:nvPr/>
        </p:nvSpPr>
        <p:spPr>
          <a:xfrm>
            <a:off x="5651640" y="1958760"/>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04</a:t>
            </a:r>
            <a:endParaRPr lang="en-US" sz="2400" b="0" strike="noStrike" spc="-1">
              <a:solidFill>
                <a:srgbClr val="000000"/>
              </a:solidFill>
              <a:latin typeface="Arial"/>
            </a:endParaRPr>
          </a:p>
        </p:txBody>
      </p:sp>
      <p:sp>
        <p:nvSpPr>
          <p:cNvPr id="183" name="TextShape 6"/>
          <p:cNvSpPr txBox="1"/>
          <p:nvPr/>
        </p:nvSpPr>
        <p:spPr>
          <a:xfrm>
            <a:off x="667440" y="2181600"/>
            <a:ext cx="2075760" cy="195840"/>
          </a:xfrm>
          <a:prstGeom prst="rect">
            <a:avLst/>
          </a:prstGeom>
          <a:noFill/>
          <a:ln>
            <a:noFill/>
          </a:ln>
        </p:spPr>
        <p:txBody>
          <a:bodyPr tIns="91440" bIns="91440" anchor="b">
            <a:noAutofit/>
          </a:bodyPr>
          <a:lstStyle/>
          <a:p>
            <a:pPr algn="r">
              <a:lnSpc>
                <a:spcPct val="100000"/>
              </a:lnSpc>
              <a:tabLst>
                <a:tab pos="0" algn="l"/>
              </a:tabLst>
            </a:pPr>
            <a:r>
              <a:rPr lang="es" sz="1200" b="0" strike="noStrike" spc="-1" dirty="0">
                <a:solidFill>
                  <a:srgbClr val="FFFFFF"/>
                </a:solidFill>
                <a:latin typeface="Roboto Black"/>
                <a:ea typeface="Roboto Black"/>
              </a:rPr>
              <a:t>INTRODUCTION</a:t>
            </a:r>
            <a:endParaRPr lang="en-US" sz="1200" b="0" strike="noStrike" spc="-1" dirty="0">
              <a:solidFill>
                <a:srgbClr val="000000"/>
              </a:solidFill>
              <a:latin typeface="Arial"/>
            </a:endParaRPr>
          </a:p>
        </p:txBody>
      </p:sp>
      <p:sp>
        <p:nvSpPr>
          <p:cNvPr id="184" name="TextShape 7"/>
          <p:cNvSpPr txBox="1"/>
          <p:nvPr/>
        </p:nvSpPr>
        <p:spPr>
          <a:xfrm>
            <a:off x="667440" y="3004560"/>
            <a:ext cx="2075760" cy="195840"/>
          </a:xfrm>
          <a:prstGeom prst="rect">
            <a:avLst/>
          </a:prstGeom>
          <a:noFill/>
          <a:ln>
            <a:noFill/>
          </a:ln>
        </p:spPr>
        <p:txBody>
          <a:bodyPr tIns="91440" bIns="91440" anchor="b">
            <a:noAutofit/>
          </a:bodyPr>
          <a:lstStyle/>
          <a:p>
            <a:pPr algn="r">
              <a:lnSpc>
                <a:spcPct val="100000"/>
              </a:lnSpc>
              <a:tabLst>
                <a:tab pos="0" algn="l"/>
              </a:tabLst>
            </a:pPr>
            <a:r>
              <a:rPr lang="en-US" sz="1200" b="0" strike="noStrike" spc="-1">
                <a:solidFill>
                  <a:srgbClr val="FFFFFF"/>
                </a:solidFill>
                <a:latin typeface="Roboto Black"/>
                <a:ea typeface="Roboto Black"/>
              </a:rPr>
              <a:t>OBJECTIVE</a:t>
            </a:r>
            <a:endParaRPr lang="en-US" sz="1200" b="0" strike="noStrike" spc="-1">
              <a:solidFill>
                <a:srgbClr val="000000"/>
              </a:solidFill>
              <a:latin typeface="Arial"/>
            </a:endParaRPr>
          </a:p>
        </p:txBody>
      </p:sp>
      <p:sp>
        <p:nvSpPr>
          <p:cNvPr id="185" name="TextShape 8"/>
          <p:cNvSpPr txBox="1"/>
          <p:nvPr/>
        </p:nvSpPr>
        <p:spPr>
          <a:xfrm>
            <a:off x="6396840" y="2277720"/>
            <a:ext cx="2075760" cy="195840"/>
          </a:xfrm>
          <a:prstGeom prst="rect">
            <a:avLst/>
          </a:prstGeom>
          <a:noFill/>
          <a:ln>
            <a:noFill/>
          </a:ln>
        </p:spPr>
        <p:txBody>
          <a:bodyPr tIns="91440" bIns="91440" anchor="b">
            <a:noAutofit/>
          </a:bodyPr>
          <a:lstStyle/>
          <a:p>
            <a:pPr>
              <a:lnSpc>
                <a:spcPct val="100000"/>
              </a:lnSpc>
            </a:pPr>
            <a:r>
              <a:rPr lang="en-US" sz="1200" b="0" strike="noStrike" spc="-1">
                <a:solidFill>
                  <a:srgbClr val="FFFFFF"/>
                </a:solidFill>
                <a:latin typeface="Roboto Black"/>
                <a:ea typeface="Roboto Black"/>
              </a:rPr>
              <a:t>METHODOLOGY</a:t>
            </a:r>
            <a:endParaRPr lang="en-US" sz="1200" b="0" strike="noStrike" spc="-1">
              <a:solidFill>
                <a:srgbClr val="000000"/>
              </a:solidFill>
              <a:latin typeface="Arial"/>
            </a:endParaRPr>
          </a:p>
        </p:txBody>
      </p:sp>
      <p:sp>
        <p:nvSpPr>
          <p:cNvPr id="186" name="TextShape 9"/>
          <p:cNvSpPr txBox="1"/>
          <p:nvPr/>
        </p:nvSpPr>
        <p:spPr>
          <a:xfrm>
            <a:off x="6373440" y="306000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dirty="0">
                <a:solidFill>
                  <a:srgbClr val="FFFFFF"/>
                </a:solidFill>
                <a:latin typeface="Roboto Black"/>
                <a:ea typeface="Roboto Black"/>
              </a:rPr>
              <a:t>RESULT / EXAMPLES</a:t>
            </a:r>
            <a:endParaRPr lang="en-US" sz="1200" b="0" strike="noStrike" spc="-1" dirty="0">
              <a:solidFill>
                <a:srgbClr val="000000"/>
              </a:solidFill>
              <a:latin typeface="Arial"/>
            </a:endParaRPr>
          </a:p>
        </p:txBody>
      </p:sp>
      <p:sp>
        <p:nvSpPr>
          <p:cNvPr id="188" name="CustomShape 11"/>
          <p:cNvSpPr/>
          <p:nvPr/>
        </p:nvSpPr>
        <p:spPr>
          <a:xfrm>
            <a:off x="311760" y="1191600"/>
            <a:ext cx="8520120" cy="360"/>
          </a:xfrm>
          <a:custGeom>
            <a:avLst/>
            <a:gdLst/>
            <a:ahLst/>
            <a:cxnLst/>
            <a:rect l="l" t="t" r="r" b="b"/>
            <a:pathLst>
              <a:path w="21600" h="21600">
                <a:moveTo>
                  <a:pt x="0" y="0"/>
                </a:moveTo>
                <a:lnTo>
                  <a:pt x="21600" y="21600"/>
                </a:lnTo>
              </a:path>
            </a:pathLst>
          </a:custGeom>
          <a:noFill/>
          <a:ln w="9360">
            <a:solidFill>
              <a:srgbClr val="48FFD5"/>
            </a:solidFill>
            <a:round/>
          </a:ln>
        </p:spPr>
        <p:style>
          <a:lnRef idx="0">
            <a:scrgbClr r="0" g="0" b="0"/>
          </a:lnRef>
          <a:fillRef idx="0">
            <a:scrgbClr r="0" g="0" b="0"/>
          </a:fillRef>
          <a:effectRef idx="0">
            <a:scrgbClr r="0" g="0" b="0"/>
          </a:effectRef>
          <a:fontRef idx="minor"/>
        </p:style>
      </p:sp>
      <p:sp>
        <p:nvSpPr>
          <p:cNvPr id="189" name="TextShape 12"/>
          <p:cNvSpPr txBox="1"/>
          <p:nvPr/>
        </p:nvSpPr>
        <p:spPr>
          <a:xfrm>
            <a:off x="2810520" y="3515454"/>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03</a:t>
            </a:r>
            <a:endParaRPr lang="en-US" sz="2400" b="0" strike="noStrike" spc="-1">
              <a:solidFill>
                <a:srgbClr val="000000"/>
              </a:solidFill>
              <a:latin typeface="Arial"/>
            </a:endParaRPr>
          </a:p>
        </p:txBody>
      </p:sp>
      <p:sp>
        <p:nvSpPr>
          <p:cNvPr id="190" name="TextShape 13"/>
          <p:cNvSpPr txBox="1"/>
          <p:nvPr/>
        </p:nvSpPr>
        <p:spPr>
          <a:xfrm>
            <a:off x="640080" y="3839454"/>
            <a:ext cx="2075760" cy="195840"/>
          </a:xfrm>
          <a:prstGeom prst="rect">
            <a:avLst/>
          </a:prstGeom>
          <a:noFill/>
          <a:ln>
            <a:noFill/>
          </a:ln>
        </p:spPr>
        <p:txBody>
          <a:bodyPr tIns="91440" bIns="91440" anchor="b">
            <a:noAutofit/>
          </a:bodyPr>
          <a:lstStyle/>
          <a:p>
            <a:pPr algn="r">
              <a:lnSpc>
                <a:spcPct val="100000"/>
              </a:lnSpc>
              <a:tabLst>
                <a:tab pos="0" algn="l"/>
              </a:tabLst>
            </a:pPr>
            <a:r>
              <a:rPr lang="en-IN" sz="1200" b="0" strike="noStrike" spc="-1">
                <a:solidFill>
                  <a:srgbClr val="FFFFFF"/>
                </a:solidFill>
                <a:latin typeface="Roboto Black"/>
                <a:ea typeface="Roboto Black"/>
              </a:rPr>
              <a:t>TOOLS USED</a:t>
            </a:r>
            <a:endParaRPr lang="en-US" sz="1200" b="0" strike="noStrike" spc="-1">
              <a:solidFill>
                <a:srgbClr val="000000"/>
              </a:solidFill>
              <a:latin typeface="Arial"/>
            </a:endParaRPr>
          </a:p>
        </p:txBody>
      </p:sp>
      <p:sp>
        <p:nvSpPr>
          <p:cNvPr id="191" name="CustomShape 14"/>
          <p:cNvSpPr/>
          <p:nvPr/>
        </p:nvSpPr>
        <p:spPr>
          <a:xfrm>
            <a:off x="4995388" y="2873390"/>
            <a:ext cx="428400" cy="428400"/>
          </a:xfrm>
          <a:custGeom>
            <a:avLst/>
            <a:gdLst/>
            <a:ahLst/>
            <a:cxn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2" name="TextShape 15"/>
          <p:cNvSpPr txBox="1"/>
          <p:nvPr/>
        </p:nvSpPr>
        <p:spPr>
          <a:xfrm>
            <a:off x="5032800" y="357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06</a:t>
            </a:r>
            <a:endParaRPr lang="en-US" sz="2400" b="0" strike="noStrike" spc="-1">
              <a:solidFill>
                <a:srgbClr val="000000"/>
              </a:solidFill>
              <a:latin typeface="Arial"/>
            </a:endParaRPr>
          </a:p>
        </p:txBody>
      </p:sp>
      <p:sp>
        <p:nvSpPr>
          <p:cNvPr id="193" name="TextShape 16"/>
          <p:cNvSpPr txBox="1"/>
          <p:nvPr/>
        </p:nvSpPr>
        <p:spPr>
          <a:xfrm>
            <a:off x="6385680" y="388188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a:solidFill>
                  <a:srgbClr val="FFFFFF"/>
                </a:solidFill>
                <a:latin typeface="Roboto Black"/>
                <a:ea typeface="Roboto Black"/>
              </a:rPr>
              <a:t>CONCLUSION </a:t>
            </a:r>
            <a:endParaRPr lang="en-US" sz="1200" b="0" strike="noStrike" spc="-1">
              <a:solidFill>
                <a:srgbClr val="000000"/>
              </a:solidFill>
              <a:latin typeface="Arial"/>
            </a:endParaRPr>
          </a:p>
        </p:txBody>
      </p:sp>
      <p:grpSp>
        <p:nvGrpSpPr>
          <p:cNvPr id="22" name="Google Shape;234;p21"/>
          <p:cNvGrpSpPr/>
          <p:nvPr/>
        </p:nvGrpSpPr>
        <p:grpSpPr>
          <a:xfrm>
            <a:off x="4980133" y="2105118"/>
            <a:ext cx="428915" cy="426116"/>
            <a:chOff x="6226275" y="3911538"/>
            <a:chExt cx="900325" cy="894450"/>
          </a:xfrm>
        </p:grpSpPr>
        <p:sp>
          <p:nvSpPr>
            <p:cNvPr id="23"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52;p21"/>
          <p:cNvSpPr/>
          <p:nvPr/>
        </p:nvSpPr>
        <p:spPr>
          <a:xfrm>
            <a:off x="3561253" y="210511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nvGrpSpPr>
          <p:cNvPr id="32" name="Google Shape;244;p21"/>
          <p:cNvGrpSpPr/>
          <p:nvPr/>
        </p:nvGrpSpPr>
        <p:grpSpPr>
          <a:xfrm>
            <a:off x="3557737" y="3678698"/>
            <a:ext cx="448478" cy="423588"/>
            <a:chOff x="5812000" y="2553488"/>
            <a:chExt cx="769850" cy="767400"/>
          </a:xfrm>
        </p:grpSpPr>
        <p:sp>
          <p:nvSpPr>
            <p:cNvPr id="33"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ction Button: Return 1">
            <a:hlinkClick r:id="" action="ppaction://hlinkshowjump?jump=lastslideviewed" highlightClick="1"/>
          </p:cNvPr>
          <p:cNvSpPr/>
          <p:nvPr/>
        </p:nvSpPr>
        <p:spPr>
          <a:xfrm>
            <a:off x="5020957" y="3723111"/>
            <a:ext cx="406076" cy="40621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3571830" y="2866723"/>
            <a:ext cx="455023" cy="373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44" y="870668"/>
            <a:ext cx="7582723" cy="3670510"/>
          </a:xfrm>
          <a:prstGeom prst="rect">
            <a:avLst/>
          </a:prstGeom>
        </p:spPr>
      </p:pic>
    </p:spTree>
    <p:extLst>
      <p:ext uri="{BB962C8B-B14F-4D97-AF65-F5344CB8AC3E}">
        <p14:creationId xmlns:p14="http://schemas.microsoft.com/office/powerpoint/2010/main" val="4648099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824" y="907800"/>
            <a:ext cx="3942433" cy="3942433"/>
          </a:xfrm>
          <a:prstGeom prst="rect">
            <a:avLst/>
          </a:prstGeom>
        </p:spPr>
      </p:pic>
      <p:sp>
        <p:nvSpPr>
          <p:cNvPr id="27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CONCLUSION</a:t>
            </a:r>
            <a:endParaRPr lang="en-US" sz="3000" b="0" strike="noStrike" spc="-1">
              <a:solidFill>
                <a:srgbClr val="000000"/>
              </a:solidFill>
              <a:latin typeface="Arial"/>
            </a:endParaRPr>
          </a:p>
        </p:txBody>
      </p:sp>
      <p:sp>
        <p:nvSpPr>
          <p:cNvPr id="275" name="TextShape 2"/>
          <p:cNvSpPr txBox="1"/>
          <p:nvPr/>
        </p:nvSpPr>
        <p:spPr>
          <a:xfrm>
            <a:off x="263810" y="1718698"/>
            <a:ext cx="4853879" cy="2409480"/>
          </a:xfrm>
          <a:prstGeom prst="rect">
            <a:avLst/>
          </a:prstGeom>
          <a:noFill/>
          <a:ln>
            <a:noFill/>
          </a:ln>
        </p:spPr>
        <p:txBody>
          <a:bodyPr tIns="91440" bIns="91440">
            <a:noAutofit/>
          </a:bodyPr>
          <a:lstStyle/>
          <a:p>
            <a:pPr marL="114480" algn="just">
              <a:lnSpc>
                <a:spcPct val="100000"/>
              </a:lnSpc>
              <a:tabLst>
                <a:tab pos="0" algn="l"/>
              </a:tabLst>
            </a:pPr>
            <a:r>
              <a:rPr lang="en-IN" sz="1600" b="0" strike="noStrike" spc="-1" dirty="0">
                <a:solidFill>
                  <a:srgbClr val="FFFFFF"/>
                </a:solidFill>
                <a:latin typeface="Roboto Light"/>
                <a:ea typeface="Roboto Light"/>
              </a:rPr>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the right keys, no one can extract any information from the encrypted files. </a:t>
            </a:r>
            <a:endParaRPr lang="en-US" sz="1600" b="0" strike="noStrike" spc="-1" dirty="0">
              <a:latin typeface="Arial"/>
            </a:endParaRPr>
          </a:p>
        </p:txBody>
      </p:sp>
      <p:sp>
        <p:nvSpPr>
          <p:cNvPr id="276"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3986640" y="1429200"/>
            <a:ext cx="3577680" cy="606240"/>
          </a:xfrm>
          <a:prstGeom prst="rect">
            <a:avLst/>
          </a:prstGeom>
          <a:noFill/>
          <a:ln>
            <a:noFill/>
          </a:ln>
        </p:spPr>
        <p:txBody>
          <a:bodyPr tIns="91440" bIns="91440" anchor="b">
            <a:noAutofit/>
          </a:bodyPr>
          <a:lstStyle/>
          <a:p>
            <a:pPr>
              <a:lnSpc>
                <a:spcPct val="100000"/>
              </a:lnSpc>
              <a:tabLst>
                <a:tab pos="0" algn="l"/>
              </a:tabLst>
            </a:pPr>
            <a:r>
              <a:rPr lang="es" sz="3000" b="0" strike="noStrike" spc="-1">
                <a:solidFill>
                  <a:srgbClr val="0E2A47"/>
                </a:solidFill>
                <a:latin typeface="Roboto Black"/>
                <a:ea typeface="Roboto Black"/>
              </a:rPr>
              <a:t>THANKS!</a:t>
            </a:r>
            <a:endParaRPr lang="en-US" sz="3000" b="0" strike="noStrike" spc="-1">
              <a:solidFill>
                <a:srgbClr val="000000"/>
              </a:solidFill>
              <a:latin typeface="Arial"/>
            </a:endParaRPr>
          </a:p>
        </p:txBody>
      </p:sp>
      <p:sp>
        <p:nvSpPr>
          <p:cNvPr id="278" name="TextShape 2"/>
          <p:cNvSpPr txBox="1"/>
          <p:nvPr/>
        </p:nvSpPr>
        <p:spPr>
          <a:xfrm>
            <a:off x="3986640" y="2510208"/>
            <a:ext cx="4470480" cy="1877040"/>
          </a:xfrm>
          <a:prstGeom prst="rect">
            <a:avLst/>
          </a:prstGeom>
          <a:noFill/>
          <a:ln>
            <a:noFill/>
          </a:ln>
        </p:spPr>
        <p:txBody>
          <a:bodyPr tIns="91440" bIns="91440">
            <a:noAutofit/>
          </a:bodyPr>
          <a:lstStyle/>
          <a:p>
            <a:pPr>
              <a:lnSpc>
                <a:spcPct val="100000"/>
              </a:lnSpc>
              <a:tabLst>
                <a:tab pos="0" algn="l"/>
              </a:tabLst>
            </a:pPr>
            <a:r>
              <a:rPr lang="es" sz="1050" b="0" strike="noStrike" spc="-1" dirty="0" smtClean="0">
                <a:solidFill>
                  <a:srgbClr val="0E2A47"/>
                </a:solidFill>
                <a:latin typeface="Roboto Light"/>
                <a:ea typeface="Roboto Light"/>
              </a:rPr>
              <a:t>Do you have </a:t>
            </a:r>
            <a:r>
              <a:rPr lang="es" sz="1050" b="0" strike="noStrike" spc="-1" dirty="0">
                <a:solidFill>
                  <a:srgbClr val="0E2A47"/>
                </a:solidFill>
                <a:latin typeface="Roboto Light"/>
                <a:ea typeface="Roboto Light"/>
              </a:rPr>
              <a:t>any question</a:t>
            </a:r>
            <a:r>
              <a:rPr lang="es" sz="1050" b="0" strike="noStrike" spc="-1" dirty="0" smtClean="0">
                <a:solidFill>
                  <a:srgbClr val="0E2A47"/>
                </a:solidFill>
                <a:latin typeface="Roboto Light"/>
                <a:ea typeface="Roboto Light"/>
              </a:rPr>
              <a:t>?</a:t>
            </a:r>
            <a:endParaRPr lang="en-US" sz="1050" b="0" strike="noStrike" spc="-1" dirty="0">
              <a:latin typeface="Arial"/>
            </a:endParaRPr>
          </a:p>
          <a:p>
            <a:pPr>
              <a:lnSpc>
                <a:spcPct val="100000"/>
              </a:lnSpc>
              <a:tabLst>
                <a:tab pos="0" algn="l"/>
              </a:tabLst>
            </a:pPr>
            <a:endParaRPr lang="en-US" sz="1050" b="0" strike="noStrike" spc="-1" dirty="0">
              <a:latin typeface="Arial"/>
            </a:endParaRPr>
          </a:p>
          <a:p>
            <a:pPr>
              <a:lnSpc>
                <a:spcPct val="100000"/>
              </a:lnSpc>
              <a:tabLst>
                <a:tab pos="0" algn="l"/>
              </a:tabLst>
            </a:pPr>
            <a:r>
              <a:rPr lang="es" sz="1050" b="0" strike="noStrike" spc="-1" dirty="0">
                <a:solidFill>
                  <a:srgbClr val="0E2A47"/>
                </a:solidFill>
                <a:latin typeface="Roboto Light"/>
                <a:ea typeface="Roboto Light"/>
              </a:rPr>
              <a:t>Contact:</a:t>
            </a:r>
            <a:r>
              <a:rPr lang="es" sz="1050" b="0" u="sng" strike="noStrike" spc="-1" dirty="0">
                <a:solidFill>
                  <a:srgbClr val="48FFD5"/>
                </a:solidFill>
                <a:uFillTx/>
                <a:latin typeface="Roboto Light"/>
                <a:ea typeface="Roboto Light"/>
                <a:hlinkClick r:id="rId2"/>
              </a:rPr>
              <a:t>dyou</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182001422e@eastdelta.edu.bd</a:t>
            </a:r>
            <a:r>
              <a:rPr lang="es" sz="1050" b="0" u="sng" strike="noStrike" spc="-1" dirty="0">
                <a:solidFill>
                  <a:srgbClr val="48FFD5"/>
                </a:solidFill>
                <a:uFillTx/>
                <a:latin typeface="Roboto Light"/>
                <a:ea typeface="Roboto Light"/>
                <a:hlinkClick r:id="rId2"/>
              </a:rPr>
              <a:t>freepik.com</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182000422e@eastdelta.edu.bd</a:t>
            </a:r>
            <a:endParaRPr lang="en-US" sz="1050" b="0" strike="noStrike" spc="-1" dirty="0">
              <a:latin typeface="Arial"/>
            </a:endParaRPr>
          </a:p>
        </p:txBody>
      </p:sp>
      <p:grpSp>
        <p:nvGrpSpPr>
          <p:cNvPr id="279" name="Group 3"/>
          <p:cNvGrpSpPr/>
          <p:nvPr/>
        </p:nvGrpSpPr>
        <p:grpSpPr>
          <a:xfrm>
            <a:off x="4077360" y="3526200"/>
            <a:ext cx="137160" cy="137160"/>
            <a:chOff x="4077360" y="3526200"/>
            <a:chExt cx="137160" cy="137160"/>
          </a:xfrm>
        </p:grpSpPr>
        <p:sp>
          <p:nvSpPr>
            <p:cNvPr id="280" name="CustomShape 4"/>
            <p:cNvSpPr/>
            <p:nvPr/>
          </p:nvSpPr>
          <p:spPr>
            <a:xfrm>
              <a:off x="4142160" y="3550320"/>
              <a:ext cx="46800" cy="113040"/>
            </a:xfrm>
            <a:custGeom>
              <a:avLst/>
              <a:gdLst/>
              <a:ahLst/>
              <a:cxnLst/>
              <a:rect l="l" t="t" r="r" b="b"/>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1" name="CustomShape 5"/>
            <p:cNvSpPr/>
            <p:nvPr/>
          </p:nvSpPr>
          <p:spPr>
            <a:xfrm>
              <a:off x="4077360" y="3526200"/>
              <a:ext cx="137160" cy="137160"/>
            </a:xfrm>
            <a:custGeom>
              <a:avLst/>
              <a:gdLst/>
              <a:ahLst/>
              <a:cxnLst/>
              <a:rect l="l" t="t" r="r" b="b"/>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grpSp>
        <p:nvGrpSpPr>
          <p:cNvPr id="282" name="Group 6"/>
          <p:cNvGrpSpPr/>
          <p:nvPr/>
        </p:nvGrpSpPr>
        <p:grpSpPr>
          <a:xfrm>
            <a:off x="4268880" y="3526200"/>
            <a:ext cx="137160" cy="137160"/>
            <a:chOff x="4268880" y="3526200"/>
            <a:chExt cx="137160" cy="137160"/>
          </a:xfrm>
        </p:grpSpPr>
        <p:sp>
          <p:nvSpPr>
            <p:cNvPr id="283" name="CustomShape 7"/>
            <p:cNvSpPr/>
            <p:nvPr/>
          </p:nvSpPr>
          <p:spPr>
            <a:xfrm>
              <a:off x="4293360" y="3550680"/>
              <a:ext cx="88200" cy="88200"/>
            </a:xfrm>
            <a:custGeom>
              <a:avLst/>
              <a:gdLst/>
              <a:ahLst/>
              <a:cxnLst/>
              <a:rect l="l" t="t" r="r" b="b"/>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4" name="CustomShape 8"/>
            <p:cNvSpPr/>
            <p:nvPr/>
          </p:nvSpPr>
          <p:spPr>
            <a:xfrm>
              <a:off x="4317480" y="3574800"/>
              <a:ext cx="39960" cy="39960"/>
            </a:xfrm>
            <a:custGeom>
              <a:avLst/>
              <a:gdLst/>
              <a:ahLst/>
              <a:cxnLst/>
              <a:rect l="l" t="t" r="r" b="b"/>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5" name="CustomShape 9"/>
            <p:cNvSpPr/>
            <p:nvPr/>
          </p:nvSpPr>
          <p:spPr>
            <a:xfrm>
              <a:off x="4268880" y="3526200"/>
              <a:ext cx="137160" cy="137160"/>
            </a:xfrm>
            <a:custGeom>
              <a:avLst/>
              <a:gdLst/>
              <a:ahLst/>
              <a:cxnLst/>
              <a:rect l="l" t="t" r="r" b="b"/>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sp>
        <p:nvSpPr>
          <p:cNvPr id="286" name="CustomShape 10"/>
          <p:cNvSpPr/>
          <p:nvPr/>
        </p:nvSpPr>
        <p:spPr>
          <a:xfrm>
            <a:off x="4460760" y="3526200"/>
            <a:ext cx="168480" cy="137160"/>
          </a:xfrm>
          <a:custGeom>
            <a:avLst/>
            <a:gdLst/>
            <a:ahLst/>
            <a:cxnLst/>
            <a:rect l="l" t="t" r="r" b="b"/>
            <a:pathLst>
              <a:path w="19122" h="15596">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7" y="2034046"/>
            <a:ext cx="3905510" cy="1952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OBJECTIVE</a:t>
            </a:r>
            <a:endParaRPr lang="en-US" sz="3000" b="0" strike="noStrike" spc="-1">
              <a:solidFill>
                <a:srgbClr val="000000"/>
              </a:solidFill>
              <a:latin typeface="Arial"/>
            </a:endParaRPr>
          </a:p>
        </p:txBody>
      </p:sp>
      <p:sp>
        <p:nvSpPr>
          <p:cNvPr id="199" name="TextShape 2"/>
          <p:cNvSpPr txBox="1"/>
          <p:nvPr/>
        </p:nvSpPr>
        <p:spPr>
          <a:xfrm>
            <a:off x="740160" y="939600"/>
            <a:ext cx="5331240" cy="3858120"/>
          </a:xfrm>
          <a:prstGeom prst="rect">
            <a:avLst/>
          </a:prstGeom>
          <a:noFill/>
          <a:ln>
            <a:noFill/>
          </a:ln>
        </p:spPr>
        <p:txBody>
          <a:bodyPr tIns="91440" bIns="91440">
            <a:noAutofit/>
          </a:bodyPr>
          <a:lstStyle/>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Implementation of AES algorithm.</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Text Messages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Text Messages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Confidential Images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Images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any kinds of confidential file.</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any kinds of confidential </a:t>
            </a:r>
            <a:r>
              <a:rPr lang="en-IN" sz="1400" b="0" strike="noStrike" spc="-1" dirty="0" smtClean="0">
                <a:solidFill>
                  <a:srgbClr val="FFFFFF"/>
                </a:solidFill>
                <a:latin typeface="Roboto Light"/>
                <a:ea typeface="Roboto Light"/>
              </a:rPr>
              <a:t>file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Produce garbage values without right key.  </a:t>
            </a:r>
            <a:endParaRPr lang="en-US" sz="1400" b="0" strike="noStrike" spc="-1" dirty="0">
              <a:latin typeface="Arial"/>
            </a:endParaRPr>
          </a:p>
        </p:txBody>
      </p:sp>
      <p:sp>
        <p:nvSpPr>
          <p:cNvPr id="200"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812" y="1761203"/>
            <a:ext cx="2857500" cy="2476500"/>
          </a:xfrm>
          <a:prstGeom prst="rect">
            <a:avLst/>
          </a:prstGeom>
        </p:spPr>
      </p:pic>
      <p:sp>
        <p:nvSpPr>
          <p:cNvPr id="4" name="Donut 3"/>
          <p:cNvSpPr/>
          <p:nvPr/>
        </p:nvSpPr>
        <p:spPr>
          <a:xfrm>
            <a:off x="756070" y="116014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onut 9"/>
          <p:cNvSpPr/>
          <p:nvPr/>
        </p:nvSpPr>
        <p:spPr>
          <a:xfrm>
            <a:off x="756070" y="157361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Donut 10"/>
          <p:cNvSpPr/>
          <p:nvPr/>
        </p:nvSpPr>
        <p:spPr>
          <a:xfrm>
            <a:off x="756069" y="19847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Donut 11"/>
          <p:cNvSpPr/>
          <p:nvPr/>
        </p:nvSpPr>
        <p:spPr>
          <a:xfrm>
            <a:off x="756068" y="2424457"/>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onut 12"/>
          <p:cNvSpPr/>
          <p:nvPr/>
        </p:nvSpPr>
        <p:spPr>
          <a:xfrm>
            <a:off x="756068" y="2843043"/>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Donut 13"/>
          <p:cNvSpPr/>
          <p:nvPr/>
        </p:nvSpPr>
        <p:spPr>
          <a:xfrm>
            <a:off x="756068" y="327442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Donut 14"/>
          <p:cNvSpPr/>
          <p:nvPr/>
        </p:nvSpPr>
        <p:spPr>
          <a:xfrm>
            <a:off x="756067" y="370770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Donut 15"/>
          <p:cNvSpPr/>
          <p:nvPr/>
        </p:nvSpPr>
        <p:spPr>
          <a:xfrm>
            <a:off x="756067" y="41390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INTRODUCTION</a:t>
            </a:r>
            <a:endParaRPr lang="en-US" sz="3000" b="0" strike="noStrike" spc="-1">
              <a:solidFill>
                <a:srgbClr val="000000"/>
              </a:solidFill>
              <a:latin typeface="Arial"/>
            </a:endParaRPr>
          </a:p>
        </p:txBody>
      </p:sp>
      <p:sp>
        <p:nvSpPr>
          <p:cNvPr id="202" name="TextShape 2"/>
          <p:cNvSpPr txBox="1"/>
          <p:nvPr/>
        </p:nvSpPr>
        <p:spPr>
          <a:xfrm>
            <a:off x="401244" y="1155324"/>
            <a:ext cx="5331240" cy="3858120"/>
          </a:xfrm>
          <a:prstGeom prst="rect">
            <a:avLst/>
          </a:prstGeom>
          <a:noFill/>
          <a:ln>
            <a:noFill/>
          </a:ln>
        </p:spPr>
        <p:txBody>
          <a:bodyPr tIns="91440" bIns="91440">
            <a:noAutofit/>
          </a:bodyPr>
          <a:lstStyle/>
          <a:p>
            <a:pPr algn="just">
              <a:tabLst>
                <a:tab pos="0" algn="l"/>
              </a:tabLst>
            </a:pPr>
            <a:r>
              <a:rPr lang="en-IN" sz="1200" dirty="0" smtClean="0">
                <a:solidFill>
                  <a:schemeClr val="bg1"/>
                </a:solidFill>
              </a:rPr>
              <a:t>Data is a most important part of our lives. It’s the root of knowledge. But some data in wrong hand can be very dangerous for us. That’s why data security is compulsory. Sometime we need to transfer confidential data through the internet. But internet in full of hackers and eavesdropper.  In that case, the best way to secure data is Cryptography. Cryptography is the way to hide information by encryption and decoding it by decryption. The Advanced Encryption Standard (AES) algorithm, also known as the </a:t>
            </a:r>
            <a:r>
              <a:rPr lang="en-IN" sz="1200" dirty="0" err="1" smtClean="0">
                <a:solidFill>
                  <a:schemeClr val="bg1"/>
                </a:solidFill>
              </a:rPr>
              <a:t>Rijndael</a:t>
            </a:r>
            <a:r>
              <a:rPr lang="en-IN" sz="1200" dirty="0" smtClean="0">
                <a:solidFill>
                  <a:schemeClr val="bg1"/>
                </a:solidFill>
              </a:rPr>
              <a:t> algorithm is a symmetrical block cipher cryptographic algorithm that takes plain text and converts them to unreadable format known as cipher text using keys. The cipher text can be converted back to plain text through the process of decryption using same keys. AES encryption used in a lot of ways, including wireless security, processor security, image encryption, file encryption. The NSA (National Security Agency) United States Department of Defence they are using AES to encrypt Top Secret information. So that’s why AES has gained the confidence of various industries. Since the AES algorithm is considered secure, it is in the worldwide standard. In this paper, we will implement AES in Python to encrypt and decrypt any file including text messages, images, voice messages, pdf, documents and any other file formats.</a:t>
            </a:r>
          </a:p>
        </p:txBody>
      </p:sp>
      <p:sp>
        <p:nvSpPr>
          <p:cNvPr id="203"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469" y="1511710"/>
            <a:ext cx="2857500" cy="2857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TOOLS USED</a:t>
            </a:r>
            <a:endParaRPr lang="en-US" sz="3000" b="0" strike="noStrike" spc="-1">
              <a:solidFill>
                <a:srgbClr val="000000"/>
              </a:solidFill>
              <a:latin typeface="Arial"/>
            </a:endParaRPr>
          </a:p>
        </p:txBody>
      </p:sp>
      <p:sp>
        <p:nvSpPr>
          <p:cNvPr id="20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06" name="Picture 5"/>
          <p:cNvPicPr/>
          <p:nvPr/>
        </p:nvPicPr>
        <p:blipFill>
          <a:blip r:embed="rId2"/>
          <a:stretch/>
        </p:blipFill>
        <p:spPr>
          <a:xfrm>
            <a:off x="850165" y="1084417"/>
            <a:ext cx="1653144" cy="1464810"/>
          </a:xfrm>
          <a:prstGeom prst="rect">
            <a:avLst/>
          </a:prstGeom>
          <a:ln>
            <a:noFill/>
          </a:ln>
        </p:spPr>
      </p:pic>
      <p:pic>
        <p:nvPicPr>
          <p:cNvPr id="207" name="Picture 4"/>
          <p:cNvPicPr/>
          <p:nvPr/>
        </p:nvPicPr>
        <p:blipFill>
          <a:blip r:embed="rId3"/>
          <a:stretch/>
        </p:blipFill>
        <p:spPr>
          <a:xfrm>
            <a:off x="3808697" y="1047628"/>
            <a:ext cx="1835647" cy="1413869"/>
          </a:xfrm>
          <a:prstGeom prst="rect">
            <a:avLst/>
          </a:prstGeom>
          <a:ln>
            <a:noFill/>
          </a:ln>
        </p:spPr>
      </p:pic>
      <p:pic>
        <p:nvPicPr>
          <p:cNvPr id="208" name="Picture 9"/>
          <p:cNvPicPr/>
          <p:nvPr/>
        </p:nvPicPr>
        <p:blipFill>
          <a:blip r:embed="rId4"/>
          <a:stretch/>
        </p:blipFill>
        <p:spPr>
          <a:xfrm>
            <a:off x="7030007" y="1109398"/>
            <a:ext cx="1261571" cy="1413869"/>
          </a:xfrm>
          <a:prstGeom prst="rect">
            <a:avLst/>
          </a:prstGeom>
          <a:ln>
            <a:noFill/>
          </a:ln>
        </p:spPr>
      </p:pic>
      <p:sp>
        <p:nvSpPr>
          <p:cNvPr id="2" name="Title 1"/>
          <p:cNvSpPr>
            <a:spLocks noGrp="1"/>
          </p:cNvSpPr>
          <p:nvPr>
            <p:ph type="title"/>
          </p:nvPr>
        </p:nvSpPr>
        <p:spPr>
          <a:xfrm>
            <a:off x="3964722" y="2126751"/>
            <a:ext cx="1603872" cy="396516"/>
          </a:xfrm>
        </p:spPr>
        <p:txBody>
          <a:bodyPr/>
          <a:lstStyle/>
          <a:p>
            <a:r>
              <a:rPr lang="en-IN" sz="2000" dirty="0" smtClean="0">
                <a:solidFill>
                  <a:schemeClr val="accent2"/>
                </a:solidFill>
                <a:latin typeface="+mn-lt"/>
                <a:cs typeface="Calibri" panose="020F0502020204030204" pitchFamily="34" charset="0"/>
              </a:rPr>
              <a:t>Cryptography</a:t>
            </a:r>
            <a:endParaRPr lang="en-IN" sz="2000" dirty="0">
              <a:solidFill>
                <a:schemeClr val="accent2"/>
              </a:solidFill>
              <a:latin typeface="+mn-lt"/>
              <a:cs typeface="Calibri" panose="020F050202020403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181" y="2806331"/>
            <a:ext cx="1975113" cy="19751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9656" y="2991207"/>
            <a:ext cx="3264328" cy="1632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21" y="2964405"/>
            <a:ext cx="1476480" cy="16589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3" name="TextShape 2"/>
          <p:cNvSpPr txBox="1"/>
          <p:nvPr/>
        </p:nvSpPr>
        <p:spPr>
          <a:xfrm>
            <a:off x="1404360" y="1562040"/>
            <a:ext cx="6427800" cy="95220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The Advanced Encryption Standard (AES) algorithm, also known as the </a:t>
            </a:r>
            <a:r>
              <a:rPr lang="en-IN" sz="1200" b="0" strike="noStrike" spc="-1" dirty="0" err="1">
                <a:solidFill>
                  <a:srgbClr val="FFFFFF"/>
                </a:solidFill>
                <a:latin typeface="Roboto Light"/>
                <a:ea typeface="Roboto Light"/>
              </a:rPr>
              <a:t>Rijndael</a:t>
            </a:r>
            <a:r>
              <a:rPr lang="en-IN" sz="1200" b="0" strike="noStrike" spc="-1" dirty="0">
                <a:solidFill>
                  <a:srgbClr val="FFFFFF"/>
                </a:solidFill>
                <a:latin typeface="Roboto Light"/>
                <a:ea typeface="Roboto Light"/>
              </a:rPr>
              <a:t> algorithm is a symmetrical block cipher cryptographic algorithm that that takes plain text and converts them to unreadable format known as cipher text using keys. The cipher text can be converted back to plain text through the process of decryption using same keys.</a:t>
            </a:r>
            <a:endParaRPr lang="en-US" sz="1200" b="0" strike="noStrike" spc="-1" dirty="0">
              <a:latin typeface="Arial"/>
            </a:endParaRPr>
          </a:p>
        </p:txBody>
      </p:sp>
      <p:sp>
        <p:nvSpPr>
          <p:cNvPr id="214"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15" name="TextShape 4"/>
          <p:cNvSpPr txBox="1"/>
          <p:nvPr/>
        </p:nvSpPr>
        <p:spPr>
          <a:xfrm>
            <a:off x="1167480" y="1120920"/>
            <a:ext cx="6901560" cy="551520"/>
          </a:xfrm>
          <a:prstGeom prst="rect">
            <a:avLst/>
          </a:prstGeom>
          <a:noFill/>
          <a:ln>
            <a:noFill/>
          </a:ln>
        </p:spPr>
        <p:txBody>
          <a:bodyPr tIns="91440" bIns="91440" anchor="b">
            <a:noAutofit/>
          </a:bodyPr>
          <a:lstStyle/>
          <a:p>
            <a:pPr algn="ctr">
              <a:lnSpc>
                <a:spcPct val="100000"/>
              </a:lnSpc>
            </a:pPr>
            <a:r>
              <a:rPr lang="en-IN" sz="2000" b="1" strike="noStrike" spc="-1" dirty="0">
                <a:solidFill>
                  <a:srgbClr val="FFFFFF"/>
                </a:solidFill>
                <a:latin typeface="Roboto Black"/>
                <a:ea typeface="Roboto Black"/>
              </a:rPr>
              <a:t>AES</a:t>
            </a:r>
            <a:r>
              <a:rPr lang="en-IN" sz="2000" b="0" strike="noStrike" spc="-1" dirty="0">
                <a:solidFill>
                  <a:srgbClr val="FFFFFF"/>
                </a:solidFill>
                <a:latin typeface="Roboto Black"/>
                <a:ea typeface="Roboto Black"/>
              </a:rPr>
              <a:t> </a:t>
            </a:r>
            <a:r>
              <a:rPr lang="en-IN" sz="2000" b="1" strike="noStrike" spc="-1" dirty="0">
                <a:solidFill>
                  <a:srgbClr val="FFFFFF"/>
                </a:solidFill>
                <a:latin typeface="Roboto Black"/>
                <a:ea typeface="Roboto Black"/>
              </a:rPr>
              <a:t>Algorithm Specification</a:t>
            </a:r>
            <a:r>
              <a:rPr dirty="0"/>
              <a:t/>
            </a:r>
            <a:br>
              <a:rPr dirty="0"/>
            </a:br>
            <a:endParaRPr lang="en-US" sz="2000" b="0" strike="noStrike" spc="-1" dirty="0">
              <a:solidFill>
                <a:srgbClr val="000000"/>
              </a:solidFill>
              <a:latin typeface="Arial"/>
            </a:endParaRPr>
          </a:p>
        </p:txBody>
      </p:sp>
      <p:sp>
        <p:nvSpPr>
          <p:cNvPr id="216" name="TextShape 5"/>
          <p:cNvSpPr txBox="1"/>
          <p:nvPr/>
        </p:nvSpPr>
        <p:spPr>
          <a:xfrm>
            <a:off x="386640" y="2514600"/>
            <a:ext cx="4678200" cy="252972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AES is divided by two parts:</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Cypher / Encryption</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Inverse Cypher/ Decryption</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a:p>
            <a:pPr algn="just">
              <a:lnSpc>
                <a:spcPct val="100000"/>
              </a:lnSpc>
              <a:tabLst>
                <a:tab pos="0" algn="l"/>
              </a:tabLst>
            </a:pPr>
            <a:r>
              <a:rPr lang="en-IN" sz="1200" b="0" strike="noStrike" spc="-1" dirty="0">
                <a:solidFill>
                  <a:srgbClr val="FFFFFF"/>
                </a:solidFill>
                <a:latin typeface="Roboto Light"/>
                <a:ea typeface="Roboto Light"/>
              </a:rPr>
              <a:t>For the AES algorithm, the length of the Cipher Key is 128, 192, or 256 bits. The key length is represented by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6, or 8, which reflects the number of 32-bit words in the Cipher Key. For the AES algorithm, the number of rounds to be performed during the execution of the algorithm is dependent on the key size. The number of rounds is represented by Nr, where Nr = 10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Nr = 12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6, and Nr = 14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8. The Key-Block-Round combinations are given in Figure.</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p:txBody>
      </p:sp>
      <p:pic>
        <p:nvPicPr>
          <p:cNvPr id="217" name="Picture 6"/>
          <p:cNvPicPr/>
          <p:nvPr/>
        </p:nvPicPr>
        <p:blipFill>
          <a:blip r:embed="rId2"/>
          <a:stretch/>
        </p:blipFill>
        <p:spPr>
          <a:xfrm>
            <a:off x="5393880" y="3052800"/>
            <a:ext cx="3510000" cy="1638000"/>
          </a:xfrm>
          <a:prstGeom prst="rect">
            <a:avLst/>
          </a:prstGeom>
          <a:ln>
            <a:noFill/>
          </a:ln>
        </p:spPr>
      </p:pic>
      <p:sp>
        <p:nvSpPr>
          <p:cNvPr id="10" name="CustomShape 1"/>
          <p:cNvSpPr/>
          <p:nvPr/>
        </p:nvSpPr>
        <p:spPr>
          <a:xfrm>
            <a:off x="2453640" y="1460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0"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Cypher / Encryption Algorithm</a:t>
            </a:r>
            <a:endParaRPr lang="en-US" sz="2000" b="0" strike="noStrike" spc="-1">
              <a:solidFill>
                <a:srgbClr val="000000"/>
              </a:solidFill>
              <a:latin typeface="Arial"/>
            </a:endParaRPr>
          </a:p>
        </p:txBody>
      </p:sp>
      <p:sp>
        <p:nvSpPr>
          <p:cNvPr id="221" name="TextShape 4"/>
          <p:cNvSpPr txBox="1"/>
          <p:nvPr/>
        </p:nvSpPr>
        <p:spPr>
          <a:xfrm>
            <a:off x="311760" y="1659240"/>
            <a:ext cx="4095720" cy="7448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For both its Cipher and Inverse Cipher, the AES algorithm uses a round function that is composed of </a:t>
            </a: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four different byte-oriented transformations:</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2" name="Picture 8"/>
          <p:cNvPicPr/>
          <p:nvPr/>
        </p:nvPicPr>
        <p:blipFill>
          <a:blip r:embed="rId2"/>
          <a:srcRect l="1987" r="3356" b="5767"/>
          <a:stretch/>
        </p:blipFill>
        <p:spPr>
          <a:xfrm>
            <a:off x="4597188" y="1455480"/>
            <a:ext cx="4273560" cy="3408480"/>
          </a:xfrm>
          <a:prstGeom prst="rect">
            <a:avLst/>
          </a:prstGeom>
          <a:ln>
            <a:noFill/>
          </a:ln>
        </p:spPr>
      </p:pic>
      <p:sp>
        <p:nvSpPr>
          <p:cNvPr id="223" name="TextShape 5"/>
          <p:cNvSpPr txBox="1"/>
          <p:nvPr/>
        </p:nvSpPr>
        <p:spPr>
          <a:xfrm>
            <a:off x="311760" y="2404080"/>
            <a:ext cx="4095720" cy="2157120"/>
          </a:xfrm>
          <a:prstGeom prst="rect">
            <a:avLst/>
          </a:prstGeom>
          <a:noFill/>
          <a:ln>
            <a:noFill/>
          </a:ln>
        </p:spPr>
        <p:txBody>
          <a:bodyPr tIns="91440" bIns="91440">
            <a:noAutofit/>
          </a:bodyPr>
          <a:lstStyle/>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Byte substitution using a substitution table (S-box),</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Shifting rows of the State array by different offsets, </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Mixing the data within each column of the State array,</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Adding a Round Key to the State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457200" indent="-342720">
              <a:lnSpc>
                <a:spcPct val="100000"/>
              </a:lnSpc>
              <a:tabLst>
                <a:tab pos="0" algn="l"/>
              </a:tabLst>
            </a:pPr>
            <a:r>
              <a:rPr lang="en-IN" sz="1200" b="0" strike="noStrike" spc="-1" dirty="0">
                <a:solidFill>
                  <a:srgbClr val="FFFFFF"/>
                </a:solidFill>
                <a:latin typeface="Roboto Light"/>
                <a:ea typeface="Roboto Light"/>
              </a:rPr>
              <a:t>The Cipher is described in the pseudo code: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individual transformations </a:t>
            </a:r>
            <a:r>
              <a:rPr lang="en-IN" sz="1200" b="1" strike="noStrike" spc="-1" dirty="0" err="1">
                <a:solidFill>
                  <a:srgbClr val="FFFFFF"/>
                </a:solidFill>
                <a:latin typeface="Roboto Light"/>
                <a:ea typeface="Roboto Light"/>
              </a:rPr>
              <a:t>SubBytes</a:t>
            </a:r>
            <a:r>
              <a:rPr lang="en-IN" sz="1200" b="1" strike="noStrike" spc="-1" dirty="0">
                <a:solidFill>
                  <a:srgbClr val="FFFFFF"/>
                </a:solidFill>
                <a:latin typeface="Roboto Light"/>
                <a:ea typeface="Roboto Light"/>
              </a:rPr>
              <a:t>() , </a:t>
            </a:r>
            <a:r>
              <a:rPr lang="en-IN" sz="1200" b="1" strike="noStrike" spc="-1" dirty="0" err="1">
                <a:solidFill>
                  <a:srgbClr val="FFFFFF"/>
                </a:solidFill>
                <a:latin typeface="Roboto Light"/>
                <a:ea typeface="Roboto Light"/>
              </a:rPr>
              <a:t>ShiftRows</a:t>
            </a:r>
            <a:r>
              <a:rPr lang="en-IN" sz="1200" b="1" strike="noStrike" spc="-1" dirty="0">
                <a:solidFill>
                  <a:srgbClr val="FFFFFF"/>
                </a:solidFill>
                <a:latin typeface="Roboto Light"/>
                <a:ea typeface="Roboto Light"/>
              </a:rPr>
              <a:t>(), </a:t>
            </a:r>
            <a:r>
              <a:rPr lang="en-IN" sz="1200" b="1" strike="noStrike" spc="-1" dirty="0" err="1">
                <a:solidFill>
                  <a:srgbClr val="FFFFFF"/>
                </a:solidFill>
                <a:latin typeface="Roboto Light"/>
                <a:ea typeface="Roboto Light"/>
              </a:rPr>
              <a:t>MixColumns</a:t>
            </a:r>
            <a:r>
              <a:rPr lang="en-IN" sz="1200" b="1" strike="noStrike" spc="-1" dirty="0">
                <a:solidFill>
                  <a:srgbClr val="FFFFFF"/>
                </a:solidFill>
                <a:latin typeface="Roboto Light"/>
                <a:ea typeface="Roboto Light"/>
              </a:rPr>
              <a:t>(), and </a:t>
            </a:r>
            <a:r>
              <a:rPr lang="en-IN" sz="1200" b="1" strike="noStrike" spc="-1" dirty="0" err="1">
                <a:solidFill>
                  <a:srgbClr val="FFFFFF"/>
                </a:solidFill>
                <a:latin typeface="Roboto Light"/>
                <a:ea typeface="Roboto Light"/>
              </a:rPr>
              <a:t>AddRoundKey</a:t>
            </a:r>
            <a:r>
              <a:rPr lang="en-IN" sz="1200" b="1" strike="noStrike" spc="-1" dirty="0">
                <a:solidFill>
                  <a:srgbClr val="FFFFFF"/>
                </a:solidFill>
                <a:latin typeface="Roboto Light"/>
                <a:ea typeface="Roboto Light"/>
              </a:rPr>
              <a:t>() -</a:t>
            </a:r>
            <a:r>
              <a:rPr lang="en-IN" sz="1200" b="0" strike="noStrike" spc="-1" dirty="0">
                <a:solidFill>
                  <a:srgbClr val="FFFFFF"/>
                </a:solidFill>
                <a:latin typeface="Roboto Light"/>
                <a:ea typeface="Roboto Light"/>
              </a:rPr>
              <a:t>process the State and are described next.</a:t>
            </a:r>
            <a:endParaRPr lang="en-US" sz="1200" b="0" strike="noStrike" spc="-1" dirty="0">
              <a:latin typeface="Arial"/>
            </a:endParaRPr>
          </a:p>
        </p:txBody>
      </p:sp>
      <p:sp>
        <p:nvSpPr>
          <p:cNvPr id="8" name="CustomShape 1"/>
          <p:cNvSpPr/>
          <p:nvPr/>
        </p:nvSpPr>
        <p:spPr>
          <a:xfrm>
            <a:off x="23266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2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6"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Byte Substitution</a:t>
            </a:r>
            <a:endParaRPr lang="en-US" sz="2000" b="0" strike="noStrike" spc="-1">
              <a:solidFill>
                <a:srgbClr val="000000"/>
              </a:solidFill>
              <a:latin typeface="Arial"/>
            </a:endParaRPr>
          </a:p>
        </p:txBody>
      </p:sp>
      <p:sp>
        <p:nvSpPr>
          <p:cNvPr id="227" name="TextShape 4"/>
          <p:cNvSpPr txBox="1"/>
          <p:nvPr/>
        </p:nvSpPr>
        <p:spPr>
          <a:xfrm>
            <a:off x="311760" y="1659240"/>
            <a:ext cx="4095720" cy="21830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The SubBytes() transformation is a non-linear byte substitution that operates independently on each byte of the State using a substitution table. This S-box which is invertible, is constructed by composing two transformations: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343080" indent="-228240">
              <a:lnSpc>
                <a:spcPct val="100000"/>
              </a:lnSpc>
              <a:buClr>
                <a:srgbClr val="FFFFFF"/>
              </a:buClr>
              <a:buFont typeface="Arial"/>
              <a:buAutoNum type="arabicPeriod"/>
              <a:tabLst>
                <a:tab pos="0" algn="l"/>
              </a:tabLst>
            </a:pPr>
            <a:r>
              <a:rPr lang="en-IN" sz="1200" b="0" strike="noStrike" spc="-1">
                <a:solidFill>
                  <a:srgbClr val="FFFFFF"/>
                </a:solidFill>
                <a:latin typeface="Roboto Light"/>
                <a:ea typeface="Roboto Light"/>
              </a:rPr>
              <a:t>Take the multiplicative inverse in the finite field (Galoi’s Field)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2.  Apply the following affine transformation (over GF(2)):</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8" name="Picture 11"/>
          <p:cNvPicPr/>
          <p:nvPr/>
        </p:nvPicPr>
        <p:blipFill>
          <a:blip r:embed="rId2"/>
          <a:srcRect r="14432"/>
          <a:stretch/>
        </p:blipFill>
        <p:spPr>
          <a:xfrm>
            <a:off x="351000" y="3842640"/>
            <a:ext cx="4016880" cy="520200"/>
          </a:xfrm>
          <a:prstGeom prst="rect">
            <a:avLst/>
          </a:prstGeom>
          <a:ln>
            <a:noFill/>
          </a:ln>
        </p:spPr>
      </p:pic>
      <p:pic>
        <p:nvPicPr>
          <p:cNvPr id="229" name="Picture 14"/>
          <p:cNvPicPr/>
          <p:nvPr/>
        </p:nvPicPr>
        <p:blipFill>
          <a:blip r:embed="rId3"/>
          <a:srcRect l="7853" r="10289"/>
          <a:stretch/>
        </p:blipFill>
        <p:spPr>
          <a:xfrm>
            <a:off x="4952160" y="1855080"/>
            <a:ext cx="3879720" cy="2202840"/>
          </a:xfrm>
          <a:prstGeom prst="rect">
            <a:avLst/>
          </a:prstGeom>
          <a:ln>
            <a:noFill/>
          </a:ln>
        </p:spPr>
      </p:pic>
      <p:sp>
        <p:nvSpPr>
          <p:cNvPr id="8" name="CustomShape 1"/>
          <p:cNvSpPr/>
          <p:nvPr/>
        </p:nvSpPr>
        <p:spPr>
          <a:xfrm>
            <a:off x="2313940" y="1333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1"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2"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Shifting Rows</a:t>
            </a:r>
            <a:endParaRPr lang="en-US" sz="2000" b="0" strike="noStrike" spc="-1">
              <a:solidFill>
                <a:srgbClr val="000000"/>
              </a:solidFill>
              <a:latin typeface="Arial"/>
            </a:endParaRPr>
          </a:p>
        </p:txBody>
      </p:sp>
      <p:sp>
        <p:nvSpPr>
          <p:cNvPr id="233" name="TextShape 4"/>
          <p:cNvSpPr txBox="1"/>
          <p:nvPr/>
        </p:nvSpPr>
        <p:spPr>
          <a:xfrm>
            <a:off x="311760" y="1659240"/>
            <a:ext cx="4095720" cy="107352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In the ShiftRows() transformation, the bytes in the last three rows of the State are cyclically shifted over different numbers of bytes (offsets). The first row, r=0, is not shifted. Specifically, the ShiftRows() transformation proceeds as follows:</a:t>
            </a:r>
            <a:r>
              <a:t/>
            </a:r>
            <a:br/>
            <a:endParaRPr lang="en-US" sz="1200" b="0" strike="noStrike" spc="-1">
              <a:latin typeface="Arial"/>
            </a:endParaRPr>
          </a:p>
        </p:txBody>
      </p:sp>
      <p:pic>
        <p:nvPicPr>
          <p:cNvPr id="234" name="Picture 7"/>
          <p:cNvPicPr/>
          <p:nvPr/>
        </p:nvPicPr>
        <p:blipFill>
          <a:blip r:embed="rId2"/>
          <a:srcRect l="9490" r="10919"/>
          <a:stretch/>
        </p:blipFill>
        <p:spPr>
          <a:xfrm>
            <a:off x="462240" y="2732760"/>
            <a:ext cx="4150440" cy="538920"/>
          </a:xfrm>
          <a:prstGeom prst="rect">
            <a:avLst/>
          </a:prstGeom>
          <a:ln>
            <a:noFill/>
          </a:ln>
        </p:spPr>
      </p:pic>
      <p:sp>
        <p:nvSpPr>
          <p:cNvPr id="235" name="TextShape 5"/>
          <p:cNvSpPr txBox="1"/>
          <p:nvPr/>
        </p:nvSpPr>
        <p:spPr>
          <a:xfrm>
            <a:off x="311760" y="3269880"/>
            <a:ext cx="4095720" cy="156888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where the shift value shift(r,Nb) depends on the row number, r, as follows:</a:t>
            </a:r>
            <a:r>
              <a:t/>
            </a:r>
            <a:br/>
            <a:r>
              <a:rPr lang="en-IN" sz="1200" b="0" strike="noStrike" spc="-1">
                <a:solidFill>
                  <a:srgbClr val="FFFFFF"/>
                </a:solidFill>
                <a:latin typeface="Roboto Light"/>
                <a:ea typeface="Roboto Light"/>
              </a:rPr>
              <a:t>shift(1,4) = 1; shift(2,4) = 2 ; shift(3,4) = 3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has the effect of moving bytes to “lower” positions in the row, while the “lowest” bytes wrap around into the “top” of the. Figure illustrates the ShiftRows() transformation:</a:t>
            </a:r>
            <a:endParaRPr lang="en-US" sz="1200" b="0" strike="noStrike" spc="-1">
              <a:latin typeface="Arial"/>
            </a:endParaRPr>
          </a:p>
          <a:p>
            <a:pPr marL="114480">
              <a:lnSpc>
                <a:spcPct val="100000"/>
              </a:lnSpc>
              <a:tabLst>
                <a:tab pos="0" algn="l"/>
              </a:tabLst>
            </a:pPr>
            <a:endParaRPr lang="en-US" sz="1200" b="0" strike="noStrike" spc="-1">
              <a:latin typeface="Arial"/>
            </a:endParaRPr>
          </a:p>
        </p:txBody>
      </p:sp>
      <p:pic>
        <p:nvPicPr>
          <p:cNvPr id="236" name="Picture 9"/>
          <p:cNvPicPr/>
          <p:nvPr/>
        </p:nvPicPr>
        <p:blipFill>
          <a:blip r:embed="rId3"/>
          <a:srcRect l="7542" r="2674"/>
          <a:stretch/>
        </p:blipFill>
        <p:spPr>
          <a:xfrm>
            <a:off x="4917960" y="1782000"/>
            <a:ext cx="3913920" cy="2604960"/>
          </a:xfrm>
          <a:prstGeom prst="rect">
            <a:avLst/>
          </a:prstGeom>
          <a:ln>
            <a:noFill/>
          </a:ln>
        </p:spPr>
      </p:pic>
      <p:sp>
        <p:nvSpPr>
          <p:cNvPr id="9" name="CustomShape 1"/>
          <p:cNvSpPr/>
          <p:nvPr/>
        </p:nvSpPr>
        <p:spPr>
          <a:xfrm>
            <a:off x="23774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TotalTime>
  <Words>1315</Words>
  <Application>Microsoft Office PowerPoint</Application>
  <PresentationFormat>On-screen Show (16:9)</PresentationFormat>
  <Paragraphs>115</Paragraphs>
  <Slides>22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22</vt:i4>
      </vt:variant>
    </vt:vector>
  </HeadingPairs>
  <TitlesOfParts>
    <vt:vector size="35" baseType="lpstr">
      <vt:lpstr>Arial</vt:lpstr>
      <vt:lpstr>Calibri</vt:lpstr>
      <vt:lpstr>DejaVu Sans</vt:lpstr>
      <vt:lpstr>Gulim</vt:lpstr>
      <vt:lpstr>Roboto Black</vt:lpstr>
      <vt:lpstr>Roboto Light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subject/>
  <dc:creator/>
  <dc:description/>
  <cp:lastModifiedBy>Tareq Ul Islam</cp:lastModifiedBy>
  <cp:revision>43</cp:revision>
  <dcterms:modified xsi:type="dcterms:W3CDTF">2021-09-08T06:23:40Z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