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5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EBF87E-5703-448E-9472-AEFAE4319C1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E133D4B5-891C-4C0C-A67A-8B7BEDC78B2F}">
      <dgm:prSet phldrT="[Text]"/>
      <dgm:spPr/>
      <dgm:t>
        <a:bodyPr/>
        <a:lstStyle/>
        <a:p>
          <a:r>
            <a:rPr lang="en-IN" dirty="0" smtClean="0"/>
            <a:t>DATA</a:t>
          </a:r>
          <a:endParaRPr lang="en-US" dirty="0"/>
        </a:p>
      </dgm:t>
    </dgm:pt>
    <dgm:pt modelId="{AE68147B-F914-49B5-83BE-7BD1F14C8399}" type="parTrans" cxnId="{EC49588B-4B2B-4A47-B7B3-10E27B55E716}">
      <dgm:prSet/>
      <dgm:spPr/>
      <dgm:t>
        <a:bodyPr/>
        <a:lstStyle/>
        <a:p>
          <a:endParaRPr lang="en-US"/>
        </a:p>
      </dgm:t>
    </dgm:pt>
    <dgm:pt modelId="{3EE98C84-7804-409E-8876-D33F76335A5F}" type="sibTrans" cxnId="{EC49588B-4B2B-4A47-B7B3-10E27B55E716}">
      <dgm:prSet/>
      <dgm:spPr/>
      <dgm:t>
        <a:bodyPr/>
        <a:lstStyle/>
        <a:p>
          <a:endParaRPr lang="en-US"/>
        </a:p>
      </dgm:t>
    </dgm:pt>
    <dgm:pt modelId="{7544FA1D-68C5-49F6-A783-04C9D1849AF6}">
      <dgm:prSet phldrT="[Text]"/>
      <dgm:spPr/>
      <dgm:t>
        <a:bodyPr/>
        <a:lstStyle/>
        <a:p>
          <a:r>
            <a:rPr lang="en-IN" dirty="0" smtClean="0"/>
            <a:t>FETCH</a:t>
          </a:r>
          <a:endParaRPr lang="en-US" dirty="0"/>
        </a:p>
      </dgm:t>
    </dgm:pt>
    <dgm:pt modelId="{92BBA054-1BEB-47BD-B87F-B90C9507B9F5}" type="parTrans" cxnId="{7CF8C1F6-738F-4A88-9016-9EB8124DF2E9}">
      <dgm:prSet/>
      <dgm:spPr/>
      <dgm:t>
        <a:bodyPr/>
        <a:lstStyle/>
        <a:p>
          <a:endParaRPr lang="en-US"/>
        </a:p>
      </dgm:t>
    </dgm:pt>
    <dgm:pt modelId="{C4B8C6AB-B882-4F07-B14E-A76090696821}" type="sibTrans" cxnId="{7CF8C1F6-738F-4A88-9016-9EB8124DF2E9}">
      <dgm:prSet/>
      <dgm:spPr/>
      <dgm:t>
        <a:bodyPr/>
        <a:lstStyle/>
        <a:p>
          <a:endParaRPr lang="en-US"/>
        </a:p>
      </dgm:t>
    </dgm:pt>
    <dgm:pt modelId="{129B6F57-41CB-4720-AD18-88AD8EA148A5}">
      <dgm:prSet phldrT="[Text]"/>
      <dgm:spPr/>
      <dgm:t>
        <a:bodyPr/>
        <a:lstStyle/>
        <a:p>
          <a:r>
            <a:rPr lang="en-IN" dirty="0" smtClean="0"/>
            <a:t>PROCESS</a:t>
          </a:r>
          <a:endParaRPr lang="en-US" dirty="0"/>
        </a:p>
      </dgm:t>
    </dgm:pt>
    <dgm:pt modelId="{41EF5F69-FD59-4465-8EBB-9AE35AA4E53E}" type="parTrans" cxnId="{02AEA224-2325-4D66-8A36-A2EA1F9D7D45}">
      <dgm:prSet/>
      <dgm:spPr/>
      <dgm:t>
        <a:bodyPr/>
        <a:lstStyle/>
        <a:p>
          <a:endParaRPr lang="en-US"/>
        </a:p>
      </dgm:t>
    </dgm:pt>
    <dgm:pt modelId="{C1CE3E75-A979-445D-8F48-81B895A00D47}" type="sibTrans" cxnId="{02AEA224-2325-4D66-8A36-A2EA1F9D7D45}">
      <dgm:prSet/>
      <dgm:spPr/>
      <dgm:t>
        <a:bodyPr/>
        <a:lstStyle/>
        <a:p>
          <a:endParaRPr lang="en-US"/>
        </a:p>
      </dgm:t>
    </dgm:pt>
    <dgm:pt modelId="{7F66D5B9-86EF-4EBB-BBAF-5EAA551A4C58}">
      <dgm:prSet phldrT="[Text]"/>
      <dgm:spPr/>
      <dgm:t>
        <a:bodyPr/>
        <a:lstStyle/>
        <a:p>
          <a:r>
            <a:rPr lang="en-IN" dirty="0" smtClean="0"/>
            <a:t>STORE</a:t>
          </a:r>
          <a:endParaRPr lang="en-US" dirty="0"/>
        </a:p>
      </dgm:t>
    </dgm:pt>
    <dgm:pt modelId="{699E33B7-8C5E-4699-B5E9-744A5B8E973E}" type="parTrans" cxnId="{075B4175-864D-4577-B141-7E16BAAF002C}">
      <dgm:prSet/>
      <dgm:spPr/>
      <dgm:t>
        <a:bodyPr/>
        <a:lstStyle/>
        <a:p>
          <a:endParaRPr lang="en-US"/>
        </a:p>
      </dgm:t>
    </dgm:pt>
    <dgm:pt modelId="{77E790D6-5E16-479D-B7E5-A653B31A174E}" type="sibTrans" cxnId="{075B4175-864D-4577-B141-7E16BAAF002C}">
      <dgm:prSet/>
      <dgm:spPr/>
      <dgm:t>
        <a:bodyPr/>
        <a:lstStyle/>
        <a:p>
          <a:endParaRPr lang="en-US"/>
        </a:p>
      </dgm:t>
    </dgm:pt>
    <dgm:pt modelId="{E0945F18-14D3-45AB-BD77-C1170811CE6F}" type="pres">
      <dgm:prSet presAssocID="{22EBF87E-5703-448E-9472-AEFAE4319C14}" presName="cycle" presStyleCnt="0">
        <dgm:presLayoutVars>
          <dgm:chMax val="1"/>
          <dgm:dir/>
          <dgm:animLvl val="ctr"/>
          <dgm:resizeHandles val="exact"/>
        </dgm:presLayoutVars>
      </dgm:prSet>
      <dgm:spPr/>
      <dgm:t>
        <a:bodyPr/>
        <a:lstStyle/>
        <a:p>
          <a:endParaRPr lang="en-US"/>
        </a:p>
      </dgm:t>
    </dgm:pt>
    <dgm:pt modelId="{25CF88EE-1563-4479-BEEE-5C8D288D9577}" type="pres">
      <dgm:prSet presAssocID="{E133D4B5-891C-4C0C-A67A-8B7BEDC78B2F}" presName="centerShape" presStyleLbl="node0" presStyleIdx="0" presStyleCnt="1"/>
      <dgm:spPr/>
      <dgm:t>
        <a:bodyPr/>
        <a:lstStyle/>
        <a:p>
          <a:endParaRPr lang="en-US"/>
        </a:p>
      </dgm:t>
    </dgm:pt>
    <dgm:pt modelId="{956BE83D-591F-404E-ADAC-2CB5B9405D40}" type="pres">
      <dgm:prSet presAssocID="{92BBA054-1BEB-47BD-B87F-B90C9507B9F5}" presName="parTrans" presStyleLbl="bgSibTrans2D1" presStyleIdx="0" presStyleCnt="3"/>
      <dgm:spPr/>
      <dgm:t>
        <a:bodyPr/>
        <a:lstStyle/>
        <a:p>
          <a:endParaRPr lang="en-US"/>
        </a:p>
      </dgm:t>
    </dgm:pt>
    <dgm:pt modelId="{A5403A63-39A3-4D75-B501-4AC879E36C48}" type="pres">
      <dgm:prSet presAssocID="{7544FA1D-68C5-49F6-A783-04C9D1849AF6}" presName="node" presStyleLbl="node1" presStyleIdx="0" presStyleCnt="3">
        <dgm:presLayoutVars>
          <dgm:bulletEnabled val="1"/>
        </dgm:presLayoutVars>
      </dgm:prSet>
      <dgm:spPr/>
      <dgm:t>
        <a:bodyPr/>
        <a:lstStyle/>
        <a:p>
          <a:endParaRPr lang="en-US"/>
        </a:p>
      </dgm:t>
    </dgm:pt>
    <dgm:pt modelId="{BD476FD7-7487-488C-B693-329A5DCC6D07}" type="pres">
      <dgm:prSet presAssocID="{41EF5F69-FD59-4465-8EBB-9AE35AA4E53E}" presName="parTrans" presStyleLbl="bgSibTrans2D1" presStyleIdx="1" presStyleCnt="3"/>
      <dgm:spPr/>
      <dgm:t>
        <a:bodyPr/>
        <a:lstStyle/>
        <a:p>
          <a:endParaRPr lang="en-US"/>
        </a:p>
      </dgm:t>
    </dgm:pt>
    <dgm:pt modelId="{579DCECB-FFD2-4076-8373-1739B03D36FB}" type="pres">
      <dgm:prSet presAssocID="{129B6F57-41CB-4720-AD18-88AD8EA148A5}" presName="node" presStyleLbl="node1" presStyleIdx="1" presStyleCnt="3">
        <dgm:presLayoutVars>
          <dgm:bulletEnabled val="1"/>
        </dgm:presLayoutVars>
      </dgm:prSet>
      <dgm:spPr/>
      <dgm:t>
        <a:bodyPr/>
        <a:lstStyle/>
        <a:p>
          <a:endParaRPr lang="en-US"/>
        </a:p>
      </dgm:t>
    </dgm:pt>
    <dgm:pt modelId="{C129953B-08DB-4381-8E25-E6A849A4D6CD}" type="pres">
      <dgm:prSet presAssocID="{699E33B7-8C5E-4699-B5E9-744A5B8E973E}" presName="parTrans" presStyleLbl="bgSibTrans2D1" presStyleIdx="2" presStyleCnt="3"/>
      <dgm:spPr/>
      <dgm:t>
        <a:bodyPr/>
        <a:lstStyle/>
        <a:p>
          <a:endParaRPr lang="en-US"/>
        </a:p>
      </dgm:t>
    </dgm:pt>
    <dgm:pt modelId="{8186C0A4-9BB8-4DD4-A0FB-6DEE0B823078}" type="pres">
      <dgm:prSet presAssocID="{7F66D5B9-86EF-4EBB-BBAF-5EAA551A4C58}" presName="node" presStyleLbl="node1" presStyleIdx="2" presStyleCnt="3">
        <dgm:presLayoutVars>
          <dgm:bulletEnabled val="1"/>
        </dgm:presLayoutVars>
      </dgm:prSet>
      <dgm:spPr/>
      <dgm:t>
        <a:bodyPr/>
        <a:lstStyle/>
        <a:p>
          <a:endParaRPr lang="en-US"/>
        </a:p>
      </dgm:t>
    </dgm:pt>
  </dgm:ptLst>
  <dgm:cxnLst>
    <dgm:cxn modelId="{CF3B203F-03DA-4582-8767-3C56A5819CC6}" type="presOf" srcId="{E133D4B5-891C-4C0C-A67A-8B7BEDC78B2F}" destId="{25CF88EE-1563-4479-BEEE-5C8D288D9577}" srcOrd="0" destOrd="0" presId="urn:microsoft.com/office/officeart/2005/8/layout/radial4"/>
    <dgm:cxn modelId="{238B7BC6-CCF7-4F29-8D12-F545BDA86A08}" type="presOf" srcId="{92BBA054-1BEB-47BD-B87F-B90C9507B9F5}" destId="{956BE83D-591F-404E-ADAC-2CB5B9405D40}" srcOrd="0" destOrd="0" presId="urn:microsoft.com/office/officeart/2005/8/layout/radial4"/>
    <dgm:cxn modelId="{02AEA224-2325-4D66-8A36-A2EA1F9D7D45}" srcId="{E133D4B5-891C-4C0C-A67A-8B7BEDC78B2F}" destId="{129B6F57-41CB-4720-AD18-88AD8EA148A5}" srcOrd="1" destOrd="0" parTransId="{41EF5F69-FD59-4465-8EBB-9AE35AA4E53E}" sibTransId="{C1CE3E75-A979-445D-8F48-81B895A00D47}"/>
    <dgm:cxn modelId="{EC49588B-4B2B-4A47-B7B3-10E27B55E716}" srcId="{22EBF87E-5703-448E-9472-AEFAE4319C14}" destId="{E133D4B5-891C-4C0C-A67A-8B7BEDC78B2F}" srcOrd="0" destOrd="0" parTransId="{AE68147B-F914-49B5-83BE-7BD1F14C8399}" sibTransId="{3EE98C84-7804-409E-8876-D33F76335A5F}"/>
    <dgm:cxn modelId="{37D9D4E7-BD9B-4755-AD8D-14853FB19527}" type="presOf" srcId="{129B6F57-41CB-4720-AD18-88AD8EA148A5}" destId="{579DCECB-FFD2-4076-8373-1739B03D36FB}" srcOrd="0" destOrd="0" presId="urn:microsoft.com/office/officeart/2005/8/layout/radial4"/>
    <dgm:cxn modelId="{68C423A1-4253-4EC1-8780-62C050069610}" type="presOf" srcId="{22EBF87E-5703-448E-9472-AEFAE4319C14}" destId="{E0945F18-14D3-45AB-BD77-C1170811CE6F}" srcOrd="0" destOrd="0" presId="urn:microsoft.com/office/officeart/2005/8/layout/radial4"/>
    <dgm:cxn modelId="{075B4175-864D-4577-B141-7E16BAAF002C}" srcId="{E133D4B5-891C-4C0C-A67A-8B7BEDC78B2F}" destId="{7F66D5B9-86EF-4EBB-BBAF-5EAA551A4C58}" srcOrd="2" destOrd="0" parTransId="{699E33B7-8C5E-4699-B5E9-744A5B8E973E}" sibTransId="{77E790D6-5E16-479D-B7E5-A653B31A174E}"/>
    <dgm:cxn modelId="{FDCBE673-CE3A-4CAF-A5DF-100FA22E0B56}" type="presOf" srcId="{7F66D5B9-86EF-4EBB-BBAF-5EAA551A4C58}" destId="{8186C0A4-9BB8-4DD4-A0FB-6DEE0B823078}" srcOrd="0" destOrd="0" presId="urn:microsoft.com/office/officeart/2005/8/layout/radial4"/>
    <dgm:cxn modelId="{7CF8C1F6-738F-4A88-9016-9EB8124DF2E9}" srcId="{E133D4B5-891C-4C0C-A67A-8B7BEDC78B2F}" destId="{7544FA1D-68C5-49F6-A783-04C9D1849AF6}" srcOrd="0" destOrd="0" parTransId="{92BBA054-1BEB-47BD-B87F-B90C9507B9F5}" sibTransId="{C4B8C6AB-B882-4F07-B14E-A76090696821}"/>
    <dgm:cxn modelId="{D275E0A1-E9BE-4EE1-B4BC-70578FA6588F}" type="presOf" srcId="{41EF5F69-FD59-4465-8EBB-9AE35AA4E53E}" destId="{BD476FD7-7487-488C-B693-329A5DCC6D07}" srcOrd="0" destOrd="0" presId="urn:microsoft.com/office/officeart/2005/8/layout/radial4"/>
    <dgm:cxn modelId="{E23E0C57-D327-4F6D-BA24-19B48EFBB51D}" type="presOf" srcId="{699E33B7-8C5E-4699-B5E9-744A5B8E973E}" destId="{C129953B-08DB-4381-8E25-E6A849A4D6CD}" srcOrd="0" destOrd="0" presId="urn:microsoft.com/office/officeart/2005/8/layout/radial4"/>
    <dgm:cxn modelId="{AB351A02-7035-4138-A626-A7AE9B629593}" type="presOf" srcId="{7544FA1D-68C5-49F6-A783-04C9D1849AF6}" destId="{A5403A63-39A3-4D75-B501-4AC879E36C48}" srcOrd="0" destOrd="0" presId="urn:microsoft.com/office/officeart/2005/8/layout/radial4"/>
    <dgm:cxn modelId="{6DDC28FA-F84B-4D81-AC76-C31A4350E366}" type="presParOf" srcId="{E0945F18-14D3-45AB-BD77-C1170811CE6F}" destId="{25CF88EE-1563-4479-BEEE-5C8D288D9577}" srcOrd="0" destOrd="0" presId="urn:microsoft.com/office/officeart/2005/8/layout/radial4"/>
    <dgm:cxn modelId="{13148F7A-AB46-4687-963E-1B09BE2D9251}" type="presParOf" srcId="{E0945F18-14D3-45AB-BD77-C1170811CE6F}" destId="{956BE83D-591F-404E-ADAC-2CB5B9405D40}" srcOrd="1" destOrd="0" presId="urn:microsoft.com/office/officeart/2005/8/layout/radial4"/>
    <dgm:cxn modelId="{9A82BB59-228B-4081-AD73-69CB47F73670}" type="presParOf" srcId="{E0945F18-14D3-45AB-BD77-C1170811CE6F}" destId="{A5403A63-39A3-4D75-B501-4AC879E36C48}" srcOrd="2" destOrd="0" presId="urn:microsoft.com/office/officeart/2005/8/layout/radial4"/>
    <dgm:cxn modelId="{6B7C7B9F-A584-4439-BAB6-2FC26692F64B}" type="presParOf" srcId="{E0945F18-14D3-45AB-BD77-C1170811CE6F}" destId="{BD476FD7-7487-488C-B693-329A5DCC6D07}" srcOrd="3" destOrd="0" presId="urn:microsoft.com/office/officeart/2005/8/layout/radial4"/>
    <dgm:cxn modelId="{A3C2BE8C-957C-41A1-92F3-310AD763F6C9}" type="presParOf" srcId="{E0945F18-14D3-45AB-BD77-C1170811CE6F}" destId="{579DCECB-FFD2-4076-8373-1739B03D36FB}" srcOrd="4" destOrd="0" presId="urn:microsoft.com/office/officeart/2005/8/layout/radial4"/>
    <dgm:cxn modelId="{348DBF99-F776-40C0-BCCD-5521026D4F6F}" type="presParOf" srcId="{E0945F18-14D3-45AB-BD77-C1170811CE6F}" destId="{C129953B-08DB-4381-8E25-E6A849A4D6CD}" srcOrd="5" destOrd="0" presId="urn:microsoft.com/office/officeart/2005/8/layout/radial4"/>
    <dgm:cxn modelId="{D9620F82-BD17-4F9C-BED6-BECC486BA760}" type="presParOf" srcId="{E0945F18-14D3-45AB-BD77-C1170811CE6F}" destId="{8186C0A4-9BB8-4DD4-A0FB-6DEE0B823078}"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CF88EE-1563-4479-BEEE-5C8D288D9577}">
      <dsp:nvSpPr>
        <dsp:cNvPr id="0" name=""/>
        <dsp:cNvSpPr/>
      </dsp:nvSpPr>
      <dsp:spPr>
        <a:xfrm>
          <a:off x="1330572" y="2337864"/>
          <a:ext cx="1227286" cy="12272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dirty="0" smtClean="0"/>
            <a:t>DATA</a:t>
          </a:r>
          <a:endParaRPr lang="en-US" sz="2400" kern="1200" dirty="0"/>
        </a:p>
      </dsp:txBody>
      <dsp:txXfrm>
        <a:off x="1330572" y="2337864"/>
        <a:ext cx="1227286" cy="1227286"/>
      </dsp:txXfrm>
    </dsp:sp>
    <dsp:sp modelId="{956BE83D-591F-404E-ADAC-2CB5B9405D40}">
      <dsp:nvSpPr>
        <dsp:cNvPr id="0" name=""/>
        <dsp:cNvSpPr/>
      </dsp:nvSpPr>
      <dsp:spPr>
        <a:xfrm rot="12900000">
          <a:off x="497000" y="2108725"/>
          <a:ext cx="986729" cy="34977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403A63-39A3-4D75-B501-4AC879E36C48}">
      <dsp:nvSpPr>
        <dsp:cNvPr id="0" name=""/>
        <dsp:cNvSpPr/>
      </dsp:nvSpPr>
      <dsp:spPr>
        <a:xfrm>
          <a:off x="3263" y="1534262"/>
          <a:ext cx="1165922" cy="9327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IN" sz="1800" kern="1200" dirty="0" smtClean="0"/>
            <a:t>FETCH</a:t>
          </a:r>
          <a:endParaRPr lang="en-US" sz="1800" kern="1200" dirty="0"/>
        </a:p>
      </dsp:txBody>
      <dsp:txXfrm>
        <a:off x="3263" y="1534262"/>
        <a:ext cx="1165922" cy="932737"/>
      </dsp:txXfrm>
    </dsp:sp>
    <dsp:sp modelId="{BD476FD7-7487-488C-B693-329A5DCC6D07}">
      <dsp:nvSpPr>
        <dsp:cNvPr id="0" name=""/>
        <dsp:cNvSpPr/>
      </dsp:nvSpPr>
      <dsp:spPr>
        <a:xfrm rot="16200000">
          <a:off x="1450851" y="1612182"/>
          <a:ext cx="986729" cy="34977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9DCECB-FFD2-4076-8373-1739B03D36FB}">
      <dsp:nvSpPr>
        <dsp:cNvPr id="0" name=""/>
        <dsp:cNvSpPr/>
      </dsp:nvSpPr>
      <dsp:spPr>
        <a:xfrm>
          <a:off x="1361254" y="827337"/>
          <a:ext cx="1165922" cy="9327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IN" sz="1800" kern="1200" dirty="0" smtClean="0"/>
            <a:t>PROCESS</a:t>
          </a:r>
          <a:endParaRPr lang="en-US" sz="1800" kern="1200" dirty="0"/>
        </a:p>
      </dsp:txBody>
      <dsp:txXfrm>
        <a:off x="1361254" y="827337"/>
        <a:ext cx="1165922" cy="932737"/>
      </dsp:txXfrm>
    </dsp:sp>
    <dsp:sp modelId="{C129953B-08DB-4381-8E25-E6A849A4D6CD}">
      <dsp:nvSpPr>
        <dsp:cNvPr id="0" name=""/>
        <dsp:cNvSpPr/>
      </dsp:nvSpPr>
      <dsp:spPr>
        <a:xfrm rot="19500000">
          <a:off x="2404701" y="2108725"/>
          <a:ext cx="986729" cy="34977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86C0A4-9BB8-4DD4-A0FB-6DEE0B823078}">
      <dsp:nvSpPr>
        <dsp:cNvPr id="0" name=""/>
        <dsp:cNvSpPr/>
      </dsp:nvSpPr>
      <dsp:spPr>
        <a:xfrm>
          <a:off x="2719246" y="1534262"/>
          <a:ext cx="1165922" cy="9327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IN" sz="1800" kern="1200" dirty="0" smtClean="0"/>
            <a:t>STORE</a:t>
          </a:r>
          <a:endParaRPr lang="en-US" sz="1800" kern="1200" dirty="0"/>
        </a:p>
      </dsp:txBody>
      <dsp:txXfrm>
        <a:off x="2719246" y="1534262"/>
        <a:ext cx="1165922" cy="93273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F552AA-BDB4-40D5-8CB0-73E36BBCC44D}"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552AA-BDB4-40D5-8CB0-73E36BBCC44D}"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552AA-BDB4-40D5-8CB0-73E36BBCC44D}"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552AA-BDB4-40D5-8CB0-73E36BBCC44D}"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F552AA-BDB4-40D5-8CB0-73E36BBCC44D}"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F552AA-BDB4-40D5-8CB0-73E36BBCC44D}"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F552AA-BDB4-40D5-8CB0-73E36BBCC44D}" type="datetimeFigureOut">
              <a:rPr lang="en-US" smtClean="0"/>
              <a:pPr/>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F552AA-BDB4-40D5-8CB0-73E36BBCC44D}" type="datetimeFigureOut">
              <a:rPr lang="en-US" smtClean="0"/>
              <a:pPr/>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552AA-BDB4-40D5-8CB0-73E36BBCC44D}" type="datetimeFigureOut">
              <a:rPr lang="en-US" smtClean="0"/>
              <a:pPr/>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552AA-BDB4-40D5-8CB0-73E36BBCC44D}"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552AA-BDB4-40D5-8CB0-73E36BBCC44D}"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74714-9680-4604-AFB3-D4F8585910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552AA-BDB4-40D5-8CB0-73E36BBCC44D}" type="datetimeFigureOut">
              <a:rPr lang="en-US" smtClean="0"/>
              <a:pPr/>
              <a:t>2/29/2020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74714-9680-4604-AFB3-D4F8585910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928670"/>
            <a:ext cx="7772400" cy="1470025"/>
          </a:xfrm>
        </p:spPr>
        <p:txBody>
          <a:bodyPr>
            <a:normAutofit/>
          </a:bodyPr>
          <a:lstStyle/>
          <a:p>
            <a:r>
              <a:rPr lang="en-IN" sz="6600" dirty="0" smtClean="0">
                <a:solidFill>
                  <a:schemeClr val="accent5">
                    <a:lumMod val="50000"/>
                  </a:schemeClr>
                </a:solidFill>
                <a:latin typeface="Algerian" pitchFamily="82" charset="0"/>
              </a:rPr>
              <a:t>Data structures</a:t>
            </a:r>
            <a:endParaRPr lang="en-US" sz="6600" dirty="0">
              <a:solidFill>
                <a:schemeClr val="accent5">
                  <a:lumMod val="50000"/>
                </a:schemeClr>
              </a:solidFill>
              <a:latin typeface="Algerian" pitchFamily="82" charset="0"/>
            </a:endParaRPr>
          </a:p>
        </p:txBody>
      </p:sp>
      <p:sp>
        <p:nvSpPr>
          <p:cNvPr id="3" name="Subtitle 2"/>
          <p:cNvSpPr>
            <a:spLocks noGrp="1"/>
          </p:cNvSpPr>
          <p:nvPr>
            <p:ph type="subTitle" idx="1"/>
          </p:nvPr>
        </p:nvSpPr>
        <p:spPr>
          <a:xfrm>
            <a:off x="1371600" y="3886200"/>
            <a:ext cx="6986614" cy="2328882"/>
          </a:xfrm>
        </p:spPr>
        <p:txBody>
          <a:bodyPr/>
          <a:lstStyle/>
          <a:p>
            <a:pPr algn="r"/>
            <a:r>
              <a:rPr lang="en-IN" sz="2000" b="1" dirty="0" err="1" smtClean="0">
                <a:solidFill>
                  <a:schemeClr val="tx1">
                    <a:lumMod val="95000"/>
                    <a:lumOff val="5000"/>
                  </a:schemeClr>
                </a:solidFill>
              </a:rPr>
              <a:t>Ankitha</a:t>
            </a:r>
            <a:r>
              <a:rPr lang="en-IN" sz="2000" b="1" dirty="0" smtClean="0">
                <a:solidFill>
                  <a:schemeClr val="tx1">
                    <a:lumMod val="95000"/>
                    <a:lumOff val="5000"/>
                  </a:schemeClr>
                </a:solidFill>
              </a:rPr>
              <a:t> C</a:t>
            </a:r>
          </a:p>
          <a:p>
            <a:pPr algn="r"/>
            <a:r>
              <a:rPr lang="en-IN" sz="2000" b="1" dirty="0" err="1" smtClean="0">
                <a:solidFill>
                  <a:schemeClr val="tx1">
                    <a:lumMod val="95000"/>
                    <a:lumOff val="5000"/>
                  </a:schemeClr>
                </a:solidFill>
              </a:rPr>
              <a:t>Arpitha</a:t>
            </a:r>
            <a:r>
              <a:rPr lang="en-IN" sz="2000" b="1" dirty="0" smtClean="0">
                <a:solidFill>
                  <a:schemeClr val="tx1">
                    <a:lumMod val="95000"/>
                    <a:lumOff val="5000"/>
                  </a:schemeClr>
                </a:solidFill>
              </a:rPr>
              <a:t> K V</a:t>
            </a:r>
          </a:p>
          <a:p>
            <a:pPr algn="r"/>
            <a:r>
              <a:rPr lang="en-IN" sz="2000" b="1" dirty="0" err="1" smtClean="0">
                <a:solidFill>
                  <a:schemeClr val="tx1">
                    <a:lumMod val="95000"/>
                    <a:lumOff val="5000"/>
                  </a:schemeClr>
                </a:solidFill>
              </a:rPr>
              <a:t>Bavitra</a:t>
            </a:r>
            <a:r>
              <a:rPr lang="en-IN" sz="2000" b="1" dirty="0" smtClean="0">
                <a:solidFill>
                  <a:schemeClr val="tx1">
                    <a:lumMod val="95000"/>
                    <a:lumOff val="5000"/>
                  </a:schemeClr>
                </a:solidFill>
              </a:rPr>
              <a:t> S</a:t>
            </a:r>
          </a:p>
          <a:p>
            <a:pPr algn="r"/>
            <a:r>
              <a:rPr lang="en-IN" sz="2000" b="1" dirty="0" err="1" smtClean="0">
                <a:solidFill>
                  <a:schemeClr val="tx1">
                    <a:lumMod val="95000"/>
                    <a:lumOff val="5000"/>
                  </a:schemeClr>
                </a:solidFill>
              </a:rPr>
              <a:t>Rithika</a:t>
            </a:r>
            <a:r>
              <a:rPr lang="en-IN" sz="2000" b="1" dirty="0" smtClean="0">
                <a:solidFill>
                  <a:schemeClr val="tx1">
                    <a:lumMod val="95000"/>
                    <a:lumOff val="5000"/>
                  </a:schemeClr>
                </a:solidFill>
              </a:rPr>
              <a:t> D </a:t>
            </a:r>
            <a:r>
              <a:rPr lang="en-IN" sz="2000" b="1" dirty="0" err="1" smtClean="0">
                <a:solidFill>
                  <a:schemeClr val="tx1">
                    <a:lumMod val="95000"/>
                    <a:lumOff val="5000"/>
                  </a:schemeClr>
                </a:solidFill>
              </a:rPr>
              <a:t>Prakash</a:t>
            </a:r>
            <a:endParaRPr lang="en-IN" sz="2000" b="1" dirty="0" smtClean="0">
              <a:solidFill>
                <a:schemeClr val="tx1">
                  <a:lumMod val="95000"/>
                  <a:lumOff val="5000"/>
                </a:schemeClr>
              </a:solidFill>
            </a:endParaRPr>
          </a:p>
          <a:p>
            <a:pPr algn="r"/>
            <a:r>
              <a:rPr lang="en-IN" sz="2000" b="1" dirty="0" err="1" smtClean="0">
                <a:solidFill>
                  <a:schemeClr val="tx1">
                    <a:lumMod val="95000"/>
                    <a:lumOff val="5000"/>
                  </a:schemeClr>
                </a:solidFill>
              </a:rPr>
              <a:t>Ruchika</a:t>
            </a:r>
            <a:r>
              <a:rPr lang="en-IN" sz="2000" b="1" dirty="0" smtClean="0">
                <a:solidFill>
                  <a:schemeClr val="tx1">
                    <a:lumMod val="95000"/>
                    <a:lumOff val="5000"/>
                  </a:schemeClr>
                </a:solidFill>
              </a:rPr>
              <a:t> Jain</a:t>
            </a:r>
          </a:p>
          <a:p>
            <a:pPr algn="r"/>
            <a:r>
              <a:rPr lang="en-IN" sz="2000" b="1" dirty="0" err="1" smtClean="0">
                <a:solidFill>
                  <a:schemeClr val="tx1">
                    <a:lumMod val="95000"/>
                    <a:lumOff val="5000"/>
                  </a:schemeClr>
                </a:solidFill>
              </a:rPr>
              <a:t>Subhashree</a:t>
            </a:r>
            <a:r>
              <a:rPr lang="en-IN" sz="2000" b="1" dirty="0" smtClean="0">
                <a:solidFill>
                  <a:schemeClr val="tx1">
                    <a:lumMod val="95000"/>
                    <a:lumOff val="5000"/>
                  </a:schemeClr>
                </a:solidFill>
              </a:rPr>
              <a:t> M</a:t>
            </a:r>
          </a:p>
          <a:p>
            <a:pPr algn="r"/>
            <a:endParaRPr lang="en-IN" sz="2000" dirty="0" smtClean="0"/>
          </a:p>
          <a:p>
            <a:pPr algn="r"/>
            <a:endParaRPr lang="en-IN" sz="2000" dirty="0"/>
          </a:p>
          <a:p>
            <a:pPr algn="r"/>
            <a:endParaRPr lang="en-IN" sz="2000" dirty="0" smtClean="0"/>
          </a:p>
          <a:p>
            <a:pPr algn="r"/>
            <a:endParaRPr lang="en-IN" sz="2000" dirty="0"/>
          </a:p>
          <a:p>
            <a:pPr algn="r"/>
            <a:endParaRPr lang="en-IN" sz="2000" dirty="0" smtClean="0"/>
          </a:p>
          <a:p>
            <a:pPr algn="r"/>
            <a:endParaRPr lang="en-IN" sz="2000" dirty="0"/>
          </a:p>
          <a:p>
            <a:pPr algn="r"/>
            <a:endParaRPr lang="en-IN" sz="2000" dirty="0" smtClean="0"/>
          </a:p>
          <a:p>
            <a:pPr algn="r"/>
            <a:endParaRPr lang="en-IN" sz="2000" dirty="0"/>
          </a:p>
          <a:p>
            <a:pPr algn="r"/>
            <a:endParaRPr lang="en-IN" sz="2000" dirty="0" smtClean="0"/>
          </a:p>
          <a:p>
            <a:pPr algn="r"/>
            <a:endParaRPr lang="en-IN" sz="2000" dirty="0"/>
          </a:p>
          <a:p>
            <a:pPr algn="r"/>
            <a:endParaRPr lang="en-IN" sz="2000" dirty="0" smtClean="0"/>
          </a:p>
          <a:p>
            <a:pPr algn="r"/>
            <a:endParaRPr lang="en-US" dirty="0"/>
          </a:p>
        </p:txBody>
      </p:sp>
      <p:pic>
        <p:nvPicPr>
          <p:cNvPr id="12290" name="Picture 2" descr="Image result for data structures clipart"/>
          <p:cNvPicPr>
            <a:picLocks noChangeAspect="1" noChangeArrowheads="1"/>
          </p:cNvPicPr>
          <p:nvPr/>
        </p:nvPicPr>
        <p:blipFill>
          <a:blip r:embed="rId2" cstate="print"/>
          <a:srcRect/>
          <a:stretch>
            <a:fillRect/>
          </a:stretch>
        </p:blipFill>
        <p:spPr bwMode="auto">
          <a:xfrm>
            <a:off x="928662" y="2714620"/>
            <a:ext cx="3429024" cy="342902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71480"/>
            <a:ext cx="9144001" cy="5586145"/>
          </a:xfrm>
          <a:prstGeom prst="rect">
            <a:avLst/>
          </a:prstGeom>
          <a:noFill/>
        </p:spPr>
        <p:txBody>
          <a:bodyPr wrap="square" rtlCol="0">
            <a:spAutoFit/>
          </a:bodyPr>
          <a:lstStyle/>
          <a:p>
            <a:pPr fontAlgn="base">
              <a:buFont typeface="Arial" pitchFamily="34" charset="0"/>
              <a:buChar char="•"/>
            </a:pPr>
            <a:r>
              <a:rPr lang="en-IN" sz="2100" b="1" dirty="0" smtClean="0">
                <a:latin typeface="Times New Roman" pitchFamily="18" charset="0"/>
                <a:cs typeface="Times New Roman" pitchFamily="18" charset="0"/>
              </a:rPr>
              <a:t>Dynamic </a:t>
            </a:r>
            <a:r>
              <a:rPr lang="en-IN" sz="2100" b="1" dirty="0">
                <a:latin typeface="Times New Roman" pitchFamily="18" charset="0"/>
                <a:cs typeface="Times New Roman" pitchFamily="18" charset="0"/>
              </a:rPr>
              <a:t>Data Structure</a:t>
            </a:r>
            <a:endParaRPr lang="en-IN" sz="2100" dirty="0">
              <a:latin typeface="Times New Roman" pitchFamily="18" charset="0"/>
              <a:cs typeface="Times New Roman" pitchFamily="18" charset="0"/>
            </a:endParaRPr>
          </a:p>
          <a:p>
            <a:pPr fontAlgn="base"/>
            <a:r>
              <a:rPr lang="en-IN" sz="2100" dirty="0">
                <a:latin typeface="Times New Roman" pitchFamily="18" charset="0"/>
                <a:cs typeface="Times New Roman" pitchFamily="18" charset="0"/>
              </a:rPr>
              <a:t>N</a:t>
            </a:r>
            <a:r>
              <a:rPr lang="en-IN" sz="2100" dirty="0" smtClean="0">
                <a:latin typeface="Times New Roman" pitchFamily="18" charset="0"/>
                <a:cs typeface="Times New Roman" pitchFamily="18" charset="0"/>
              </a:rPr>
              <a:t>o </a:t>
            </a:r>
            <a:r>
              <a:rPr lang="en-IN" sz="2100" dirty="0">
                <a:latin typeface="Times New Roman" pitchFamily="18" charset="0"/>
                <a:cs typeface="Times New Roman" pitchFamily="18" charset="0"/>
              </a:rPr>
              <a:t>need to give initial size of linked list</a:t>
            </a:r>
            <a:r>
              <a:rPr lang="en-IN" sz="2100" dirty="0" smtClean="0">
                <a:latin typeface="Times New Roman" pitchFamily="18" charset="0"/>
                <a:cs typeface="Times New Roman" pitchFamily="18" charset="0"/>
              </a:rPr>
              <a:t>.</a:t>
            </a:r>
          </a:p>
          <a:p>
            <a:pPr fontAlgn="base"/>
            <a:endParaRPr lang="en-IN" sz="2100" dirty="0">
              <a:latin typeface="Times New Roman" pitchFamily="18" charset="0"/>
              <a:cs typeface="Times New Roman" pitchFamily="18" charset="0"/>
            </a:endParaRPr>
          </a:p>
          <a:p>
            <a:pPr fontAlgn="base">
              <a:buFont typeface="Arial" pitchFamily="34" charset="0"/>
              <a:buChar char="•"/>
            </a:pPr>
            <a:r>
              <a:rPr lang="en-IN" sz="2100" b="1" dirty="0">
                <a:latin typeface="Times New Roman" pitchFamily="18" charset="0"/>
                <a:cs typeface="Times New Roman" pitchFamily="18" charset="0"/>
              </a:rPr>
              <a:t>Insertion and Deletion</a:t>
            </a:r>
            <a:endParaRPr lang="en-IN" sz="2100" dirty="0">
              <a:latin typeface="Times New Roman" pitchFamily="18" charset="0"/>
              <a:cs typeface="Times New Roman" pitchFamily="18" charset="0"/>
            </a:endParaRPr>
          </a:p>
          <a:p>
            <a:pPr fontAlgn="base"/>
            <a:r>
              <a:rPr lang="en-IN" sz="2100" dirty="0" smtClean="0">
                <a:latin typeface="Times New Roman" pitchFamily="18" charset="0"/>
                <a:cs typeface="Times New Roman" pitchFamily="18" charset="0"/>
              </a:rPr>
              <a:t>No shift of </a:t>
            </a:r>
            <a:r>
              <a:rPr lang="en-IN" sz="2100" dirty="0">
                <a:latin typeface="Times New Roman" pitchFamily="18" charset="0"/>
                <a:cs typeface="Times New Roman" pitchFamily="18" charset="0"/>
              </a:rPr>
              <a:t>elements after insertion or deletion of an </a:t>
            </a:r>
            <a:r>
              <a:rPr lang="en-IN" sz="2100" dirty="0" smtClean="0">
                <a:latin typeface="Times New Roman" pitchFamily="18" charset="0"/>
                <a:cs typeface="Times New Roman" pitchFamily="18" charset="0"/>
              </a:rPr>
              <a:t>element is needed. </a:t>
            </a:r>
            <a:r>
              <a:rPr lang="en-IN" sz="2100" dirty="0">
                <a:latin typeface="Times New Roman" pitchFamily="18" charset="0"/>
                <a:cs typeface="Times New Roman" pitchFamily="18" charset="0"/>
              </a:rPr>
              <a:t>In linked list we just have to update the address present in next pointer of a node</a:t>
            </a:r>
            <a:r>
              <a:rPr lang="en-IN" sz="2100" dirty="0" smtClean="0">
                <a:latin typeface="Times New Roman" pitchFamily="18" charset="0"/>
                <a:cs typeface="Times New Roman" pitchFamily="18" charset="0"/>
              </a:rPr>
              <a:t>.</a:t>
            </a:r>
          </a:p>
          <a:p>
            <a:pPr fontAlgn="base"/>
            <a:endParaRPr lang="en-IN" sz="2100" dirty="0">
              <a:latin typeface="Times New Roman" pitchFamily="18" charset="0"/>
              <a:cs typeface="Times New Roman" pitchFamily="18" charset="0"/>
            </a:endParaRPr>
          </a:p>
          <a:p>
            <a:pPr fontAlgn="base">
              <a:buFont typeface="Arial" pitchFamily="34" charset="0"/>
              <a:buChar char="•"/>
            </a:pPr>
            <a:r>
              <a:rPr lang="en-IN" sz="2100" b="1" dirty="0">
                <a:latin typeface="Times New Roman" pitchFamily="18" charset="0"/>
                <a:cs typeface="Times New Roman" pitchFamily="18" charset="0"/>
              </a:rPr>
              <a:t>No Memory Wastage</a:t>
            </a:r>
            <a:endParaRPr lang="en-IN" sz="2100" dirty="0">
              <a:latin typeface="Times New Roman" pitchFamily="18" charset="0"/>
              <a:cs typeface="Times New Roman" pitchFamily="18" charset="0"/>
            </a:endParaRPr>
          </a:p>
          <a:p>
            <a:pPr fontAlgn="base"/>
            <a:r>
              <a:rPr lang="en-IN" sz="2100" dirty="0">
                <a:latin typeface="Times New Roman" pitchFamily="18" charset="0"/>
                <a:cs typeface="Times New Roman" pitchFamily="18" charset="0"/>
              </a:rPr>
              <a:t>As size of linked list can increase or decrease at run time so there is no memory </a:t>
            </a:r>
            <a:r>
              <a:rPr lang="en-IN" sz="2100" dirty="0" smtClean="0">
                <a:latin typeface="Times New Roman" pitchFamily="18" charset="0"/>
                <a:cs typeface="Times New Roman" pitchFamily="18" charset="0"/>
              </a:rPr>
              <a:t>wastage</a:t>
            </a:r>
          </a:p>
          <a:p>
            <a:pPr fontAlgn="base"/>
            <a:endParaRPr lang="en-IN" sz="2100" b="1" dirty="0">
              <a:latin typeface="Times New Roman" pitchFamily="18" charset="0"/>
              <a:cs typeface="Times New Roman" pitchFamily="18" charset="0"/>
            </a:endParaRPr>
          </a:p>
          <a:p>
            <a:pPr fontAlgn="base">
              <a:buFont typeface="Arial" pitchFamily="34" charset="0"/>
              <a:buChar char="•"/>
            </a:pPr>
            <a:r>
              <a:rPr lang="en-IN" sz="2100" b="1" dirty="0">
                <a:latin typeface="Times New Roman" pitchFamily="18" charset="0"/>
                <a:cs typeface="Times New Roman" pitchFamily="18" charset="0"/>
              </a:rPr>
              <a:t>Memory Usage</a:t>
            </a:r>
            <a:endParaRPr lang="en-IN" sz="2100" dirty="0">
              <a:latin typeface="Times New Roman" pitchFamily="18" charset="0"/>
              <a:cs typeface="Times New Roman" pitchFamily="18" charset="0"/>
            </a:endParaRPr>
          </a:p>
          <a:p>
            <a:pPr fontAlgn="base"/>
            <a:r>
              <a:rPr lang="en-IN" sz="2100" dirty="0">
                <a:latin typeface="Times New Roman" pitchFamily="18" charset="0"/>
                <a:cs typeface="Times New Roman" pitchFamily="18" charset="0"/>
              </a:rPr>
              <a:t>More memory is required to store elements in linked list as compared to array. </a:t>
            </a:r>
            <a:endParaRPr lang="en-IN" sz="2100" dirty="0" smtClean="0">
              <a:latin typeface="Times New Roman" pitchFamily="18" charset="0"/>
              <a:cs typeface="Times New Roman" pitchFamily="18" charset="0"/>
            </a:endParaRPr>
          </a:p>
          <a:p>
            <a:pPr fontAlgn="base"/>
            <a:endParaRPr lang="en-IN" sz="2100" dirty="0" smtClean="0">
              <a:latin typeface="Times New Roman" pitchFamily="18" charset="0"/>
              <a:cs typeface="Times New Roman" pitchFamily="18" charset="0"/>
            </a:endParaRPr>
          </a:p>
          <a:p>
            <a:pPr fontAlgn="base">
              <a:buFont typeface="Arial" pitchFamily="34" charset="0"/>
              <a:buChar char="•"/>
            </a:pPr>
            <a:r>
              <a:rPr lang="en-IN" sz="2100" b="1" dirty="0" smtClean="0">
                <a:latin typeface="Times New Roman" pitchFamily="18" charset="0"/>
                <a:cs typeface="Times New Roman" pitchFamily="18" charset="0"/>
              </a:rPr>
              <a:t>Traversal</a:t>
            </a:r>
            <a:endParaRPr lang="en-IN" sz="2100" dirty="0" smtClean="0">
              <a:latin typeface="Times New Roman" pitchFamily="18" charset="0"/>
              <a:cs typeface="Times New Roman" pitchFamily="18" charset="0"/>
            </a:endParaRPr>
          </a:p>
          <a:p>
            <a:pPr fontAlgn="base"/>
            <a:r>
              <a:rPr lang="en-IN" sz="2100" dirty="0" smtClean="0">
                <a:latin typeface="Times New Roman" pitchFamily="18" charset="0"/>
                <a:cs typeface="Times New Roman" pitchFamily="18" charset="0"/>
              </a:rPr>
              <a:t>Elements </a:t>
            </a:r>
            <a:r>
              <a:rPr lang="en-IN" sz="2100" dirty="0">
                <a:latin typeface="Times New Roman" pitchFamily="18" charset="0"/>
                <a:cs typeface="Times New Roman" pitchFamily="18" charset="0"/>
              </a:rPr>
              <a:t>or nodes traversal is difficult in linked list. We can not randomly access any element as we do in array by </a:t>
            </a:r>
            <a:r>
              <a:rPr lang="en-IN" sz="2100" dirty="0" smtClean="0">
                <a:latin typeface="Times New Roman" pitchFamily="18" charset="0"/>
                <a:cs typeface="Times New Roman" pitchFamily="18" charset="0"/>
              </a:rPr>
              <a:t>index.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71612"/>
            <a:ext cx="9144000" cy="4062651"/>
          </a:xfrm>
          <a:prstGeom prst="rect">
            <a:avLst/>
          </a:prstGeom>
          <a:noFill/>
        </p:spPr>
        <p:txBody>
          <a:bodyPr wrap="square" rtlCol="0">
            <a:spAutoFit/>
          </a:bodyPr>
          <a:lstStyle/>
          <a:p>
            <a:pPr>
              <a:buFont typeface="Arial" pitchFamily="34" charset="0"/>
              <a:buChar char="•"/>
            </a:pPr>
            <a:r>
              <a:rPr lang="en-IN" sz="2400" i="1" dirty="0"/>
              <a:t>Previous and next page in web browser </a:t>
            </a:r>
            <a:r>
              <a:rPr lang="en-IN" sz="2400" i="1" dirty="0" smtClean="0"/>
              <a:t>: </a:t>
            </a:r>
            <a:r>
              <a:rPr lang="en-IN" sz="2100" dirty="0" smtClean="0">
                <a:cs typeface="Times New Roman" pitchFamily="18" charset="0"/>
              </a:rPr>
              <a:t>Consider </a:t>
            </a:r>
            <a:r>
              <a:rPr lang="en-IN" sz="2100" dirty="0">
                <a:cs typeface="Times New Roman" pitchFamily="18" charset="0"/>
              </a:rPr>
              <a:t>the history section of web browsers, where it creates a linked list of web-pages visited, so that when you check history (traversal of a list) or press back button, the previous node's data is fetched</a:t>
            </a:r>
            <a:r>
              <a:rPr lang="en-IN" sz="2100" dirty="0" smtClean="0">
                <a:cs typeface="Times New Roman" pitchFamily="18" charset="0"/>
              </a:rPr>
              <a:t>.</a:t>
            </a:r>
          </a:p>
          <a:p>
            <a:endParaRPr lang="en-IN" sz="2100" dirty="0" smtClean="0">
              <a:cs typeface="Times New Roman" pitchFamily="18" charset="0"/>
            </a:endParaRPr>
          </a:p>
          <a:p>
            <a:pPr>
              <a:buFont typeface="Arial" pitchFamily="34" charset="0"/>
              <a:buChar char="•"/>
            </a:pPr>
            <a:r>
              <a:rPr lang="en-IN" sz="2400" i="1" dirty="0" smtClean="0">
                <a:cs typeface="Times New Roman" pitchFamily="18" charset="0"/>
              </a:rPr>
              <a:t>File </a:t>
            </a:r>
            <a:r>
              <a:rPr lang="en-IN" sz="2400" i="1" dirty="0">
                <a:cs typeface="Times New Roman" pitchFamily="18" charset="0"/>
              </a:rPr>
              <a:t>S</a:t>
            </a:r>
            <a:r>
              <a:rPr lang="en-IN" sz="2400" i="1" dirty="0" smtClean="0">
                <a:cs typeface="Times New Roman" pitchFamily="18" charset="0"/>
              </a:rPr>
              <a:t>ystem Handling</a:t>
            </a:r>
            <a:r>
              <a:rPr lang="en-IN" sz="2100" dirty="0" smtClean="0">
                <a:cs typeface="Times New Roman" pitchFamily="18" charset="0"/>
              </a:rPr>
              <a:t>: For </a:t>
            </a:r>
            <a:r>
              <a:rPr lang="en-IN" sz="2100" dirty="0">
                <a:cs typeface="Times New Roman" pitchFamily="18" charset="0"/>
              </a:rPr>
              <a:t>example the file allocation table contains a sequential list of locations where the files is split up and stored on a disk</a:t>
            </a:r>
            <a:r>
              <a:rPr lang="en-IN" sz="2100" dirty="0" smtClean="0">
                <a:cs typeface="Times New Roman" pitchFamily="18" charset="0"/>
              </a:rPr>
              <a:t>.</a:t>
            </a:r>
          </a:p>
          <a:p>
            <a:endParaRPr lang="en-IN" sz="2100" dirty="0">
              <a:cs typeface="Times New Roman" pitchFamily="18" charset="0"/>
            </a:endParaRPr>
          </a:p>
          <a:p>
            <a:r>
              <a:rPr lang="en-IN" sz="2100" dirty="0">
                <a:cs typeface="Times New Roman" pitchFamily="18" charset="0"/>
              </a:rPr>
              <a:t>Remember that overtime it is hard for an OS to find disk space to cover the entire file so it usually splits these up into chunks across the physical hard drive and stores a sequential list of links together as a linked list.</a:t>
            </a:r>
          </a:p>
          <a:p>
            <a:endParaRPr lang="en-IN" sz="2100" dirty="0">
              <a:cs typeface="Times New Roman" pitchFamily="18" charset="0"/>
            </a:endParaRPr>
          </a:p>
        </p:txBody>
      </p:sp>
      <p:sp>
        <p:nvSpPr>
          <p:cNvPr id="3" name="TextBox 2"/>
          <p:cNvSpPr txBox="1"/>
          <p:nvPr/>
        </p:nvSpPr>
        <p:spPr>
          <a:xfrm>
            <a:off x="611560" y="764704"/>
            <a:ext cx="6154250" cy="523220"/>
          </a:xfrm>
          <a:prstGeom prst="rect">
            <a:avLst/>
          </a:prstGeom>
          <a:noFill/>
        </p:spPr>
        <p:txBody>
          <a:bodyPr wrap="none" rtlCol="0">
            <a:spAutoFit/>
          </a:bodyPr>
          <a:lstStyle/>
          <a:p>
            <a:pPr algn="ctr"/>
            <a:r>
              <a:rPr lang="en-IN" sz="2800" b="1" u="sng" dirty="0" smtClean="0">
                <a:latin typeface="+mj-lt"/>
              </a:rPr>
              <a:t>APPLICATION OF LINKED LIST</a:t>
            </a:r>
            <a:endParaRPr lang="en-IN" sz="2800" b="1" u="sng"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C0D25D0C-0253-41DA-B7CC-3342B9004EB6}"/>
              </a:ext>
            </a:extLst>
          </p:cNvPr>
          <p:cNvSpPr>
            <a:spLocks noChangeArrowheads="1"/>
          </p:cNvSpPr>
          <p:nvPr/>
        </p:nvSpPr>
        <p:spPr bwMode="auto">
          <a:xfrm>
            <a:off x="3150394" y="349063"/>
            <a:ext cx="5445452" cy="25237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IN" sz="2000" dirty="0" smtClean="0">
              <a:cs typeface="Arial" panose="020B0604020202020204" pitchFamily="34" charset="0"/>
            </a:endParaRPr>
          </a:p>
          <a:p>
            <a:pPr lvl="0" eaLnBrk="0" fontAlgn="base" hangingPunct="0">
              <a:spcBef>
                <a:spcPct val="0"/>
              </a:spcBef>
              <a:spcAft>
                <a:spcPct val="0"/>
              </a:spcAft>
            </a:pPr>
            <a:r>
              <a:rPr lang="en-IN" sz="2000" dirty="0" smtClean="0">
                <a:cs typeface="Arial" panose="020B0604020202020204" pitchFamily="34" charset="0"/>
              </a:rPr>
              <a:t>A </a:t>
            </a:r>
            <a:r>
              <a:rPr lang="en-IN" sz="2000" dirty="0">
                <a:cs typeface="Arial" panose="020B0604020202020204" pitchFamily="34" charset="0"/>
              </a:rPr>
              <a:t>Graph is a non-linear data structure consisting of nodes and edges. </a:t>
            </a:r>
            <a:r>
              <a:rPr kumimoji="0" lang="en-US" altLang="en-US" sz="2000" b="0" i="0" u="none" strike="noStrike" cap="none" normalizeH="0" baseline="0" dirty="0">
                <a:ln>
                  <a:noFill/>
                </a:ln>
                <a:solidFill>
                  <a:srgbClr val="000000"/>
                </a:solidFill>
                <a:effectLst/>
                <a:ea typeface="Calibri" panose="020F0502020204030204" pitchFamily="34" charset="0"/>
                <a:cs typeface="Arial" panose="020B0604020202020204" pitchFamily="34" charset="0"/>
              </a:rPr>
              <a:t>Formally, a graph G is a pair of sets </a:t>
            </a:r>
            <a:r>
              <a:rPr kumimoji="0" lang="en-US" altLang="en-US" sz="2000" b="1" i="0" u="none" strike="noStrike" cap="none" normalizeH="0" baseline="0" dirty="0">
                <a:ln>
                  <a:noFill/>
                </a:ln>
                <a:solidFill>
                  <a:srgbClr val="000000"/>
                </a:solidFill>
                <a:effectLst/>
                <a:ea typeface="Calibri" panose="020F0502020204030204" pitchFamily="34" charset="0"/>
                <a:cs typeface="Arial" panose="020B0604020202020204" pitchFamily="34" charset="0"/>
              </a:rPr>
              <a:t>(V, E)</a:t>
            </a:r>
            <a:r>
              <a:rPr kumimoji="0" lang="en-US" altLang="en-US" sz="2000" b="0" i="0" u="none" strike="noStrike" cap="none" normalizeH="0" baseline="0" dirty="0">
                <a:ln>
                  <a:noFill/>
                </a:ln>
                <a:solidFill>
                  <a:srgbClr val="000000"/>
                </a:solidFill>
                <a:effectLst/>
                <a:ea typeface="Calibri" panose="020F0502020204030204" pitchFamily="34" charset="0"/>
                <a:cs typeface="Arial" panose="020B0604020202020204" pitchFamily="34" charset="0"/>
              </a:rPr>
              <a:t>, where </a:t>
            </a:r>
            <a:r>
              <a:rPr kumimoji="0" lang="en-US" altLang="en-US" sz="2000" b="1" i="0" u="none" strike="noStrike" cap="none" normalizeH="0" baseline="0" dirty="0">
                <a:ln>
                  <a:noFill/>
                </a:ln>
                <a:solidFill>
                  <a:srgbClr val="000000"/>
                </a:solidFill>
                <a:effectLst/>
                <a:ea typeface="Calibri" panose="020F0502020204030204" pitchFamily="34" charset="0"/>
                <a:cs typeface="Arial" panose="020B0604020202020204" pitchFamily="34" charset="0"/>
              </a:rPr>
              <a:t>V</a:t>
            </a:r>
            <a:r>
              <a:rPr kumimoji="0" lang="en-US" altLang="en-US" sz="2000" b="0" i="0" u="none" strike="noStrike" cap="none" normalizeH="0" baseline="0" dirty="0">
                <a:ln>
                  <a:noFill/>
                </a:ln>
                <a:solidFill>
                  <a:srgbClr val="000000"/>
                </a:solidFill>
                <a:effectLst/>
                <a:ea typeface="Calibri" panose="020F0502020204030204" pitchFamily="34" charset="0"/>
                <a:cs typeface="Arial" panose="020B0604020202020204" pitchFamily="34" charset="0"/>
              </a:rPr>
              <a:t> is the set of vertices and </a:t>
            </a:r>
            <a:r>
              <a:rPr kumimoji="0" lang="en-US" altLang="en-US" sz="2000" b="1" i="0" u="none" strike="noStrike" cap="none" normalizeH="0" baseline="0" dirty="0">
                <a:ln>
                  <a:noFill/>
                </a:ln>
                <a:solidFill>
                  <a:srgbClr val="000000"/>
                </a:solidFill>
                <a:effectLst/>
                <a:ea typeface="Calibri" panose="020F0502020204030204" pitchFamily="34" charset="0"/>
                <a:cs typeface="Arial" panose="020B0604020202020204" pitchFamily="34" charset="0"/>
              </a:rPr>
              <a:t>E</a:t>
            </a:r>
            <a:r>
              <a:rPr kumimoji="0" lang="en-US" altLang="en-US" sz="2000" b="0" i="0" u="none" strike="noStrike" cap="none" normalizeH="0" baseline="0" dirty="0">
                <a:ln>
                  <a:noFill/>
                </a:ln>
                <a:solidFill>
                  <a:srgbClr val="000000"/>
                </a:solidFill>
                <a:effectLst/>
                <a:ea typeface="Calibri" panose="020F0502020204030204" pitchFamily="34" charset="0"/>
                <a:cs typeface="Arial" panose="020B0604020202020204" pitchFamily="34" charset="0"/>
              </a:rPr>
              <a:t> is the set of edges connecting the pairs of vertices. </a:t>
            </a:r>
            <a:endParaRPr kumimoji="0" lang="en-US" altLang="en-US" sz="2000" b="0" i="0" u="none" strike="noStrike" cap="none" normalizeH="0" baseline="0" dirty="0" smtClean="0">
              <a:ln>
                <a:noFill/>
              </a:ln>
              <a:solidFill>
                <a:srgbClr val="000000"/>
              </a:solidFill>
              <a:effectLst/>
              <a:ea typeface="Calibri" panose="020F0502020204030204" pitchFamily="34" charset="0"/>
              <a:cs typeface="Arial" panose="020B0604020202020204" pitchFamily="34" charset="0"/>
            </a:endParaRP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xmlns="" id="{C1E31CA0-5368-4FDE-BF62-FDE8D27F1ED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066737"/>
            <a:ext cx="2979358" cy="171462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a:extLst>
              <a:ext uri="{FF2B5EF4-FFF2-40B4-BE49-F238E27FC236}">
                <a16:creationId xmlns:a16="http://schemas.microsoft.com/office/drawing/2014/main" xmlns="" id="{ACFF2E93-7CA0-4908-B0B0-9590D2CDE3E9}"/>
              </a:ext>
            </a:extLst>
          </p:cNvPr>
          <p:cNvSpPr>
            <a:spLocks noChangeArrowheads="1"/>
          </p:cNvSpPr>
          <p:nvPr/>
        </p:nvSpPr>
        <p:spPr bwMode="auto">
          <a:xfrm>
            <a:off x="3280151" y="2033291"/>
            <a:ext cx="3740121"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V </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{0, 1, 2, 3, 4}</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 = {01, 12, 23, 34, 04, 14, 13}</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2C618812-D040-4C33-9FB6-772A4BEE7B39}"/>
              </a:ext>
            </a:extLst>
          </p:cNvPr>
          <p:cNvSpPr/>
          <p:nvPr/>
        </p:nvSpPr>
        <p:spPr>
          <a:xfrm>
            <a:off x="3280152" y="174337"/>
            <a:ext cx="3684022" cy="461665"/>
          </a:xfrm>
          <a:prstGeom prst="rect">
            <a:avLst/>
          </a:prstGeom>
        </p:spPr>
        <p:txBody>
          <a:bodyPr wrap="none">
            <a:spAutoFit/>
          </a:bodyPr>
          <a:lstStyle/>
          <a:p>
            <a:r>
              <a:rPr lang="en-IN" sz="2400" b="1" u="sng" dirty="0">
                <a:solidFill>
                  <a:srgbClr val="000000"/>
                </a:solidFill>
                <a:latin typeface="+mj-lt"/>
                <a:ea typeface="Calibri" panose="020F0502020204030204" pitchFamily="34" charset="0"/>
                <a:cs typeface="Arial" panose="020B0604020202020204" pitchFamily="34" charset="0"/>
              </a:rPr>
              <a:t>Data structure-Graph </a:t>
            </a:r>
            <a:endParaRPr lang="en-IN" sz="2400" b="1" u="sng" dirty="0">
              <a:latin typeface="+mj-lt"/>
              <a:cs typeface="Arial" panose="020B0604020202020204" pitchFamily="34" charset="0"/>
            </a:endParaRPr>
          </a:p>
        </p:txBody>
      </p:sp>
      <p:pic>
        <p:nvPicPr>
          <p:cNvPr id="8" name="Picture 7" descr="enter image description here">
            <a:extLst>
              <a:ext uri="{FF2B5EF4-FFF2-40B4-BE49-F238E27FC236}">
                <a16:creationId xmlns:a16="http://schemas.microsoft.com/office/drawing/2014/main" xmlns="" id="{4A17DC06-7A97-4024-8F0B-0B3594A719E6}"/>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4576" y="3933827"/>
            <a:ext cx="1731953" cy="2062161"/>
          </a:xfrm>
          <a:prstGeom prst="rect">
            <a:avLst/>
          </a:prstGeom>
          <a:noFill/>
          <a:ln>
            <a:noFill/>
          </a:ln>
        </p:spPr>
      </p:pic>
      <p:pic>
        <p:nvPicPr>
          <p:cNvPr id="9" name="Picture 8" descr="enter image description here">
            <a:extLst>
              <a:ext uri="{FF2B5EF4-FFF2-40B4-BE49-F238E27FC236}">
                <a16:creationId xmlns:a16="http://schemas.microsoft.com/office/drawing/2014/main" xmlns="" id="{22A92C81-63EE-46F7-853D-A497F0E55748}"/>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7181" y="3933826"/>
            <a:ext cx="1757363" cy="2111186"/>
          </a:xfrm>
          <a:prstGeom prst="rect">
            <a:avLst/>
          </a:prstGeom>
          <a:noFill/>
          <a:ln>
            <a:noFill/>
          </a:ln>
        </p:spPr>
      </p:pic>
      <p:pic>
        <p:nvPicPr>
          <p:cNvPr id="12" name="Picture 11" descr="enter image description here">
            <a:extLst>
              <a:ext uri="{FF2B5EF4-FFF2-40B4-BE49-F238E27FC236}">
                <a16:creationId xmlns:a16="http://schemas.microsoft.com/office/drawing/2014/main" xmlns="" id="{2F2D8BCA-2FB3-4BFC-8437-D732A41BED92}"/>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71975" y="3933827"/>
            <a:ext cx="1923583" cy="2039765"/>
          </a:xfrm>
          <a:prstGeom prst="rect">
            <a:avLst/>
          </a:prstGeom>
          <a:noFill/>
          <a:ln>
            <a:noFill/>
          </a:ln>
        </p:spPr>
      </p:pic>
      <p:pic>
        <p:nvPicPr>
          <p:cNvPr id="1029" name="Picture 5" descr="enter image description here">
            <a:extLst>
              <a:ext uri="{FF2B5EF4-FFF2-40B4-BE49-F238E27FC236}">
                <a16:creationId xmlns:a16="http://schemas.microsoft.com/office/drawing/2014/main" xmlns="" id="{5D89EA06-5536-486A-9511-531503FD6BC2}"/>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672263" y="3933827"/>
            <a:ext cx="1923583" cy="203976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a:extLst>
              <a:ext uri="{FF2B5EF4-FFF2-40B4-BE49-F238E27FC236}">
                <a16:creationId xmlns:a16="http://schemas.microsoft.com/office/drawing/2014/main" xmlns="" id="{DBEE6599-04C7-43C9-99F0-71C28B443E35}"/>
              </a:ext>
            </a:extLst>
          </p:cNvPr>
          <p:cNvSpPr/>
          <p:nvPr/>
        </p:nvSpPr>
        <p:spPr>
          <a:xfrm>
            <a:off x="3679808" y="3158936"/>
            <a:ext cx="2146934" cy="400110"/>
          </a:xfrm>
          <a:prstGeom prst="rect">
            <a:avLst/>
          </a:prstGeom>
        </p:spPr>
        <p:txBody>
          <a:bodyPr wrap="none">
            <a:spAutoFit/>
          </a:bodyPr>
          <a:lstStyle/>
          <a:p>
            <a:r>
              <a:rPr lang="en-IN" sz="2000" b="1" i="0" dirty="0">
                <a:solidFill>
                  <a:srgbClr val="252C33"/>
                </a:solidFill>
                <a:effectLst/>
                <a:latin typeface="Arial" panose="020B0604020202020204" pitchFamily="34" charset="0"/>
                <a:cs typeface="Arial" panose="020B0604020202020204" pitchFamily="34" charset="0"/>
              </a:rPr>
              <a:t>Types of graphs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3719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1B7F391-DD5D-433B-B733-3BC49895BA7C}"/>
              </a:ext>
            </a:extLst>
          </p:cNvPr>
          <p:cNvSpPr/>
          <p:nvPr/>
        </p:nvSpPr>
        <p:spPr>
          <a:xfrm>
            <a:off x="3501793" y="181538"/>
            <a:ext cx="2736647" cy="369332"/>
          </a:xfrm>
          <a:prstGeom prst="rect">
            <a:avLst/>
          </a:prstGeom>
        </p:spPr>
        <p:txBody>
          <a:bodyPr wrap="none">
            <a:spAutoFit/>
          </a:bodyPr>
          <a:lstStyle/>
          <a:p>
            <a:r>
              <a:rPr lang="en-IN" b="1" i="0" u="sng" dirty="0">
                <a:effectLst/>
                <a:latin typeface="Arial" panose="020B0604020202020204" pitchFamily="34" charset="0"/>
                <a:cs typeface="Arial" panose="020B0604020202020204" pitchFamily="34" charset="0"/>
              </a:rPr>
              <a:t>Graph Representations</a:t>
            </a:r>
          </a:p>
        </p:txBody>
      </p:sp>
      <p:pic>
        <p:nvPicPr>
          <p:cNvPr id="3" name="Picture 2">
            <a:extLst>
              <a:ext uri="{FF2B5EF4-FFF2-40B4-BE49-F238E27FC236}">
                <a16:creationId xmlns:a16="http://schemas.microsoft.com/office/drawing/2014/main" xmlns="" id="{0E5D68A3-6003-49D1-8527-7E0DEC44713B}"/>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24125" y="1359614"/>
            <a:ext cx="2023110" cy="1554480"/>
          </a:xfrm>
          <a:prstGeom prst="rect">
            <a:avLst/>
          </a:prstGeom>
          <a:noFill/>
          <a:ln>
            <a:noFill/>
          </a:ln>
        </p:spPr>
      </p:pic>
      <p:pic>
        <p:nvPicPr>
          <p:cNvPr id="4" name="Picture 3" descr="Adjacency Matrix Representation">
            <a:extLst>
              <a:ext uri="{FF2B5EF4-FFF2-40B4-BE49-F238E27FC236}">
                <a16:creationId xmlns:a16="http://schemas.microsoft.com/office/drawing/2014/main" xmlns="" id="{640A6140-5158-4BCD-AC12-83EB2B1B5E6F}"/>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0662" y="893797"/>
            <a:ext cx="1863090" cy="3296464"/>
          </a:xfrm>
          <a:prstGeom prst="rect">
            <a:avLst/>
          </a:prstGeom>
          <a:noFill/>
          <a:ln>
            <a:noFill/>
          </a:ln>
        </p:spPr>
      </p:pic>
      <p:pic>
        <p:nvPicPr>
          <p:cNvPr id="5" name="Picture 4" descr="Adjacency List Representation of Graph">
            <a:extLst>
              <a:ext uri="{FF2B5EF4-FFF2-40B4-BE49-F238E27FC236}">
                <a16:creationId xmlns:a16="http://schemas.microsoft.com/office/drawing/2014/main" xmlns="" id="{2B701DF7-4992-4D7A-A49C-07CD0B643D20}"/>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0662" y="3881160"/>
            <a:ext cx="4298633" cy="2238375"/>
          </a:xfrm>
          <a:prstGeom prst="rect">
            <a:avLst/>
          </a:prstGeom>
          <a:noFill/>
          <a:ln>
            <a:noFill/>
          </a:ln>
        </p:spPr>
      </p:pic>
      <p:sp>
        <p:nvSpPr>
          <p:cNvPr id="6" name="Rectangle 5">
            <a:extLst>
              <a:ext uri="{FF2B5EF4-FFF2-40B4-BE49-F238E27FC236}">
                <a16:creationId xmlns:a16="http://schemas.microsoft.com/office/drawing/2014/main" xmlns="" id="{6D964ACE-E08C-49C7-A395-53FB3B55D0DA}"/>
              </a:ext>
            </a:extLst>
          </p:cNvPr>
          <p:cNvSpPr/>
          <p:nvPr/>
        </p:nvSpPr>
        <p:spPr>
          <a:xfrm>
            <a:off x="2728613" y="2031348"/>
            <a:ext cx="2082621" cy="369332"/>
          </a:xfrm>
          <a:prstGeom prst="rect">
            <a:avLst/>
          </a:prstGeom>
        </p:spPr>
        <p:txBody>
          <a:bodyPr wrap="none">
            <a:spAutoFit/>
          </a:bodyPr>
          <a:lstStyle/>
          <a:p>
            <a:r>
              <a:rPr lang="en-IN" b="1" i="0" dirty="0">
                <a:effectLst/>
                <a:latin typeface="Arial" panose="020B0604020202020204" pitchFamily="34" charset="0"/>
                <a:cs typeface="Arial" panose="020B0604020202020204" pitchFamily="34" charset="0"/>
              </a:rPr>
              <a:t>Adjacency Matrix</a:t>
            </a:r>
            <a:endParaRPr lang="en-IN"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xmlns="" id="{174AB43E-080B-4FA5-9431-07B365A11980}"/>
              </a:ext>
            </a:extLst>
          </p:cNvPr>
          <p:cNvSpPr/>
          <p:nvPr/>
        </p:nvSpPr>
        <p:spPr>
          <a:xfrm>
            <a:off x="5491569" y="4815680"/>
            <a:ext cx="1813317" cy="369332"/>
          </a:xfrm>
          <a:prstGeom prst="rect">
            <a:avLst/>
          </a:prstGeom>
        </p:spPr>
        <p:txBody>
          <a:bodyPr wrap="none">
            <a:spAutoFit/>
          </a:bodyPr>
          <a:lstStyle/>
          <a:p>
            <a:r>
              <a:rPr lang="en-IN" b="1" i="0" dirty="0">
                <a:effectLst/>
                <a:latin typeface="Arial" panose="020B0604020202020204" pitchFamily="34" charset="0"/>
                <a:cs typeface="Arial" panose="020B0604020202020204" pitchFamily="34" charset="0"/>
              </a:rPr>
              <a:t>Adjacency List</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109383C6-540F-4FE8-9E19-7E2057B36E7C}"/>
              </a:ext>
            </a:extLst>
          </p:cNvPr>
          <p:cNvSpPr/>
          <p:nvPr/>
        </p:nvSpPr>
        <p:spPr>
          <a:xfrm>
            <a:off x="6345778" y="3128924"/>
            <a:ext cx="864339" cy="369332"/>
          </a:xfrm>
          <a:prstGeom prst="rect">
            <a:avLst/>
          </a:prstGeom>
        </p:spPr>
        <p:txBody>
          <a:bodyPr wrap="none">
            <a:spAutoFit/>
          </a:bodyPr>
          <a:lstStyle/>
          <a:p>
            <a:r>
              <a:rPr lang="en-IN" b="1" i="0" dirty="0">
                <a:effectLst/>
                <a:latin typeface="Arial" panose="020B0604020202020204" pitchFamily="34" charset="0"/>
                <a:cs typeface="Arial" panose="020B0604020202020204" pitchFamily="34" charset="0"/>
              </a:rPr>
              <a:t>Graph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3534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8F81D4B-0769-4B74-97B7-46023ABE1749}"/>
              </a:ext>
            </a:extLst>
          </p:cNvPr>
          <p:cNvSpPr/>
          <p:nvPr/>
        </p:nvSpPr>
        <p:spPr>
          <a:xfrm>
            <a:off x="591584" y="239073"/>
            <a:ext cx="7960834" cy="461665"/>
          </a:xfrm>
          <a:prstGeom prst="rect">
            <a:avLst/>
          </a:prstGeom>
        </p:spPr>
        <p:txBody>
          <a:bodyPr wrap="none">
            <a:spAutoFit/>
          </a:bodyPr>
          <a:lstStyle/>
          <a:p>
            <a:pPr algn="ctr"/>
            <a:r>
              <a:rPr lang="en-US" sz="2400" b="1" i="0" u="sng" dirty="0">
                <a:solidFill>
                  <a:srgbClr val="0C0C0C"/>
                </a:solidFill>
                <a:effectLst/>
                <a:latin typeface="+mj-lt"/>
                <a:cs typeface="Arial" panose="020B0604020202020204" pitchFamily="34" charset="0"/>
              </a:rPr>
              <a:t>Applications of Graph Data Structure in Real Life</a:t>
            </a:r>
          </a:p>
        </p:txBody>
      </p:sp>
      <p:pic>
        <p:nvPicPr>
          <p:cNvPr id="2050" name="Picture 2">
            <a:extLst>
              <a:ext uri="{FF2B5EF4-FFF2-40B4-BE49-F238E27FC236}">
                <a16:creationId xmlns:a16="http://schemas.microsoft.com/office/drawing/2014/main" xmlns="" id="{1FDF2286-E7FD-4A8C-B52F-132110F11C9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34912" y="925918"/>
            <a:ext cx="2161019" cy="215525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A01FA0C3-2BE8-484C-8F67-E97511474EB2}"/>
              </a:ext>
            </a:extLst>
          </p:cNvPr>
          <p:cNvSpPr/>
          <p:nvPr/>
        </p:nvSpPr>
        <p:spPr>
          <a:xfrm>
            <a:off x="467544" y="1340768"/>
            <a:ext cx="5171243" cy="5324535"/>
          </a:xfrm>
          <a:prstGeom prst="rect">
            <a:avLst/>
          </a:prstGeom>
        </p:spPr>
        <p:txBody>
          <a:bodyPr wrap="square">
            <a:spAutoFit/>
          </a:bodyPr>
          <a:lstStyle/>
          <a:p>
            <a:pPr marL="342900" indent="-342900">
              <a:buFont typeface="Wingdings" panose="05000000000000000000" pitchFamily="2" charset="2"/>
              <a:buChar char="§"/>
            </a:pPr>
            <a:r>
              <a:rPr lang="en-IN" sz="2000" b="1" dirty="0">
                <a:solidFill>
                  <a:srgbClr val="000000"/>
                </a:solidFill>
                <a:ea typeface="Times New Roman" panose="02020603050405020304" pitchFamily="18" charset="0"/>
                <a:cs typeface="Arial" panose="020B0604020202020204" pitchFamily="34" charset="0"/>
              </a:rPr>
              <a:t>Google maps</a:t>
            </a:r>
            <a:r>
              <a:rPr lang="en-IN" sz="2000" dirty="0">
                <a:solidFill>
                  <a:srgbClr val="000000"/>
                </a:solidFill>
                <a:ea typeface="Times New Roman" panose="02020603050405020304" pitchFamily="18" charset="0"/>
                <a:cs typeface="Arial" panose="020B0604020202020204" pitchFamily="34" charset="0"/>
              </a:rPr>
              <a:t> uses graphs for building transportation systems, where intersection of two(or more) roads are considered to be a vertex and the road connecting two vertices is considered to be an edge.</a:t>
            </a:r>
            <a:endParaRPr lang="en-IN" sz="2000" dirty="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
            </a:pPr>
            <a:r>
              <a:rPr lang="en-IN" sz="2000" dirty="0">
                <a:ea typeface="Times New Roman" panose="02020603050405020304" pitchFamily="18" charset="0"/>
                <a:cs typeface="Arial" panose="020B0604020202020204" pitchFamily="34" charset="0"/>
              </a:rPr>
              <a:t>In </a:t>
            </a:r>
            <a:r>
              <a:rPr lang="en-IN" sz="2000" b="1" dirty="0">
                <a:ea typeface="Times New Roman" panose="02020603050405020304" pitchFamily="18" charset="0"/>
                <a:cs typeface="Arial" panose="020B0604020202020204" pitchFamily="34" charset="0"/>
              </a:rPr>
              <a:t>Facebook</a:t>
            </a:r>
            <a:r>
              <a:rPr lang="en-IN" sz="2000" dirty="0">
                <a:ea typeface="Times New Roman" panose="02020603050405020304" pitchFamily="18" charset="0"/>
                <a:cs typeface="Arial" panose="020B0604020202020204" pitchFamily="34" charset="0"/>
              </a:rPr>
              <a:t>, users are considered to be the vertices and if they are friends then there is an edge running between them.</a:t>
            </a:r>
          </a:p>
          <a:p>
            <a:pPr marL="342900" indent="-342900">
              <a:buFont typeface="Wingdings" panose="05000000000000000000" pitchFamily="2" charset="2"/>
              <a:buChar char="§"/>
            </a:pPr>
            <a:r>
              <a:rPr lang="en-IN" sz="2000" dirty="0">
                <a:cs typeface="Arial" panose="020B0604020202020204" pitchFamily="34" charset="0"/>
              </a:rPr>
              <a:t>In </a:t>
            </a:r>
            <a:r>
              <a:rPr lang="en-IN" sz="2000" b="1" dirty="0">
                <a:cs typeface="Arial" panose="020B0604020202020204" pitchFamily="34" charset="0"/>
              </a:rPr>
              <a:t>World Wide Web</a:t>
            </a:r>
            <a:r>
              <a:rPr lang="en-IN" sz="2000" dirty="0">
                <a:cs typeface="Arial" panose="020B0604020202020204" pitchFamily="34" charset="0"/>
              </a:rPr>
              <a:t>, web pages are considered to be the vertices. There is an edge from a page u to other page v if there is a link of page v on page u.</a:t>
            </a:r>
          </a:p>
          <a:p>
            <a:pPr marL="342900" indent="-342900">
              <a:buFont typeface="Wingdings" panose="05000000000000000000" pitchFamily="2" charset="2"/>
              <a:buChar char="§"/>
            </a:pPr>
            <a:r>
              <a:rPr lang="en-US" sz="2000" b="1" dirty="0">
                <a:cs typeface="Arial" panose="020B0604020202020204" pitchFamily="34" charset="0"/>
              </a:rPr>
              <a:t>Path optimizations </a:t>
            </a:r>
            <a:r>
              <a:rPr lang="en-US" sz="2000" dirty="0">
                <a:cs typeface="Arial" panose="020B0604020202020204" pitchFamily="34" charset="0"/>
              </a:rPr>
              <a:t>are primarily occupied with finding the best connection that fits some predefined criteria.</a:t>
            </a:r>
            <a:endParaRPr lang="en-IN" sz="2000" dirty="0">
              <a:cs typeface="Arial" panose="020B0604020202020204" pitchFamily="34" charset="0"/>
            </a:endParaRPr>
          </a:p>
        </p:txBody>
      </p:sp>
      <p:pic>
        <p:nvPicPr>
          <p:cNvPr id="4" name="Picture 3">
            <a:extLst>
              <a:ext uri="{FF2B5EF4-FFF2-40B4-BE49-F238E27FC236}">
                <a16:creationId xmlns:a16="http://schemas.microsoft.com/office/drawing/2014/main" xmlns="" id="{0BBD9D59-7DB1-4E81-8A7E-6823E04D817D}"/>
              </a:ext>
            </a:extLst>
          </p:cNvPr>
          <p:cNvPicPr>
            <a:picLocks noChangeAspect="1"/>
          </p:cNvPicPr>
          <p:nvPr/>
        </p:nvPicPr>
        <p:blipFill>
          <a:blip r:embed="rId3" cstate="print"/>
          <a:stretch>
            <a:fillRect/>
          </a:stretch>
        </p:blipFill>
        <p:spPr>
          <a:xfrm>
            <a:off x="6536530" y="3531534"/>
            <a:ext cx="1757780" cy="2145736"/>
          </a:xfrm>
          <a:prstGeom prst="rect">
            <a:avLst/>
          </a:prstGeom>
        </p:spPr>
      </p:pic>
    </p:spTree>
    <p:extLst>
      <p:ext uri="{BB962C8B-B14F-4D97-AF65-F5344CB8AC3E}">
        <p14:creationId xmlns:p14="http://schemas.microsoft.com/office/powerpoint/2010/main" xmlns="" val="282999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71800" y="228600"/>
            <a:ext cx="3276600"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u="sng" spc="50" dirty="0" smtClean="0">
                <a:ln w="11430"/>
                <a:latin typeface="+mj-lt"/>
              </a:rPr>
              <a:t>TREE</a:t>
            </a:r>
            <a:endParaRPr lang="en-US" sz="4400" b="1" u="sng" spc="50" dirty="0">
              <a:ln w="11430"/>
              <a:latin typeface="+mj-lt"/>
            </a:endParaRPr>
          </a:p>
        </p:txBody>
      </p:sp>
      <p:sp>
        <p:nvSpPr>
          <p:cNvPr id="12" name="Rectangle 11"/>
          <p:cNvSpPr/>
          <p:nvPr/>
        </p:nvSpPr>
        <p:spPr>
          <a:xfrm>
            <a:off x="457200" y="1066800"/>
            <a:ext cx="8229600" cy="3416320"/>
          </a:xfrm>
          <a:prstGeom prst="rect">
            <a:avLst/>
          </a:prstGeom>
        </p:spPr>
        <p:txBody>
          <a:bodyPr wrap="square">
            <a:spAutoFit/>
          </a:bodyPr>
          <a:lstStyle/>
          <a:p>
            <a:pPr>
              <a:buNone/>
            </a:pPr>
            <a:r>
              <a:rPr lang="en-US" sz="2000" dirty="0" smtClean="0"/>
              <a:t>A tree is a nonlinear hierarchical data structure with a root value and sub trees of children nodes with a parent.</a:t>
            </a:r>
          </a:p>
          <a:p>
            <a:pPr>
              <a:buNone/>
            </a:pPr>
            <a:endParaRPr lang="en-US" sz="2000" dirty="0" smtClean="0"/>
          </a:p>
          <a:p>
            <a:pPr>
              <a:buNone/>
            </a:pPr>
            <a:r>
              <a:rPr lang="en-US" sz="2000" dirty="0" smtClean="0"/>
              <a:t> TYPES: </a:t>
            </a:r>
          </a:p>
          <a:p>
            <a:pPr>
              <a:buNone/>
            </a:pPr>
            <a:endParaRPr lang="en-US" sz="2000" dirty="0" smtClean="0"/>
          </a:p>
          <a:p>
            <a:pPr>
              <a:buFont typeface="Arial" pitchFamily="34" charset="0"/>
              <a:buChar char="•"/>
            </a:pPr>
            <a:r>
              <a:rPr lang="en-US" sz="2000" dirty="0" smtClean="0"/>
              <a:t> Binary Tree </a:t>
            </a:r>
          </a:p>
          <a:p>
            <a:pPr>
              <a:buFont typeface="Arial" pitchFamily="34" charset="0"/>
              <a:buChar char="•"/>
            </a:pPr>
            <a:r>
              <a:rPr lang="en-US" sz="2000" dirty="0" smtClean="0"/>
              <a:t> Binary Search Tree (BST)</a:t>
            </a:r>
          </a:p>
          <a:p>
            <a:pPr>
              <a:buFont typeface="Arial" pitchFamily="34" charset="0"/>
              <a:buChar char="•"/>
            </a:pPr>
            <a:r>
              <a:rPr lang="en-US" sz="2000" dirty="0" smtClean="0"/>
              <a:t> AVL Tree (Self Balancing Tree)</a:t>
            </a:r>
          </a:p>
          <a:p>
            <a:pPr>
              <a:buFont typeface="Arial" pitchFamily="34" charset="0"/>
              <a:buChar char="•"/>
            </a:pPr>
            <a:r>
              <a:rPr lang="en-US" sz="2000" dirty="0" smtClean="0"/>
              <a:t> N–</a:t>
            </a:r>
            <a:r>
              <a:rPr lang="en-US" sz="2000" dirty="0" err="1" smtClean="0"/>
              <a:t>ary</a:t>
            </a:r>
            <a:r>
              <a:rPr lang="en-US" sz="2000" dirty="0" smtClean="0"/>
              <a:t> Tree</a:t>
            </a:r>
          </a:p>
          <a:p>
            <a:pPr>
              <a:buNone/>
            </a:pPr>
            <a:endParaRPr lang="en-US" dirty="0"/>
          </a:p>
          <a:p>
            <a:endParaRPr lang="en-US" dirty="0" smtClean="0"/>
          </a:p>
        </p:txBody>
      </p:sp>
      <p:pic>
        <p:nvPicPr>
          <p:cNvPr id="14" name="Picture 13" descr="binarytree.png"/>
          <p:cNvPicPr>
            <a:picLocks noChangeAspect="1"/>
          </p:cNvPicPr>
          <p:nvPr/>
        </p:nvPicPr>
        <p:blipFill>
          <a:blip r:embed="rId2" cstate="print"/>
          <a:stretch>
            <a:fillRect/>
          </a:stretch>
        </p:blipFill>
        <p:spPr>
          <a:xfrm>
            <a:off x="533399" y="4343400"/>
            <a:ext cx="2450969" cy="1828800"/>
          </a:xfrm>
          <a:prstGeom prst="rect">
            <a:avLst/>
          </a:prstGeom>
        </p:spPr>
      </p:pic>
      <p:pic>
        <p:nvPicPr>
          <p:cNvPr id="15" name="Picture 14" descr="bst.png"/>
          <p:cNvPicPr>
            <a:picLocks noChangeAspect="1"/>
          </p:cNvPicPr>
          <p:nvPr/>
        </p:nvPicPr>
        <p:blipFill>
          <a:blip r:embed="rId3" cstate="print"/>
          <a:stretch>
            <a:fillRect/>
          </a:stretch>
        </p:blipFill>
        <p:spPr>
          <a:xfrm>
            <a:off x="4800600" y="1447800"/>
            <a:ext cx="3017520" cy="2743200"/>
          </a:xfrm>
          <a:prstGeom prst="rect">
            <a:avLst/>
          </a:prstGeom>
        </p:spPr>
      </p:pic>
      <p:pic>
        <p:nvPicPr>
          <p:cNvPr id="16" name="Picture 15" descr="nary.png"/>
          <p:cNvPicPr>
            <a:picLocks noChangeAspect="1"/>
          </p:cNvPicPr>
          <p:nvPr/>
        </p:nvPicPr>
        <p:blipFill>
          <a:blip r:embed="rId4" cstate="print"/>
          <a:stretch>
            <a:fillRect/>
          </a:stretch>
        </p:blipFill>
        <p:spPr>
          <a:xfrm>
            <a:off x="6324600" y="4191000"/>
            <a:ext cx="2209800" cy="1809367"/>
          </a:xfrm>
          <a:prstGeom prst="rect">
            <a:avLst/>
          </a:prstGeom>
        </p:spPr>
      </p:pic>
      <p:sp>
        <p:nvSpPr>
          <p:cNvPr id="17" name="TextBox 16"/>
          <p:cNvSpPr txBox="1"/>
          <p:nvPr/>
        </p:nvSpPr>
        <p:spPr>
          <a:xfrm>
            <a:off x="990600" y="6019800"/>
            <a:ext cx="1397947" cy="369332"/>
          </a:xfrm>
          <a:prstGeom prst="rect">
            <a:avLst/>
          </a:prstGeom>
          <a:noFill/>
        </p:spPr>
        <p:txBody>
          <a:bodyPr wrap="none" rtlCol="0">
            <a:spAutoFit/>
          </a:bodyPr>
          <a:lstStyle/>
          <a:p>
            <a:r>
              <a:rPr lang="en-US" dirty="0" smtClean="0"/>
              <a:t>BINARY TREE</a:t>
            </a:r>
            <a:endParaRPr lang="en-US" dirty="0"/>
          </a:p>
        </p:txBody>
      </p:sp>
      <p:sp>
        <p:nvSpPr>
          <p:cNvPr id="18" name="TextBox 17"/>
          <p:cNvSpPr txBox="1"/>
          <p:nvPr/>
        </p:nvSpPr>
        <p:spPr>
          <a:xfrm>
            <a:off x="4038600" y="6019800"/>
            <a:ext cx="1051506" cy="369332"/>
          </a:xfrm>
          <a:prstGeom prst="rect">
            <a:avLst/>
          </a:prstGeom>
          <a:noFill/>
        </p:spPr>
        <p:txBody>
          <a:bodyPr wrap="none" rtlCol="0">
            <a:spAutoFit/>
          </a:bodyPr>
          <a:lstStyle/>
          <a:p>
            <a:r>
              <a:rPr lang="en-US" dirty="0" smtClean="0"/>
              <a:t>AVL TREE</a:t>
            </a:r>
            <a:endParaRPr lang="en-US" dirty="0"/>
          </a:p>
        </p:txBody>
      </p:sp>
      <p:sp>
        <p:nvSpPr>
          <p:cNvPr id="19" name="TextBox 18"/>
          <p:cNvSpPr txBox="1"/>
          <p:nvPr/>
        </p:nvSpPr>
        <p:spPr>
          <a:xfrm>
            <a:off x="6858000" y="5943600"/>
            <a:ext cx="1285737" cy="369332"/>
          </a:xfrm>
          <a:prstGeom prst="rect">
            <a:avLst/>
          </a:prstGeom>
          <a:noFill/>
        </p:spPr>
        <p:txBody>
          <a:bodyPr wrap="none" rtlCol="0">
            <a:spAutoFit/>
          </a:bodyPr>
          <a:lstStyle/>
          <a:p>
            <a:r>
              <a:rPr lang="en-US" dirty="0" smtClean="0"/>
              <a:t>N-ARY TREE</a:t>
            </a:r>
            <a:endParaRPr lang="en-US" dirty="0"/>
          </a:p>
        </p:txBody>
      </p:sp>
      <p:pic>
        <p:nvPicPr>
          <p:cNvPr id="11" name="Picture 10" descr="avlright.png"/>
          <p:cNvPicPr>
            <a:picLocks noChangeAspect="1"/>
          </p:cNvPicPr>
          <p:nvPr/>
        </p:nvPicPr>
        <p:blipFill>
          <a:blip r:embed="rId5" cstate="print"/>
          <a:stretch>
            <a:fillRect/>
          </a:stretch>
        </p:blipFill>
        <p:spPr>
          <a:xfrm>
            <a:off x="3779912" y="4221088"/>
            <a:ext cx="1827879" cy="17685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raversal.gif"/>
          <p:cNvPicPr>
            <a:picLocks noChangeAspect="1"/>
          </p:cNvPicPr>
          <p:nvPr/>
        </p:nvPicPr>
        <p:blipFill>
          <a:blip r:embed="rId2" cstate="print"/>
          <a:stretch>
            <a:fillRect/>
          </a:stretch>
        </p:blipFill>
        <p:spPr>
          <a:xfrm>
            <a:off x="762000" y="1295400"/>
            <a:ext cx="2466975" cy="1809750"/>
          </a:xfrm>
          <a:prstGeom prst="rect">
            <a:avLst/>
          </a:prstGeom>
        </p:spPr>
      </p:pic>
      <p:sp>
        <p:nvSpPr>
          <p:cNvPr id="4" name="TextBox 3"/>
          <p:cNvSpPr txBox="1"/>
          <p:nvPr/>
        </p:nvSpPr>
        <p:spPr>
          <a:xfrm>
            <a:off x="4038600" y="1524000"/>
            <a:ext cx="4476034" cy="1015663"/>
          </a:xfrm>
          <a:prstGeom prst="rect">
            <a:avLst/>
          </a:prstGeom>
          <a:noFill/>
        </p:spPr>
        <p:txBody>
          <a:bodyPr wrap="none" rtlCol="0">
            <a:spAutoFit/>
          </a:bodyPr>
          <a:lstStyle/>
          <a:p>
            <a:r>
              <a:rPr lang="en-US" sz="2000" dirty="0"/>
              <a:t>(a) </a:t>
            </a:r>
            <a:r>
              <a:rPr lang="en-US" sz="2000" dirty="0" err="1"/>
              <a:t>Inorder</a:t>
            </a:r>
            <a:r>
              <a:rPr lang="en-US" sz="2000" dirty="0"/>
              <a:t> (Left, Root, Right) : 4 2 5 1 3</a:t>
            </a:r>
            <a:r>
              <a:rPr lang="en-US" sz="2000" dirty="0" smtClean="0"/>
              <a:t/>
            </a:r>
            <a:br>
              <a:rPr lang="en-US" sz="2000" dirty="0" smtClean="0"/>
            </a:br>
            <a:r>
              <a:rPr lang="en-US" sz="2000" dirty="0"/>
              <a:t>(b) Preorder (Root, Left, Right) : 1 2 4 5 3</a:t>
            </a:r>
            <a:r>
              <a:rPr lang="en-US" sz="2000" dirty="0" smtClean="0"/>
              <a:t/>
            </a:r>
            <a:br>
              <a:rPr lang="en-US" sz="2000" dirty="0" smtClean="0"/>
            </a:br>
            <a:r>
              <a:rPr lang="en-US" sz="2000" dirty="0"/>
              <a:t>(c) </a:t>
            </a:r>
            <a:r>
              <a:rPr lang="en-US" sz="2000" dirty="0" err="1"/>
              <a:t>Postorder</a:t>
            </a:r>
            <a:r>
              <a:rPr lang="en-US" sz="2000" dirty="0"/>
              <a:t> (Left, Right, Root) : 4 5 2 3 1</a:t>
            </a:r>
          </a:p>
        </p:txBody>
      </p:sp>
      <p:sp>
        <p:nvSpPr>
          <p:cNvPr id="6" name="TextBox 5"/>
          <p:cNvSpPr txBox="1"/>
          <p:nvPr/>
        </p:nvSpPr>
        <p:spPr>
          <a:xfrm>
            <a:off x="304800" y="457200"/>
            <a:ext cx="4203395" cy="584775"/>
          </a:xfrm>
          <a:prstGeom prst="rect">
            <a:avLst/>
          </a:prstGeom>
          <a:noFill/>
        </p:spPr>
        <p:txBody>
          <a:bodyPr wrap="none" rtlCol="0">
            <a:spAutoFit/>
          </a:bodyPr>
          <a:lstStyle/>
          <a:p>
            <a:r>
              <a:rPr lang="en-US" sz="3200" b="1" u="sng" dirty="0" smtClean="0"/>
              <a:t>TREE TRAVERSAL</a:t>
            </a:r>
            <a:endParaRPr lang="en-US" sz="3200" b="1" u="sng" dirty="0"/>
          </a:p>
        </p:txBody>
      </p:sp>
      <p:sp>
        <p:nvSpPr>
          <p:cNvPr id="7" name="TextBox 6"/>
          <p:cNvSpPr txBox="1"/>
          <p:nvPr/>
        </p:nvSpPr>
        <p:spPr>
          <a:xfrm>
            <a:off x="304800" y="3352800"/>
            <a:ext cx="3552576" cy="584775"/>
          </a:xfrm>
          <a:prstGeom prst="rect">
            <a:avLst/>
          </a:prstGeom>
          <a:noFill/>
        </p:spPr>
        <p:txBody>
          <a:bodyPr wrap="none" rtlCol="0">
            <a:spAutoFit/>
          </a:bodyPr>
          <a:lstStyle/>
          <a:p>
            <a:r>
              <a:rPr lang="en-US" sz="3200" b="1" u="sng" dirty="0" smtClean="0"/>
              <a:t>APPLICATIONS</a:t>
            </a:r>
            <a:endParaRPr lang="en-US" sz="3200" b="1" u="sng" dirty="0"/>
          </a:p>
        </p:txBody>
      </p:sp>
      <p:sp>
        <p:nvSpPr>
          <p:cNvPr id="8" name="TextBox 7"/>
          <p:cNvSpPr txBox="1"/>
          <p:nvPr/>
        </p:nvSpPr>
        <p:spPr>
          <a:xfrm>
            <a:off x="179512" y="3861048"/>
            <a:ext cx="8231832" cy="3170099"/>
          </a:xfrm>
          <a:prstGeom prst="rect">
            <a:avLst/>
          </a:prstGeom>
          <a:noFill/>
        </p:spPr>
        <p:txBody>
          <a:bodyPr wrap="square" rtlCol="0">
            <a:spAutoFit/>
          </a:bodyPr>
          <a:lstStyle/>
          <a:p>
            <a:pPr>
              <a:buFont typeface="Arial" pitchFamily="34" charset="0"/>
              <a:buChar char="•"/>
            </a:pPr>
            <a:r>
              <a:rPr lang="en-US" sz="2000" dirty="0" smtClean="0"/>
              <a:t> Store </a:t>
            </a:r>
            <a:r>
              <a:rPr lang="en-US" sz="2000" dirty="0"/>
              <a:t>hierarchical data, like folder structure, organization structure, </a:t>
            </a:r>
            <a:r>
              <a:rPr lang="en-US" sz="2000" dirty="0" smtClean="0"/>
              <a:t>   HTML data.</a:t>
            </a:r>
          </a:p>
          <a:p>
            <a:pPr>
              <a:buFont typeface="Arial" pitchFamily="34" charset="0"/>
              <a:buChar char="•"/>
            </a:pPr>
            <a:r>
              <a:rPr lang="en-US" sz="2000" dirty="0" smtClean="0"/>
              <a:t> BST allows </a:t>
            </a:r>
            <a:r>
              <a:rPr lang="en-US" sz="2000" dirty="0"/>
              <a:t>fast search, insert, delete on a sorted data</a:t>
            </a:r>
            <a:r>
              <a:rPr lang="en-US" sz="2000" dirty="0" smtClean="0"/>
              <a:t>.</a:t>
            </a:r>
          </a:p>
          <a:p>
            <a:pPr>
              <a:buFont typeface="Arial" pitchFamily="34" charset="0"/>
              <a:buChar char="•"/>
            </a:pPr>
            <a:r>
              <a:rPr lang="en-US" sz="2000" dirty="0" smtClean="0"/>
              <a:t> Used </a:t>
            </a:r>
            <a:r>
              <a:rPr lang="en-US" sz="2000" dirty="0"/>
              <a:t>to implement dictionaries with prefix lookup</a:t>
            </a:r>
            <a:r>
              <a:rPr lang="en-US" sz="2000" dirty="0" smtClean="0"/>
              <a:t>.</a:t>
            </a:r>
          </a:p>
          <a:p>
            <a:pPr fontAlgn="base">
              <a:buFont typeface="Arial" pitchFamily="34" charset="0"/>
              <a:buChar char="•"/>
            </a:pPr>
            <a:r>
              <a:rPr lang="en-US" sz="2000" dirty="0"/>
              <a:t> For quick pattern searching in a fixed text.</a:t>
            </a:r>
          </a:p>
          <a:p>
            <a:pPr fontAlgn="base">
              <a:buFont typeface="Arial" pitchFamily="34" charset="0"/>
              <a:buChar char="•"/>
            </a:pPr>
            <a:r>
              <a:rPr lang="en-US" sz="2000" dirty="0" smtClean="0"/>
              <a:t> </a:t>
            </a:r>
            <a:r>
              <a:rPr lang="en-US" sz="2000" dirty="0"/>
              <a:t>Spanning </a:t>
            </a:r>
            <a:r>
              <a:rPr lang="en-US" sz="2000" dirty="0" smtClean="0"/>
              <a:t>Trees</a:t>
            </a:r>
            <a:r>
              <a:rPr lang="en-US" sz="2000" dirty="0"/>
              <a:t> and shortest path trees are used in routers and bridges </a:t>
            </a:r>
            <a:r>
              <a:rPr lang="en-US" sz="2000" dirty="0" smtClean="0"/>
              <a:t>respectively</a:t>
            </a:r>
          </a:p>
          <a:p>
            <a:pPr fontAlgn="base"/>
            <a:r>
              <a:rPr lang="en-US" sz="2000" dirty="0"/>
              <a:t> </a:t>
            </a:r>
            <a:r>
              <a:rPr lang="en-US" sz="2000" dirty="0" smtClean="0"/>
              <a:t>  </a:t>
            </a:r>
            <a:r>
              <a:rPr lang="en-US" sz="2000" dirty="0"/>
              <a:t>in computer networks</a:t>
            </a:r>
          </a:p>
          <a:p>
            <a:pPr fontAlgn="base">
              <a:buFont typeface="Arial" pitchFamily="34" charset="0"/>
              <a:buChar char="•"/>
            </a:pPr>
            <a:r>
              <a:rPr lang="en-US" sz="2000" dirty="0" smtClean="0"/>
              <a:t> As </a:t>
            </a:r>
            <a:r>
              <a:rPr lang="en-US" sz="2000" dirty="0"/>
              <a:t>a workflow for compositing digital images for visual effects.</a:t>
            </a:r>
          </a:p>
          <a:p>
            <a:pPr>
              <a:buFont typeface="Arial" pitchFamily="34" charset="0"/>
              <a:buChar char="•"/>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0" dirty="0" smtClean="0">
                <a:solidFill>
                  <a:schemeClr val="accent5">
                    <a:lumMod val="50000"/>
                  </a:schemeClr>
                </a:solidFill>
                <a:latin typeface="Algerian" pitchFamily="82" charset="0"/>
              </a:rPr>
              <a:t>THANK YOU</a:t>
            </a:r>
            <a:endParaRPr lang="en-US" sz="8000" dirty="0">
              <a:solidFill>
                <a:schemeClr val="accent5">
                  <a:lumMod val="50000"/>
                </a:schemeClr>
              </a:solidFill>
              <a:latin typeface="Algerian" pitchFamily="82"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3034680" cy="1102444"/>
          </a:xfrm>
        </p:spPr>
        <p:txBody>
          <a:bodyPr>
            <a:noAutofit/>
          </a:bodyPr>
          <a:lstStyle/>
          <a:p>
            <a:pPr algn="ctr"/>
            <a:r>
              <a:rPr lang="en-IN" sz="3200" u="sng" dirty="0" smtClean="0"/>
              <a:t>BY DEFINITION</a:t>
            </a:r>
            <a:endParaRPr lang="en-US" sz="3200" u="sng" dirty="0"/>
          </a:p>
        </p:txBody>
      </p:sp>
      <p:sp>
        <p:nvSpPr>
          <p:cNvPr id="3" name="Content Placeholder 2"/>
          <p:cNvSpPr>
            <a:spLocks noGrp="1"/>
          </p:cNvSpPr>
          <p:nvPr>
            <p:ph idx="1"/>
          </p:nvPr>
        </p:nvSpPr>
        <p:spPr>
          <a:xfrm>
            <a:off x="3575050" y="188640"/>
            <a:ext cx="5111750" cy="5937523"/>
          </a:xfrm>
        </p:spPr>
        <p:txBody>
          <a:bodyPr/>
          <a:lstStyle/>
          <a:p>
            <a:pPr algn="ctr">
              <a:buNone/>
            </a:pPr>
            <a:r>
              <a:rPr lang="en-IN" b="1" u="sng" dirty="0" smtClean="0"/>
              <a:t>CONCEPT OF DATA STRUCTURES</a:t>
            </a:r>
            <a:endParaRPr lang="en-US" b="1" u="sng" dirty="0"/>
          </a:p>
        </p:txBody>
      </p:sp>
      <p:sp>
        <p:nvSpPr>
          <p:cNvPr id="4" name="Text Placeholder 3"/>
          <p:cNvSpPr>
            <a:spLocks noGrp="1"/>
          </p:cNvSpPr>
          <p:nvPr>
            <p:ph type="body" sz="half" idx="2"/>
          </p:nvPr>
        </p:nvSpPr>
        <p:spPr/>
        <p:txBody>
          <a:bodyPr>
            <a:normAutofit/>
          </a:bodyPr>
          <a:lstStyle/>
          <a:p>
            <a:r>
              <a:rPr lang="en-US" sz="2100" dirty="0" smtClean="0">
                <a:cs typeface="Arial" pitchFamily="34" charset="0"/>
              </a:rPr>
              <a:t>A</a:t>
            </a:r>
            <a:r>
              <a:rPr lang="en-US" sz="2100" dirty="0" smtClean="0">
                <a:solidFill>
                  <a:srgbClr val="FF0000"/>
                </a:solidFill>
                <a:cs typeface="Arial" pitchFamily="34" charset="0"/>
              </a:rPr>
              <a:t> data structure</a:t>
            </a:r>
            <a:r>
              <a:rPr lang="en-US" sz="2100" dirty="0" smtClean="0">
                <a:cs typeface="Arial" pitchFamily="34" charset="0"/>
              </a:rPr>
              <a:t> is a</a:t>
            </a:r>
            <a:r>
              <a:rPr lang="en-US" sz="2100" dirty="0" smtClean="0">
                <a:solidFill>
                  <a:srgbClr val="FF0000"/>
                </a:solidFill>
                <a:cs typeface="Arial" pitchFamily="34" charset="0"/>
              </a:rPr>
              <a:t> data</a:t>
            </a:r>
            <a:r>
              <a:rPr lang="en-US" sz="2100" dirty="0" smtClean="0">
                <a:cs typeface="Arial" pitchFamily="34" charset="0"/>
              </a:rPr>
              <a:t> organization, management, and storage format that enables efficient access and modification. More precisely, a</a:t>
            </a:r>
            <a:r>
              <a:rPr lang="en-US" sz="2100" dirty="0" smtClean="0">
                <a:solidFill>
                  <a:srgbClr val="FF0000"/>
                </a:solidFill>
                <a:cs typeface="Arial" pitchFamily="34" charset="0"/>
              </a:rPr>
              <a:t> data structure</a:t>
            </a:r>
            <a:r>
              <a:rPr lang="en-US" sz="2100" dirty="0" smtClean="0">
                <a:cs typeface="Arial" pitchFamily="34" charset="0"/>
              </a:rPr>
              <a:t> is a collection of </a:t>
            </a:r>
            <a:r>
              <a:rPr lang="en-US" sz="2100" dirty="0" smtClean="0">
                <a:solidFill>
                  <a:srgbClr val="FF0000"/>
                </a:solidFill>
                <a:cs typeface="Arial" pitchFamily="34" charset="0"/>
              </a:rPr>
              <a:t>data </a:t>
            </a:r>
            <a:r>
              <a:rPr lang="en-US" sz="2100" dirty="0" smtClean="0">
                <a:cs typeface="Arial" pitchFamily="34" charset="0"/>
              </a:rPr>
              <a:t>values, the relationships among them, and the functions or operations that can be applied to the</a:t>
            </a:r>
            <a:r>
              <a:rPr lang="en-US" sz="2100" dirty="0" smtClean="0">
                <a:solidFill>
                  <a:srgbClr val="FF0000"/>
                </a:solidFill>
                <a:cs typeface="Arial" pitchFamily="34" charset="0"/>
              </a:rPr>
              <a:t> data.</a:t>
            </a:r>
          </a:p>
          <a:p>
            <a:endParaRPr lang="en-US" sz="2100" dirty="0" smtClean="0"/>
          </a:p>
          <a:p>
            <a:endParaRPr lang="en-US" sz="2100" dirty="0"/>
          </a:p>
        </p:txBody>
      </p:sp>
      <p:graphicFrame>
        <p:nvGraphicFramePr>
          <p:cNvPr id="13" name="Diagram 12"/>
          <p:cNvGraphicFramePr/>
          <p:nvPr/>
        </p:nvGraphicFramePr>
        <p:xfrm>
          <a:off x="4572000" y="1484784"/>
          <a:ext cx="3888432"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IN" b="1" u="sng" dirty="0" smtClean="0"/>
              <a:t>ARRAYS</a:t>
            </a:r>
            <a:endParaRPr lang="en-US" b="1" u="sng" dirty="0"/>
          </a:p>
        </p:txBody>
      </p:sp>
      <p:sp>
        <p:nvSpPr>
          <p:cNvPr id="3" name="Content Placeholder 2"/>
          <p:cNvSpPr>
            <a:spLocks noGrp="1"/>
          </p:cNvSpPr>
          <p:nvPr>
            <p:ph idx="1"/>
          </p:nvPr>
        </p:nvSpPr>
        <p:spPr>
          <a:xfrm>
            <a:off x="457200" y="1340768"/>
            <a:ext cx="8229600" cy="4785395"/>
          </a:xfrm>
        </p:spPr>
        <p:txBody>
          <a:bodyPr>
            <a:normAutofit/>
          </a:bodyPr>
          <a:lstStyle/>
          <a:p>
            <a:r>
              <a:rPr lang="en-US" sz="2200" dirty="0" smtClean="0"/>
              <a:t>An array data structure, or simply an array, is a data structure consisting of a collection of elements, each identified by at least one array index or key.</a:t>
            </a:r>
          </a:p>
          <a:p>
            <a:r>
              <a:rPr lang="en-IN" sz="2200" dirty="0" smtClean="0"/>
              <a:t>There are two types :Single dimensional and multidimensional </a:t>
            </a:r>
            <a:endParaRPr lang="en-US" sz="2200" dirty="0"/>
          </a:p>
        </p:txBody>
      </p:sp>
      <p:pic>
        <p:nvPicPr>
          <p:cNvPr id="5" name="Picture 4" descr="102319_0559_ArrayinData1.png"/>
          <p:cNvPicPr>
            <a:picLocks noChangeAspect="1"/>
          </p:cNvPicPr>
          <p:nvPr/>
        </p:nvPicPr>
        <p:blipFill>
          <a:blip r:embed="rId2" cstate="print"/>
          <a:stretch>
            <a:fillRect/>
          </a:stretch>
        </p:blipFill>
        <p:spPr>
          <a:xfrm>
            <a:off x="971600" y="3212976"/>
            <a:ext cx="7344816" cy="28785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eg"/>
          <p:cNvPicPr>
            <a:picLocks noChangeAspect="1"/>
          </p:cNvPicPr>
          <p:nvPr/>
        </p:nvPicPr>
        <p:blipFill>
          <a:blip r:embed="rId2" cstate="print"/>
          <a:stretch>
            <a:fillRect/>
          </a:stretch>
        </p:blipFill>
        <p:spPr>
          <a:xfrm>
            <a:off x="539552" y="332656"/>
            <a:ext cx="4608512" cy="1715669"/>
          </a:xfrm>
          <a:prstGeom prst="rect">
            <a:avLst/>
          </a:prstGeom>
        </p:spPr>
      </p:pic>
      <p:pic>
        <p:nvPicPr>
          <p:cNvPr id="5" name="Picture 4" descr="two-dimensional-array_0.jpg"/>
          <p:cNvPicPr>
            <a:picLocks noChangeAspect="1"/>
          </p:cNvPicPr>
          <p:nvPr/>
        </p:nvPicPr>
        <p:blipFill>
          <a:blip r:embed="rId3" cstate="print"/>
          <a:stretch>
            <a:fillRect/>
          </a:stretch>
        </p:blipFill>
        <p:spPr>
          <a:xfrm>
            <a:off x="3707904" y="2132856"/>
            <a:ext cx="4761508" cy="2047875"/>
          </a:xfrm>
          <a:prstGeom prst="rect">
            <a:avLst/>
          </a:prstGeom>
        </p:spPr>
      </p:pic>
      <p:sp>
        <p:nvSpPr>
          <p:cNvPr id="7" name="TextBox 6"/>
          <p:cNvSpPr txBox="1"/>
          <p:nvPr/>
        </p:nvSpPr>
        <p:spPr>
          <a:xfrm>
            <a:off x="611560" y="4581128"/>
            <a:ext cx="8064896" cy="1200329"/>
          </a:xfrm>
          <a:prstGeom prst="rect">
            <a:avLst/>
          </a:prstGeom>
          <a:noFill/>
        </p:spPr>
        <p:txBody>
          <a:bodyPr wrap="square" rtlCol="0">
            <a:spAutoFit/>
          </a:bodyPr>
          <a:lstStyle/>
          <a:p>
            <a:r>
              <a:rPr lang="en-IN" sz="2400" b="1" dirty="0" smtClean="0"/>
              <a:t>APPLICATIONS OF ARRAYS :</a:t>
            </a:r>
          </a:p>
          <a:p>
            <a:pPr>
              <a:buFont typeface="Wingdings" pitchFamily="2" charset="2"/>
              <a:buChar char="v"/>
            </a:pPr>
            <a:r>
              <a:rPr lang="en-IN" sz="2400" b="1" dirty="0" smtClean="0"/>
              <a:t>POST OFFICE BOXES            </a:t>
            </a:r>
          </a:p>
          <a:p>
            <a:pPr>
              <a:buFont typeface="Wingdings" pitchFamily="2" charset="2"/>
              <a:buChar char="v"/>
            </a:pPr>
            <a:r>
              <a:rPr lang="en-IN" sz="2400" b="1" dirty="0" smtClean="0"/>
              <a:t>BOOK PAGES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285729"/>
            <a:ext cx="6858048" cy="714379"/>
          </a:xfrm>
        </p:spPr>
        <p:txBody>
          <a:bodyPr>
            <a:normAutofit/>
          </a:bodyPr>
          <a:lstStyle/>
          <a:p>
            <a:r>
              <a:rPr lang="en-IN" sz="3200" b="1" u="sng" dirty="0" smtClean="0"/>
              <a:t>STACKS</a:t>
            </a:r>
            <a:endParaRPr lang="en-US" sz="3200" b="1" u="sng" dirty="0"/>
          </a:p>
        </p:txBody>
      </p:sp>
      <p:sp>
        <p:nvSpPr>
          <p:cNvPr id="5" name="TextBox 4"/>
          <p:cNvSpPr txBox="1"/>
          <p:nvPr/>
        </p:nvSpPr>
        <p:spPr>
          <a:xfrm>
            <a:off x="285720" y="1071546"/>
            <a:ext cx="8572560" cy="1631216"/>
          </a:xfrm>
          <a:prstGeom prst="rect">
            <a:avLst/>
          </a:prstGeom>
          <a:noFill/>
        </p:spPr>
        <p:txBody>
          <a:bodyPr wrap="square" rtlCol="0">
            <a:spAutoFit/>
          </a:bodyPr>
          <a:lstStyle/>
          <a:p>
            <a:r>
              <a:rPr lang="en-IN" sz="2000" dirty="0" smtClean="0"/>
              <a:t>Stack </a:t>
            </a:r>
            <a:r>
              <a:rPr lang="en-IN" sz="2000" smtClean="0"/>
              <a:t>is </a:t>
            </a:r>
            <a:r>
              <a:rPr lang="en-IN" sz="2000" smtClean="0"/>
              <a:t>an </a:t>
            </a:r>
            <a:r>
              <a:rPr lang="en-IN" sz="2000" dirty="0" smtClean="0"/>
              <a:t>ordered list of similar data type.</a:t>
            </a:r>
          </a:p>
          <a:p>
            <a:endParaRPr lang="en-IN" sz="2000" dirty="0"/>
          </a:p>
          <a:p>
            <a:r>
              <a:rPr lang="en-IN" sz="2000" dirty="0" smtClean="0"/>
              <a:t>Stack is a data structure that follows the principle of LIFO(Last In First Out) or FILO(First In Last Out).</a:t>
            </a:r>
          </a:p>
          <a:p>
            <a:endParaRPr lang="en-IN" sz="2000" dirty="0"/>
          </a:p>
        </p:txBody>
      </p:sp>
      <p:pic>
        <p:nvPicPr>
          <p:cNvPr id="11268" name="Picture 4" descr="Image result for pictorial representation of stack"/>
          <p:cNvPicPr>
            <a:picLocks noChangeAspect="1" noChangeArrowheads="1"/>
          </p:cNvPicPr>
          <p:nvPr/>
        </p:nvPicPr>
        <p:blipFill>
          <a:blip r:embed="rId2" cstate="print"/>
          <a:srcRect/>
          <a:stretch>
            <a:fillRect/>
          </a:stretch>
        </p:blipFill>
        <p:spPr bwMode="auto">
          <a:xfrm>
            <a:off x="4267200" y="3571876"/>
            <a:ext cx="4876800" cy="3171826"/>
          </a:xfrm>
          <a:prstGeom prst="rect">
            <a:avLst/>
          </a:prstGeom>
          <a:noFill/>
        </p:spPr>
      </p:pic>
      <p:pic>
        <p:nvPicPr>
          <p:cNvPr id="11272" name="Picture 8" descr="Image result for clipart of stack of trays"/>
          <p:cNvPicPr>
            <a:picLocks noChangeAspect="1" noChangeArrowheads="1"/>
          </p:cNvPicPr>
          <p:nvPr/>
        </p:nvPicPr>
        <p:blipFill>
          <a:blip r:embed="rId3" cstate="print"/>
          <a:srcRect/>
          <a:stretch>
            <a:fillRect/>
          </a:stretch>
        </p:blipFill>
        <p:spPr bwMode="auto">
          <a:xfrm>
            <a:off x="0" y="3571852"/>
            <a:ext cx="4381530" cy="3286148"/>
          </a:xfrm>
          <a:prstGeom prst="rect">
            <a:avLst/>
          </a:prstGeom>
          <a:noFill/>
        </p:spPr>
      </p:pic>
      <p:sp>
        <p:nvSpPr>
          <p:cNvPr id="9" name="TextBox 8"/>
          <p:cNvSpPr txBox="1"/>
          <p:nvPr/>
        </p:nvSpPr>
        <p:spPr>
          <a:xfrm>
            <a:off x="357158" y="2500306"/>
            <a:ext cx="8786842" cy="400110"/>
          </a:xfrm>
          <a:prstGeom prst="rect">
            <a:avLst/>
          </a:prstGeom>
          <a:noFill/>
        </p:spPr>
        <p:txBody>
          <a:bodyPr wrap="square" rtlCol="0">
            <a:spAutoFit/>
          </a:bodyPr>
          <a:lstStyle/>
          <a:p>
            <a:r>
              <a:rPr lang="en-IN" sz="2000" dirty="0" smtClean="0"/>
              <a:t>A real-world example would be a stack of trays.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8501122" cy="5447645"/>
          </a:xfrm>
          <a:prstGeom prst="rect">
            <a:avLst/>
          </a:prstGeom>
          <a:noFill/>
        </p:spPr>
        <p:txBody>
          <a:bodyPr wrap="square" rtlCol="0">
            <a:spAutoFit/>
          </a:bodyPr>
          <a:lstStyle/>
          <a:p>
            <a:pPr algn="ctr"/>
            <a:r>
              <a:rPr lang="en-IN" sz="3200" b="1" u="sng" dirty="0" smtClean="0"/>
              <a:t>OPERATIONS OF STACK</a:t>
            </a:r>
          </a:p>
          <a:p>
            <a:r>
              <a:rPr lang="en-US" sz="2800" dirty="0" smtClean="0"/>
              <a:t>●</a:t>
            </a:r>
            <a:r>
              <a:rPr lang="en-US" sz="2400" dirty="0" smtClean="0"/>
              <a:t>push: Adds an item to the stack.</a:t>
            </a:r>
          </a:p>
          <a:p>
            <a:r>
              <a:rPr lang="en-US" sz="2400" dirty="0" smtClean="0"/>
              <a:t>●pop: Removes an item from the stack.</a:t>
            </a:r>
            <a:endParaRPr lang="en-IN" sz="2400" dirty="0"/>
          </a:p>
          <a:p>
            <a:r>
              <a:rPr lang="en-US" sz="2400" dirty="0" smtClean="0"/>
              <a:t>●top: Returns the top element of the stack.</a:t>
            </a:r>
            <a:endParaRPr lang="en-IN" sz="2400" dirty="0" smtClean="0"/>
          </a:p>
          <a:p>
            <a:r>
              <a:rPr lang="en-US" sz="2400" dirty="0" smtClean="0"/>
              <a:t>●</a:t>
            </a:r>
            <a:r>
              <a:rPr lang="en-US" sz="2400" dirty="0" err="1" smtClean="0"/>
              <a:t>isEmpty</a:t>
            </a:r>
            <a:r>
              <a:rPr lang="en-US" sz="2400" dirty="0" smtClean="0"/>
              <a:t>: Returns the status of the stack.</a:t>
            </a:r>
            <a:endParaRPr lang="en-IN" sz="2400" dirty="0"/>
          </a:p>
          <a:p>
            <a:pPr algn="ctr"/>
            <a:endParaRPr lang="en-IN" sz="3600" b="1" dirty="0" smtClean="0"/>
          </a:p>
          <a:p>
            <a:pPr algn="ctr"/>
            <a:r>
              <a:rPr lang="en-IN" sz="3200" b="1" u="sng" dirty="0" smtClean="0"/>
              <a:t>APPLICATIONS OF STACK</a:t>
            </a:r>
          </a:p>
          <a:p>
            <a:endParaRPr lang="en-IN" dirty="0" smtClean="0"/>
          </a:p>
          <a:p>
            <a:r>
              <a:rPr lang="en-US" sz="2800" b="1" dirty="0" smtClean="0"/>
              <a:t>●</a:t>
            </a:r>
            <a:r>
              <a:rPr lang="en-US" sz="2400" dirty="0" smtClean="0"/>
              <a:t>Balancing of symbols</a:t>
            </a:r>
          </a:p>
          <a:p>
            <a:r>
              <a:rPr lang="en-US" sz="2400" dirty="0" smtClean="0"/>
              <a:t>●Redo and undo features in editors and </a:t>
            </a:r>
            <a:r>
              <a:rPr lang="en-US" sz="2400" dirty="0" err="1" smtClean="0"/>
              <a:t>photoshops</a:t>
            </a:r>
            <a:endParaRPr lang="en-US" sz="2400" dirty="0" smtClean="0"/>
          </a:p>
          <a:p>
            <a:r>
              <a:rPr lang="en-US" sz="2400" dirty="0" smtClean="0"/>
              <a:t>●Forward and backward feature in web browsers</a:t>
            </a:r>
          </a:p>
          <a:p>
            <a:r>
              <a:rPr lang="en-US" sz="2800"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17D63-ED9E-4EB1-88B0-DCA36BBAA5DF}"/>
              </a:ext>
            </a:extLst>
          </p:cNvPr>
          <p:cNvSpPr>
            <a:spLocks noGrp="1"/>
          </p:cNvSpPr>
          <p:nvPr>
            <p:ph type="title"/>
          </p:nvPr>
        </p:nvSpPr>
        <p:spPr>
          <a:xfrm>
            <a:off x="246356" y="115412"/>
            <a:ext cx="8135830" cy="1216239"/>
          </a:xfrm>
        </p:spPr>
        <p:txBody>
          <a:bodyPr>
            <a:normAutofit/>
          </a:bodyPr>
          <a:lstStyle/>
          <a:p>
            <a:pPr algn="ctr"/>
            <a:r>
              <a:rPr lang="en-IN" sz="5400" b="1" u="sng" dirty="0" smtClean="0"/>
              <a:t>QUEUE</a:t>
            </a:r>
            <a:endParaRPr lang="en-IN" sz="5400" u="sng" dirty="0"/>
          </a:p>
        </p:txBody>
      </p:sp>
      <p:sp>
        <p:nvSpPr>
          <p:cNvPr id="3" name="Content Placeholder 2">
            <a:extLst>
              <a:ext uri="{FF2B5EF4-FFF2-40B4-BE49-F238E27FC236}">
                <a16:creationId xmlns:a16="http://schemas.microsoft.com/office/drawing/2014/main" xmlns="" id="{49ACA527-ADB0-4311-8D59-50FEA81EB0FC}"/>
              </a:ext>
            </a:extLst>
          </p:cNvPr>
          <p:cNvSpPr>
            <a:spLocks noGrp="1"/>
          </p:cNvSpPr>
          <p:nvPr>
            <p:ph idx="1"/>
          </p:nvPr>
        </p:nvSpPr>
        <p:spPr>
          <a:xfrm>
            <a:off x="379521" y="1331651"/>
            <a:ext cx="8135830" cy="5161225"/>
          </a:xfrm>
        </p:spPr>
        <p:txBody>
          <a:bodyPr/>
          <a:lstStyle/>
          <a:p>
            <a:r>
              <a:rPr lang="en-US" sz="2000" dirty="0"/>
              <a:t>A Queue is a linear structure which follows a particular order in which the operations are performed. </a:t>
            </a:r>
          </a:p>
          <a:p>
            <a:r>
              <a:rPr lang="en-US" sz="2000" dirty="0"/>
              <a:t>It follows FIFO unlike stacks.</a:t>
            </a:r>
          </a:p>
          <a:p>
            <a:pPr marL="0" indent="0">
              <a:buNone/>
            </a:pPr>
            <a:endParaRPr lang="en-US" sz="2000" dirty="0"/>
          </a:p>
          <a:p>
            <a:pPr marL="0" indent="0">
              <a:buNone/>
            </a:pPr>
            <a:r>
              <a:rPr lang="en-US" dirty="0"/>
              <a:t/>
            </a:r>
            <a:br>
              <a:rPr lang="en-US" dirty="0"/>
            </a:br>
            <a:endParaRPr lang="en-US" dirty="0"/>
          </a:p>
          <a:p>
            <a:pPr marL="0" indent="0">
              <a:buNone/>
            </a:pPr>
            <a:endParaRPr lang="en-US" sz="2000" dirty="0"/>
          </a:p>
          <a:p>
            <a:pPr marL="0" indent="0">
              <a:buNone/>
            </a:pPr>
            <a:r>
              <a:rPr lang="en-US" sz="2000" dirty="0"/>
              <a:t>A real world example of queue can be a single lane one way road, where the vehicle enters first, exits first.</a:t>
            </a:r>
          </a:p>
          <a:p>
            <a:pPr marL="0" indent="0">
              <a:buNone/>
            </a:pPr>
            <a:endParaRPr lang="en-IN" sz="2000" dirty="0"/>
          </a:p>
        </p:txBody>
      </p:sp>
      <p:pic>
        <p:nvPicPr>
          <p:cNvPr id="6" name="Content Placeholder 3">
            <a:extLst>
              <a:ext uri="{FF2B5EF4-FFF2-40B4-BE49-F238E27FC236}">
                <a16:creationId xmlns:a16="http://schemas.microsoft.com/office/drawing/2014/main" xmlns="" id="{127F6869-8557-45F5-A7F1-A3D391C5F8F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89427" y="1675016"/>
            <a:ext cx="3874095" cy="1896093"/>
          </a:xfrm>
          <a:prstGeom prst="rect">
            <a:avLst/>
          </a:prstGeom>
        </p:spPr>
      </p:pic>
      <p:pic>
        <p:nvPicPr>
          <p:cNvPr id="7" name="Content Placeholder 3">
            <a:extLst>
              <a:ext uri="{FF2B5EF4-FFF2-40B4-BE49-F238E27FC236}">
                <a16:creationId xmlns:a16="http://schemas.microsoft.com/office/drawing/2014/main" xmlns="" id="{1729D9F2-B224-434F-A58B-1F61A6DEA078}"/>
              </a:ext>
            </a:extLst>
          </p:cNvPr>
          <p:cNvPicPr>
            <a:picLocks noChangeAspect="1"/>
          </p:cNvPicPr>
          <p:nvPr/>
        </p:nvPicPr>
        <p:blipFill>
          <a:blip r:embed="rId3" cstate="print"/>
          <a:stretch>
            <a:fillRect/>
          </a:stretch>
        </p:blipFill>
        <p:spPr>
          <a:xfrm>
            <a:off x="2304310" y="4582127"/>
            <a:ext cx="4286250" cy="1390650"/>
          </a:xfrm>
          <a:prstGeom prst="rect">
            <a:avLst/>
          </a:prstGeom>
        </p:spPr>
      </p:pic>
    </p:spTree>
    <p:extLst>
      <p:ext uri="{BB962C8B-B14F-4D97-AF65-F5344CB8AC3E}">
        <p14:creationId xmlns:p14="http://schemas.microsoft.com/office/powerpoint/2010/main" xmlns="" val="201128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5001F-B34F-4F6D-B746-6E45E33D57C4}"/>
              </a:ext>
            </a:extLst>
          </p:cNvPr>
          <p:cNvSpPr>
            <a:spLocks noGrp="1"/>
          </p:cNvSpPr>
          <p:nvPr>
            <p:ph type="title"/>
          </p:nvPr>
        </p:nvSpPr>
        <p:spPr>
          <a:xfrm>
            <a:off x="628650" y="365126"/>
            <a:ext cx="2892261" cy="315912"/>
          </a:xfrm>
        </p:spPr>
        <p:txBody>
          <a:bodyPr>
            <a:normAutofit fontScale="90000"/>
          </a:bodyPr>
          <a:lstStyle/>
          <a:p>
            <a:r>
              <a:rPr lang="en-IN" sz="2800" b="1" u="sng" dirty="0" smtClean="0"/>
              <a:t>OPERATION ON QUEUES:</a:t>
            </a:r>
            <a:r>
              <a:rPr lang="en-IN" sz="2800" b="1" u="sng" dirty="0"/>
              <a:t/>
            </a:r>
            <a:br>
              <a:rPr lang="en-IN" sz="2800" b="1" u="sng" dirty="0"/>
            </a:br>
            <a:endParaRPr lang="en-IN" sz="2800" b="1" u="sng" dirty="0"/>
          </a:p>
        </p:txBody>
      </p:sp>
      <p:sp>
        <p:nvSpPr>
          <p:cNvPr id="3" name="Content Placeholder 2">
            <a:extLst>
              <a:ext uri="{FF2B5EF4-FFF2-40B4-BE49-F238E27FC236}">
                <a16:creationId xmlns:a16="http://schemas.microsoft.com/office/drawing/2014/main" xmlns="" id="{E67020F5-A632-4134-8CD7-68682E22CE64}"/>
              </a:ext>
            </a:extLst>
          </p:cNvPr>
          <p:cNvSpPr>
            <a:spLocks noGrp="1"/>
          </p:cNvSpPr>
          <p:nvPr>
            <p:ph idx="1"/>
          </p:nvPr>
        </p:nvSpPr>
        <p:spPr>
          <a:xfrm>
            <a:off x="169683" y="681039"/>
            <a:ext cx="8345668" cy="5495925"/>
          </a:xfrm>
        </p:spPr>
        <p:txBody>
          <a:bodyPr>
            <a:normAutofit fontScale="92500" lnSpcReduction="10000"/>
          </a:bodyPr>
          <a:lstStyle/>
          <a:p>
            <a:endParaRPr lang="en-US" sz="1800" b="1" dirty="0"/>
          </a:p>
          <a:p>
            <a:r>
              <a:rPr lang="en-US" sz="1800" b="1" dirty="0"/>
              <a:t>Enqueue: </a:t>
            </a:r>
            <a:r>
              <a:rPr lang="en-US" sz="1800" dirty="0"/>
              <a:t>Adds an item to the queue. If the queue is full, then it is said to be an Overflow condition.</a:t>
            </a:r>
          </a:p>
          <a:p>
            <a:r>
              <a:rPr lang="en-US" sz="1800" b="1" dirty="0"/>
              <a:t>Dequeue:</a:t>
            </a:r>
            <a:r>
              <a:rPr lang="en-US" sz="1800" dirty="0"/>
              <a:t> Removes an item from the queue. The items are popped in the same order in which they are pushed. If the queue is empty, then it is said to be an Underflow condition.</a:t>
            </a:r>
          </a:p>
          <a:p>
            <a:r>
              <a:rPr lang="en-US" sz="1800" b="1" dirty="0"/>
              <a:t>Front: </a:t>
            </a:r>
            <a:r>
              <a:rPr lang="en-US" sz="1800" dirty="0"/>
              <a:t>Get the front item from queue.</a:t>
            </a:r>
          </a:p>
          <a:p>
            <a:r>
              <a:rPr lang="en-US" sz="1800" b="1" dirty="0"/>
              <a:t>Rear:</a:t>
            </a:r>
            <a:r>
              <a:rPr lang="en-US" sz="1800" dirty="0"/>
              <a:t> Get the last item from queue.</a:t>
            </a:r>
          </a:p>
          <a:p>
            <a:r>
              <a:rPr lang="en-US" sz="1800" b="1" dirty="0"/>
              <a:t>peek()</a:t>
            </a:r>
            <a:r>
              <a:rPr lang="en-US" sz="1800" dirty="0"/>
              <a:t> − Gets the element at the front of the queue without removing it.</a:t>
            </a:r>
          </a:p>
          <a:p>
            <a:r>
              <a:rPr lang="en-US" sz="1800" b="1" dirty="0" err="1"/>
              <a:t>isfull</a:t>
            </a:r>
            <a:r>
              <a:rPr lang="en-US" sz="1800" b="1" dirty="0"/>
              <a:t>()</a:t>
            </a:r>
            <a:r>
              <a:rPr lang="en-US" sz="1800" dirty="0"/>
              <a:t> − Checks if the queue is full.</a:t>
            </a:r>
          </a:p>
          <a:p>
            <a:r>
              <a:rPr lang="en-US" sz="1800" b="1" dirty="0" err="1"/>
              <a:t>isempty</a:t>
            </a:r>
            <a:r>
              <a:rPr lang="en-US" sz="1800" b="1" dirty="0"/>
              <a:t>()</a:t>
            </a:r>
            <a:r>
              <a:rPr lang="en-US" sz="1800" dirty="0"/>
              <a:t> − Checks if the queue is empty.</a:t>
            </a:r>
          </a:p>
          <a:p>
            <a:pPr marL="0" indent="0">
              <a:buNone/>
            </a:pPr>
            <a:endParaRPr lang="en-US" sz="1800" dirty="0"/>
          </a:p>
          <a:p>
            <a:pPr marL="0" indent="0">
              <a:buNone/>
            </a:pPr>
            <a:r>
              <a:rPr lang="en-IN" dirty="0"/>
              <a:t>    </a:t>
            </a:r>
            <a:r>
              <a:rPr lang="en-IN" b="1" u="sng" dirty="0" smtClean="0"/>
              <a:t>APPLICATION:</a:t>
            </a:r>
            <a:endParaRPr lang="en-IN" b="1" u="sng" dirty="0"/>
          </a:p>
          <a:p>
            <a:pPr marL="0" indent="0">
              <a:buNone/>
            </a:pPr>
            <a:endParaRPr lang="en-IN" dirty="0"/>
          </a:p>
          <a:p>
            <a:r>
              <a:rPr lang="en-IN" sz="2000" dirty="0"/>
              <a:t>Used in </a:t>
            </a:r>
            <a:r>
              <a:rPr lang="en-IN" sz="2000" b="1" dirty="0"/>
              <a:t>breadth first search</a:t>
            </a:r>
            <a:r>
              <a:rPr lang="en-IN" sz="2000" dirty="0"/>
              <a:t> algorithm and other graphs algorithm.</a:t>
            </a:r>
          </a:p>
          <a:p>
            <a:r>
              <a:rPr lang="en-IN" sz="2000" b="1" dirty="0"/>
              <a:t>Schedulers</a:t>
            </a:r>
            <a:r>
              <a:rPr lang="en-IN" sz="2000" dirty="0"/>
              <a:t> in Operating Systems.</a:t>
            </a:r>
          </a:p>
          <a:p>
            <a:r>
              <a:rPr lang="en-IN" sz="2000" dirty="0"/>
              <a:t>In routers, to </a:t>
            </a:r>
            <a:r>
              <a:rPr lang="en-IN" sz="2000" b="1" dirty="0"/>
              <a:t>smoothen out bursts</a:t>
            </a:r>
            <a:r>
              <a:rPr lang="en-IN" sz="2000" dirty="0"/>
              <a:t>.</a:t>
            </a:r>
          </a:p>
        </p:txBody>
      </p:sp>
    </p:spTree>
    <p:extLst>
      <p:ext uri="{BB962C8B-B14F-4D97-AF65-F5344CB8AC3E}">
        <p14:creationId xmlns:p14="http://schemas.microsoft.com/office/powerpoint/2010/main" xmlns="" val="7087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0"/>
            <a:ext cx="9144000" cy="7381892"/>
            <a:chOff x="0" y="0"/>
            <a:chExt cx="9144000" cy="7381892"/>
          </a:xfrm>
        </p:grpSpPr>
        <p:sp>
          <p:nvSpPr>
            <p:cNvPr id="5" name="Rectangle 4"/>
            <p:cNvSpPr/>
            <p:nvPr/>
          </p:nvSpPr>
          <p:spPr>
            <a:xfrm>
              <a:off x="4475909" y="0"/>
              <a:ext cx="184730" cy="923330"/>
            </a:xfrm>
            <a:prstGeom prst="rect">
              <a:avLst/>
            </a:prstGeom>
            <a:noFill/>
          </p:spPr>
          <p:txBody>
            <a:bodyPr wrap="none" lIns="91440" tIns="45720" rIns="91440" bIns="45720">
              <a:spAutoFit/>
            </a:bodyPr>
            <a:lstStyle/>
            <a:p>
              <a:pPr algn="ctr"/>
              <a:endParaRPr lang="en-US" sz="5400" cap="none" spc="300" dirty="0">
                <a:ln w="11430" cmpd="sng">
                  <a:solidFill>
                    <a:schemeClr val="accent1">
                      <a:tint val="10000"/>
                    </a:schemeClr>
                  </a:solidFill>
                  <a:prstDash val="solid"/>
                  <a:miter lim="800000"/>
                </a:ln>
                <a:effectLst>
                  <a:glow rad="45500">
                    <a:schemeClr val="accent1">
                      <a:satMod val="220000"/>
                      <a:alpha val="35000"/>
                    </a:schemeClr>
                  </a:glow>
                </a:effectLst>
              </a:endParaRPr>
            </a:p>
          </p:txBody>
        </p:sp>
        <p:grpSp>
          <p:nvGrpSpPr>
            <p:cNvPr id="3" name="Group 11"/>
            <p:cNvGrpSpPr/>
            <p:nvPr/>
          </p:nvGrpSpPr>
          <p:grpSpPr>
            <a:xfrm>
              <a:off x="0" y="696282"/>
              <a:ext cx="9144000" cy="4627661"/>
              <a:chOff x="0" y="910596"/>
              <a:chExt cx="9144000" cy="4627661"/>
            </a:xfrm>
          </p:grpSpPr>
          <p:grpSp>
            <p:nvGrpSpPr>
              <p:cNvPr id="4" name="Group 9"/>
              <p:cNvGrpSpPr/>
              <p:nvPr/>
            </p:nvGrpSpPr>
            <p:grpSpPr>
              <a:xfrm>
                <a:off x="0" y="910596"/>
                <a:ext cx="9144000" cy="3785652"/>
                <a:chOff x="0" y="1339224"/>
                <a:chExt cx="9144000" cy="3785652"/>
              </a:xfrm>
            </p:grpSpPr>
            <p:sp>
              <p:nvSpPr>
                <p:cNvPr id="8" name="TextBox 7"/>
                <p:cNvSpPr txBox="1"/>
                <p:nvPr/>
              </p:nvSpPr>
              <p:spPr>
                <a:xfrm>
                  <a:off x="0" y="1339224"/>
                  <a:ext cx="9144000" cy="3785652"/>
                </a:xfrm>
                <a:prstGeom prst="rect">
                  <a:avLst/>
                </a:prstGeom>
                <a:noFill/>
              </p:spPr>
              <p:txBody>
                <a:bodyPr wrap="square" rtlCol="0">
                  <a:spAutoFit/>
                </a:bodyPr>
                <a:lstStyle/>
                <a:p>
                  <a:pPr fontAlgn="base">
                    <a:buFont typeface="Arial" pitchFamily="34" charset="0"/>
                    <a:buChar char="•"/>
                  </a:pPr>
                  <a:r>
                    <a:rPr lang="en-IN" sz="2000" dirty="0">
                      <a:cs typeface="Times New Roman" pitchFamily="18" charset="0"/>
                    </a:rPr>
                    <a:t>A linked list is a linear data structure, in which the elements are not stored at contiguous memory locations</a:t>
                  </a:r>
                  <a:r>
                    <a:rPr lang="en-IN" sz="2000" dirty="0" smtClean="0">
                      <a:cs typeface="Times New Roman" pitchFamily="18" charset="0"/>
                    </a:rPr>
                    <a:t>.</a:t>
                  </a:r>
                </a:p>
                <a:p>
                  <a:pPr fontAlgn="base"/>
                  <a:r>
                    <a:rPr lang="en-IN" sz="2000" dirty="0" smtClean="0">
                      <a:cs typeface="Times New Roman" pitchFamily="18" charset="0"/>
                    </a:rPr>
                    <a:t>The </a:t>
                  </a:r>
                  <a:r>
                    <a:rPr lang="en-IN" sz="2000" dirty="0">
                      <a:cs typeface="Times New Roman" pitchFamily="18" charset="0"/>
                    </a:rPr>
                    <a:t>elements in a linked list are linked using pointers as shown in the below image:</a:t>
                  </a:r>
                  <a:br>
                    <a:rPr lang="en-IN" sz="2000" dirty="0">
                      <a:cs typeface="Times New Roman" pitchFamily="18" charset="0"/>
                    </a:rPr>
                  </a:br>
                  <a:endParaRPr lang="en-IN" sz="2000" dirty="0" smtClean="0">
                    <a:cs typeface="Times New Roman" pitchFamily="18" charset="0"/>
                  </a:endParaRPr>
                </a:p>
                <a:p>
                  <a:pPr fontAlgn="base"/>
                  <a:endParaRPr lang="en-IN" sz="2000" dirty="0">
                    <a:latin typeface="Times New Roman" pitchFamily="18" charset="0"/>
                    <a:cs typeface="Times New Roman" pitchFamily="18" charset="0"/>
                  </a:endParaRPr>
                </a:p>
                <a:p>
                  <a:pPr fontAlgn="base"/>
                  <a:endParaRPr lang="en-IN" sz="2000" dirty="0" smtClean="0">
                    <a:latin typeface="Times New Roman" pitchFamily="18" charset="0"/>
                    <a:cs typeface="Times New Roman" pitchFamily="18" charset="0"/>
                  </a:endParaRPr>
                </a:p>
                <a:p>
                  <a:pPr fontAlgn="base"/>
                  <a:endParaRPr lang="en-IN" sz="2000" dirty="0">
                    <a:latin typeface="Times New Roman" pitchFamily="18" charset="0"/>
                    <a:cs typeface="Times New Roman" pitchFamily="18" charset="0"/>
                  </a:endParaRPr>
                </a:p>
                <a:p>
                  <a:pPr fontAlgn="base"/>
                  <a:endParaRPr lang="en-IN"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In simple words, a linked list </a:t>
                  </a:r>
                  <a:r>
                    <a:rPr lang="en-IN" sz="2000" dirty="0" smtClean="0">
                      <a:latin typeface="Times New Roman" pitchFamily="18" charset="0"/>
                      <a:cs typeface="Times New Roman" pitchFamily="18" charset="0"/>
                    </a:rPr>
                    <a:t>consists of nodes</a:t>
                  </a:r>
                </a:p>
                <a:p>
                  <a:pPr fontAlgn="base"/>
                  <a:r>
                    <a:rPr lang="en-IN" sz="2000" dirty="0" smtClean="0">
                      <a:latin typeface="Times New Roman" pitchFamily="18" charset="0"/>
                      <a:cs typeface="Times New Roman" pitchFamily="18" charset="0"/>
                    </a:rPr>
                    <a:t> where </a:t>
                  </a:r>
                  <a:r>
                    <a:rPr lang="en-IN" sz="2000" dirty="0">
                      <a:latin typeface="Times New Roman" pitchFamily="18" charset="0"/>
                      <a:cs typeface="Times New Roman" pitchFamily="18" charset="0"/>
                    </a:rPr>
                    <a:t>each node contains a data field and a reference(link) to the next node in the list.</a:t>
                  </a:r>
                </a:p>
                <a:p>
                  <a:endParaRPr lang="en-IN" sz="2000" dirty="0">
                    <a:latin typeface="Times New Roman" pitchFamily="18" charset="0"/>
                    <a:cs typeface="Times New Roman" pitchFamily="18" charset="0"/>
                  </a:endParaRPr>
                </a:p>
              </p:txBody>
            </p:sp>
            <p:pic>
              <p:nvPicPr>
                <p:cNvPr id="1028" name="Picture 4" descr="https://media.geeksforgeeks.org/wp-content/cdn-uploads/gq/2013/03/Linkedlist.png"/>
                <p:cNvPicPr>
                  <a:picLocks noChangeAspect="1" noChangeArrowheads="1"/>
                </p:cNvPicPr>
                <p:nvPr/>
              </p:nvPicPr>
              <p:blipFill>
                <a:blip r:embed="rId2" cstate="print"/>
                <a:srcRect t="4438" b="15680"/>
                <a:stretch>
                  <a:fillRect/>
                </a:stretch>
              </p:blipFill>
              <p:spPr bwMode="auto">
                <a:xfrm>
                  <a:off x="642910" y="2357430"/>
                  <a:ext cx="7229475" cy="1285884"/>
                </a:xfrm>
                <a:prstGeom prst="rect">
                  <a:avLst/>
                </a:prstGeom>
                <a:noFill/>
              </p:spPr>
            </p:pic>
          </p:grpSp>
          <p:sp>
            <p:nvSpPr>
              <p:cNvPr id="11" name="Rectangle 10"/>
              <p:cNvSpPr/>
              <p:nvPr/>
            </p:nvSpPr>
            <p:spPr>
              <a:xfrm>
                <a:off x="0" y="4214818"/>
                <a:ext cx="9144000" cy="1323439"/>
              </a:xfrm>
              <a:prstGeom prst="rect">
                <a:avLst/>
              </a:prstGeom>
            </p:spPr>
            <p:txBody>
              <a:bodyPr wrap="square">
                <a:spAutoFit/>
              </a:bodyPr>
              <a:lstStyle/>
              <a:p>
                <a:pPr>
                  <a:buFont typeface="Arial" pitchFamily="34" charset="0"/>
                  <a:buChar char="•"/>
                </a:pPr>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simple real life example is a Train, here each coach is connected to its previous and next coach (Except first and last</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In terms of programming consider coach body as node value and connectors as links to previous and next nodes.</a:t>
                </a:r>
              </a:p>
            </p:txBody>
          </p:sp>
        </p:grpSp>
        <p:pic>
          <p:nvPicPr>
            <p:cNvPr id="1029" name="Picture 5" descr="C:\Users\Akshatha K V\AppData\Local\Microsoft\Windows\INetCache\IE\NL6LBQOU\train-312107_640[1].png"/>
            <p:cNvPicPr>
              <a:picLocks noChangeAspect="1" noChangeArrowheads="1"/>
            </p:cNvPicPr>
            <p:nvPr/>
          </p:nvPicPr>
          <p:blipFill>
            <a:blip r:embed="rId3" cstate="print"/>
            <a:srcRect/>
            <a:stretch>
              <a:fillRect/>
            </a:stretch>
          </p:blipFill>
          <p:spPr bwMode="auto">
            <a:xfrm>
              <a:off x="1785918" y="4572008"/>
              <a:ext cx="5619768" cy="2809884"/>
            </a:xfrm>
            <a:prstGeom prst="rect">
              <a:avLst/>
            </a:prstGeom>
            <a:noFill/>
          </p:spPr>
        </p:pic>
      </p:grpSp>
      <p:sp>
        <p:nvSpPr>
          <p:cNvPr id="10" name="TextBox 9"/>
          <p:cNvSpPr txBox="1"/>
          <p:nvPr/>
        </p:nvSpPr>
        <p:spPr>
          <a:xfrm>
            <a:off x="1619672" y="0"/>
            <a:ext cx="4464496" cy="769441"/>
          </a:xfrm>
          <a:prstGeom prst="rect">
            <a:avLst/>
          </a:prstGeom>
          <a:noFill/>
        </p:spPr>
        <p:txBody>
          <a:bodyPr wrap="square" rtlCol="0">
            <a:spAutoFit/>
          </a:bodyPr>
          <a:lstStyle/>
          <a:p>
            <a:pPr algn="ctr"/>
            <a:r>
              <a:rPr lang="en-IN" sz="4400" b="1" u="sng" dirty="0" smtClean="0"/>
              <a:t>LINKED LIST </a:t>
            </a:r>
            <a:endParaRPr lang="en-US" sz="4400" b="1" u="sng"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733</Words>
  <Application>Microsoft Office PowerPoint</Application>
  <PresentationFormat>On-screen Show (4:3)</PresentationFormat>
  <Paragraphs>139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Data structures</vt:lpstr>
      <vt:lpstr>BY DEFINITION</vt:lpstr>
      <vt:lpstr>ARRAYS</vt:lpstr>
      <vt:lpstr>Slide 4</vt:lpstr>
      <vt:lpstr>STACKS</vt:lpstr>
      <vt:lpstr>Slide 6</vt:lpstr>
      <vt:lpstr>QUEUE</vt:lpstr>
      <vt:lpstr>OPERATION ON QUEUES: </vt:lpstr>
      <vt:lpstr>Slide 9</vt:lpstr>
      <vt:lpstr>Slide 10</vt:lpstr>
      <vt:lpstr>Slide 11</vt:lpstr>
      <vt:lpstr>Slide 12</vt:lpstr>
      <vt:lpstr>Slide 13</vt:lpstr>
      <vt:lpstr>Slide 14</vt:lpstr>
      <vt:lpstr>Slide 15</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bavit</dc:creator>
  <cp:lastModifiedBy>user</cp:lastModifiedBy>
  <cp:revision>13</cp:revision>
  <dcterms:created xsi:type="dcterms:W3CDTF">2020-02-27T16:10:07Z</dcterms:created>
  <dcterms:modified xsi:type="dcterms:W3CDTF">2020-02-29T08:26:23Z</dcterms:modified>
</cp:coreProperties>
</file>