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Roboto"/>
      <p:regular r:id="rId28"/>
      <p:bold r:id="rId29"/>
      <p:italic r:id="rId30"/>
      <p:boldItalic r:id="rId31"/>
    </p:embeddedFont>
    <p:embeddedFont>
      <p:font typeface="Constantia"/>
      <p:regular r:id="rId32"/>
      <p:bold r:id="rId33"/>
      <p:italic r:id="rId34"/>
      <p:boldItalic r:id="rId35"/>
    </p:embeddedFont>
    <p:embeddedFont>
      <p:font typeface="Federo"/>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Constantia-bold.fntdata"/><Relationship Id="rId10" Type="http://schemas.openxmlformats.org/officeDocument/2006/relationships/slide" Target="slides/slide4.xml"/><Relationship Id="rId32" Type="http://schemas.openxmlformats.org/officeDocument/2006/relationships/font" Target="fonts/Constantia-regular.fntdata"/><Relationship Id="rId13" Type="http://schemas.openxmlformats.org/officeDocument/2006/relationships/slide" Target="slides/slide7.xml"/><Relationship Id="rId35" Type="http://schemas.openxmlformats.org/officeDocument/2006/relationships/font" Target="fonts/Constantia-boldItalic.fntdata"/><Relationship Id="rId12" Type="http://schemas.openxmlformats.org/officeDocument/2006/relationships/slide" Target="slides/slide6.xml"/><Relationship Id="rId34" Type="http://schemas.openxmlformats.org/officeDocument/2006/relationships/font" Target="fonts/Constantia-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Fede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13f3a8b5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3f3a8b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14465678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44656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14465678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14465678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4465678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446567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14465678d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1446567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1c1b2074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1c1b207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29adfd62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29adfd6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1c1b207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1c1b207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1c1b2074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1c1b207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1c1b2074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1c1b2074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1c1b20740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1c1b2074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1c1b20740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1c1b207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13f3a8b5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13f3a8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13f3a8b5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3f3a8b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13f3a8b5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13f3a8b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13f3a8b5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13f3a8b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85" name="Google Shape;85;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27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86" name="Google Shape;86;p1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dk2"/>
              </a:buClr>
              <a:buSzPts val="2000"/>
              <a:buFont typeface="Calibri"/>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lnSpc>
                <a:spcPct val="100000"/>
              </a:lnSpc>
              <a:spcBef>
                <a:spcPts val="250"/>
              </a:spcBef>
              <a:spcAft>
                <a:spcPts val="0"/>
              </a:spcAft>
              <a:buSzPts val="1235"/>
              <a:buFont typeface="Constantia"/>
              <a:buNone/>
              <a:defRPr sz="1300"/>
            </a:lvl1pPr>
            <a:lvl2pPr indent="-293369" lvl="1" marL="914400" algn="l">
              <a:lnSpc>
                <a:spcPct val="100000"/>
              </a:lnSpc>
              <a:spcBef>
                <a:spcPts val="240"/>
              </a:spcBef>
              <a:spcAft>
                <a:spcPts val="0"/>
              </a:spcAft>
              <a:buSzPts val="1020"/>
              <a:buChar char="⚫"/>
              <a:defRPr sz="1200"/>
            </a:lvl2pPr>
            <a:lvl3pPr indent="-273050" lvl="2" marL="1371600" algn="l">
              <a:lnSpc>
                <a:spcPct val="100000"/>
              </a:lnSpc>
              <a:spcBef>
                <a:spcPts val="200"/>
              </a:spcBef>
              <a:spcAft>
                <a:spcPts val="0"/>
              </a:spcAft>
              <a:buSzPts val="700"/>
              <a:buChar char="⚫"/>
              <a:defRPr sz="1000"/>
            </a:lvl3pPr>
            <a:lvl4pPr indent="-265747" lvl="3" marL="1828800" algn="l">
              <a:lnSpc>
                <a:spcPct val="100000"/>
              </a:lnSpc>
              <a:spcBef>
                <a:spcPts val="180"/>
              </a:spcBef>
              <a:spcAft>
                <a:spcPts val="0"/>
              </a:spcAft>
              <a:buSzPts val="585"/>
              <a:buChar char="⚫"/>
              <a:defRPr sz="900"/>
            </a:lvl4pPr>
            <a:lvl5pPr indent="-265747" lvl="4" marL="2286000" algn="l">
              <a:lnSpc>
                <a:spcPct val="100000"/>
              </a:lnSpc>
              <a:spcBef>
                <a:spcPts val="180"/>
              </a:spcBef>
              <a:spcAft>
                <a:spcPts val="0"/>
              </a:spcAft>
              <a:buSzPts val="585"/>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8" name="Google Shape;88;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2" name="Google Shape;92;p1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93" name="Google Shape;93;p1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4"/>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42" name="Google Shape;42;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440"/>
              </a:spcBef>
              <a:spcAft>
                <a:spcPts val="0"/>
              </a:spcAft>
              <a:buSzPts val="2090"/>
              <a:buNone/>
              <a:defRPr sz="2200">
                <a:solidFill>
                  <a:schemeClr val="lt1"/>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120"/>
              <a:buNone/>
              <a:defRPr sz="1600">
                <a:solidFill>
                  <a:schemeClr val="lt1"/>
                </a:solidFill>
              </a:defRPr>
            </a:lvl3pPr>
            <a:lvl4pPr indent="-228600" lvl="3" marL="1828800" algn="l">
              <a:lnSpc>
                <a:spcPct val="100000"/>
              </a:lnSpc>
              <a:spcBef>
                <a:spcPts val="280"/>
              </a:spcBef>
              <a:spcAft>
                <a:spcPts val="0"/>
              </a:spcAft>
              <a:buSzPts val="910"/>
              <a:buNone/>
              <a:defRPr sz="1400">
                <a:solidFill>
                  <a:schemeClr val="lt1"/>
                </a:solidFill>
              </a:defRPr>
            </a:lvl4pPr>
            <a:lvl5pPr indent="-228600" lvl="4" marL="2286000" algn="l">
              <a:lnSpc>
                <a:spcPct val="100000"/>
              </a:lnSpc>
              <a:spcBef>
                <a:spcPts val="280"/>
              </a:spcBef>
              <a:spcAft>
                <a:spcPts val="0"/>
              </a:spcAft>
              <a:buSzPts val="910"/>
              <a:buNone/>
              <a:defRPr sz="1400">
                <a:solidFill>
                  <a:schemeClr val="lt1"/>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1" name="Google Shape;61;p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3" name="Google Shape;63;p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4" name="Google Shape;64;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9"/>
          <p:cNvSpPr txBox="1"/>
          <p:nvPr>
            <p:ph type="title"/>
          </p:nvPr>
        </p:nvSpPr>
        <p:spPr>
          <a:xfrm>
            <a:off x="457200" y="704088"/>
            <a:ext cx="83058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SzPts val="133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85"/>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1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lnSpc>
                <a:spcPct val="100000"/>
              </a:lnSpc>
              <a:spcBef>
                <a:spcPts val="560"/>
              </a:spcBef>
              <a:spcAft>
                <a:spcPts val="0"/>
              </a:spcAft>
              <a:buSzPts val="2660"/>
              <a:buChar char="⚫"/>
              <a:defRPr sz="2800"/>
            </a:lvl1pPr>
            <a:lvl2pPr indent="-368935" lvl="1" marL="914400" algn="l">
              <a:lnSpc>
                <a:spcPct val="100000"/>
              </a:lnSpc>
              <a:spcBef>
                <a:spcPts val="520"/>
              </a:spcBef>
              <a:spcAft>
                <a:spcPts val="0"/>
              </a:spcAft>
              <a:buSzPts val="2210"/>
              <a:buChar char="⚫"/>
              <a:defRPr sz="2600"/>
            </a:lvl2pPr>
            <a:lvl3pPr indent="-335280" lvl="2" marL="1371600" algn="l">
              <a:lnSpc>
                <a:spcPct val="100000"/>
              </a:lnSpc>
              <a:spcBef>
                <a:spcPts val="480"/>
              </a:spcBef>
              <a:spcAft>
                <a:spcPts val="0"/>
              </a:spcAft>
              <a:buSzPts val="1680"/>
              <a:buChar char="⚫"/>
              <a:defRPr sz="2400"/>
            </a:lvl3pPr>
            <a:lvl4pPr indent="-311150" lvl="3" marL="1828800" algn="l">
              <a:lnSpc>
                <a:spcPct val="100000"/>
              </a:lnSpc>
              <a:spcBef>
                <a:spcPts val="400"/>
              </a:spcBef>
              <a:spcAft>
                <a:spcPts val="0"/>
              </a:spcAft>
              <a:buSzPts val="1300"/>
              <a:buChar char="⚫"/>
              <a:defRPr sz="20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0" name="Google Shape;80;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0E9ED"/>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0E9ED"/>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4" name="Google Shape;24;p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5" name="Google Shape;25;p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0" name="Google Shape;30;p3"/>
          <p:cNvGrpSpPr/>
          <p:nvPr/>
        </p:nvGrpSpPr>
        <p:grpSpPr>
          <a:xfrm>
            <a:off x="-29294" y="-16113"/>
            <a:ext cx="9198255" cy="1086266"/>
            <a:chOff x="-29322" y="-1971"/>
            <a:chExt cx="9198255" cy="1086266"/>
          </a:xfrm>
        </p:grpSpPr>
        <p:sp>
          <p:nvSpPr>
            <p:cNvPr id="31" name="Google Shape;31;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2" name="Google Shape;32;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p>
            <a:pPr indent="0" lvl="0" marL="0" rtl="0" algn="ctr">
              <a:lnSpc>
                <a:spcPct val="100000"/>
              </a:lnSpc>
              <a:spcBef>
                <a:spcPts val="0"/>
              </a:spcBef>
              <a:spcAft>
                <a:spcPts val="0"/>
              </a:spcAft>
              <a:buClr>
                <a:srgbClr val="4CE0EA"/>
              </a:buClr>
              <a:buSzPts val="5600"/>
              <a:buFont typeface="Calibri"/>
              <a:buNone/>
            </a:pPr>
            <a:r>
              <a:rPr lang="en-US">
                <a:solidFill>
                  <a:schemeClr val="lt1"/>
                </a:solidFill>
              </a:rPr>
              <a:t>MESSAGE QUEUE</a:t>
            </a:r>
            <a:endParaRPr>
              <a:solidFill>
                <a:schemeClr val="lt1"/>
              </a:solidFill>
            </a:endParaRPr>
          </a:p>
        </p:txBody>
      </p:sp>
      <p:sp>
        <p:nvSpPr>
          <p:cNvPr id="111" name="Google Shape;111;p15"/>
          <p:cNvSpPr txBox="1"/>
          <p:nvPr>
            <p:ph idx="1" type="subTitle"/>
          </p:nvPr>
        </p:nvSpPr>
        <p:spPr>
          <a:xfrm>
            <a:off x="5029200" y="4191000"/>
            <a:ext cx="3282696" cy="2057400"/>
          </a:xfrm>
          <a:prstGeom prst="rect">
            <a:avLst/>
          </a:prstGeom>
          <a:noFill/>
          <a:ln>
            <a:noFill/>
          </a:ln>
        </p:spPr>
        <p:txBody>
          <a:bodyPr anchorCtr="0" anchor="t" bIns="45700" lIns="0" spcFirstLastPara="1" rIns="18275" wrap="square" tIns="45700">
            <a:noAutofit/>
          </a:bodyPr>
          <a:lstStyle/>
          <a:p>
            <a:pPr indent="0" lvl="0" marL="0" rtl="0" algn="l">
              <a:lnSpc>
                <a:spcPct val="90000"/>
              </a:lnSpc>
              <a:spcBef>
                <a:spcPts val="0"/>
              </a:spcBef>
              <a:spcAft>
                <a:spcPts val="0"/>
              </a:spcAft>
              <a:buSzPts val="2285"/>
              <a:buNone/>
            </a:pPr>
            <a:r>
              <a:rPr lang="en-US" sz="2405"/>
              <a:t>DONE BY-</a:t>
            </a:r>
            <a:endParaRPr/>
          </a:p>
          <a:p>
            <a:pPr indent="0" lvl="0" marL="0" rtl="0" algn="l">
              <a:lnSpc>
                <a:spcPct val="90000"/>
              </a:lnSpc>
              <a:spcBef>
                <a:spcPts val="481"/>
              </a:spcBef>
              <a:spcAft>
                <a:spcPts val="0"/>
              </a:spcAft>
              <a:buSzPts val="2285"/>
              <a:buNone/>
            </a:pPr>
            <a:r>
              <a:rPr lang="en-US" sz="2405"/>
              <a:t>	PRAGATHI.M.I</a:t>
            </a:r>
            <a:endParaRPr/>
          </a:p>
          <a:p>
            <a:pPr indent="0" lvl="0" marL="0" rtl="0" algn="l">
              <a:lnSpc>
                <a:spcPct val="90000"/>
              </a:lnSpc>
              <a:spcBef>
                <a:spcPts val="481"/>
              </a:spcBef>
              <a:spcAft>
                <a:spcPts val="0"/>
              </a:spcAft>
              <a:buSzPts val="2285"/>
              <a:buNone/>
            </a:pPr>
            <a:r>
              <a:rPr lang="en-US" sz="2405"/>
              <a:t>	SUBHASHREE.M</a:t>
            </a:r>
            <a:endParaRPr/>
          </a:p>
          <a:p>
            <a:pPr indent="0" lvl="0" marL="0" rtl="0" algn="l">
              <a:lnSpc>
                <a:spcPct val="90000"/>
              </a:lnSpc>
              <a:spcBef>
                <a:spcPts val="481"/>
              </a:spcBef>
              <a:spcAft>
                <a:spcPts val="0"/>
              </a:spcAft>
              <a:buSzPts val="2285"/>
              <a:buNone/>
            </a:pPr>
            <a:r>
              <a:rPr lang="en-US" sz="2405"/>
              <a:t>	PRAKRUTHI M</a:t>
            </a:r>
            <a:endParaRPr/>
          </a:p>
          <a:p>
            <a:pPr indent="0" lvl="0" marL="0" rtl="0" algn="l">
              <a:lnSpc>
                <a:spcPct val="90000"/>
              </a:lnSpc>
              <a:spcBef>
                <a:spcPts val="481"/>
              </a:spcBef>
              <a:spcAft>
                <a:spcPts val="0"/>
              </a:spcAft>
              <a:buSzPts val="2285"/>
              <a:buNone/>
            </a:pPr>
            <a:r>
              <a:rPr lang="en-US" sz="2405"/>
              <a:t>	RAMYA.C</a:t>
            </a:r>
            <a:endParaRPr sz="240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457200" y="1156774"/>
            <a:ext cx="8229600" cy="5167800"/>
          </a:xfrm>
          <a:prstGeom prst="rect">
            <a:avLst/>
          </a:prstGeom>
        </p:spPr>
        <p:txBody>
          <a:bodyPr anchorCtr="0" anchor="t" bIns="45700" lIns="91425" spcFirstLastPara="1" rIns="91425" wrap="square" tIns="45700">
            <a:noAutofit/>
          </a:bodyPr>
          <a:lstStyle/>
          <a:p>
            <a:pPr indent="0" lvl="0" marL="0" rtl="0" algn="l">
              <a:lnSpc>
                <a:spcPct val="152272"/>
              </a:lnSpc>
              <a:spcBef>
                <a:spcPts val="1200"/>
              </a:spcBef>
              <a:spcAft>
                <a:spcPts val="0"/>
              </a:spcAft>
              <a:buClr>
                <a:schemeClr val="dk1"/>
              </a:buClr>
              <a:buSzPts val="1100"/>
              <a:buFont typeface="Arial"/>
              <a:buNone/>
            </a:pPr>
            <a:r>
              <a:rPr b="1" i="1" lang="en-US" sz="3000">
                <a:solidFill>
                  <a:srgbClr val="1155CC"/>
                </a:solidFill>
                <a:latin typeface="Times New Roman"/>
                <a:ea typeface="Times New Roman"/>
                <a:cs typeface="Times New Roman"/>
                <a:sym typeface="Times New Roman"/>
              </a:rPr>
              <a:t>5) Message queue as a Remote Procedure Call</a:t>
            </a:r>
            <a:endParaRPr b="1" i="1" sz="3000">
              <a:solidFill>
                <a:srgbClr val="1155CC"/>
              </a:solidFill>
              <a:latin typeface="Times New Roman"/>
              <a:ea typeface="Times New Roman"/>
              <a:cs typeface="Times New Roman"/>
              <a:sym typeface="Times New Roman"/>
            </a:endParaRPr>
          </a:p>
          <a:p>
            <a:pPr indent="0" lvl="0" marL="0" rtl="0" algn="l">
              <a:lnSpc>
                <a:spcPct val="152272"/>
              </a:lnSpc>
              <a:spcBef>
                <a:spcPts val="1200"/>
              </a:spcBef>
              <a:spcAft>
                <a:spcPts val="0"/>
              </a:spcAft>
              <a:buClr>
                <a:schemeClr val="dk1"/>
              </a:buClr>
              <a:buSzPts val="1100"/>
              <a:buFont typeface="Arial"/>
              <a:buNone/>
            </a:pPr>
            <a:r>
              <a:rPr lang="en-US" sz="2400">
                <a:solidFill>
                  <a:srgbClr val="222222"/>
                </a:solidFill>
                <a:latin typeface="Federo"/>
                <a:ea typeface="Federo"/>
                <a:cs typeface="Federo"/>
                <a:sym typeface="Federo"/>
              </a:rPr>
              <a:t>We can use message queue to run a function on a remote computer and wait for the result -- we can make so called Remote Procedure  Call.</a:t>
            </a:r>
            <a:endParaRPr sz="2400">
              <a:solidFill>
                <a:srgbClr val="222222"/>
              </a:solidFill>
              <a:latin typeface="Federo"/>
              <a:ea typeface="Federo"/>
              <a:cs typeface="Federo"/>
              <a:sym typeface="Federo"/>
            </a:endParaRPr>
          </a:p>
          <a:p>
            <a:pPr indent="0" lvl="0" marL="0" rtl="0" algn="l">
              <a:spcBef>
                <a:spcPts val="600"/>
              </a:spcBef>
              <a:spcAft>
                <a:spcPts val="0"/>
              </a:spcAft>
              <a:buNone/>
            </a:pPr>
            <a:r>
              <a:t/>
            </a:r>
            <a:endParaRPr/>
          </a:p>
          <a:p>
            <a:pPr indent="0" lvl="0" marL="0" rtl="0" algn="l">
              <a:spcBef>
                <a:spcPts val="360"/>
              </a:spcBef>
              <a:spcAft>
                <a:spcPts val="0"/>
              </a:spcAft>
              <a:buNone/>
            </a:pPr>
            <a:r>
              <a:t/>
            </a:r>
            <a:endParaRPr/>
          </a:p>
        </p:txBody>
      </p:sp>
      <p:pic>
        <p:nvPicPr>
          <p:cNvPr id="168" name="Google Shape;168;p24"/>
          <p:cNvPicPr preferRelativeResize="0"/>
          <p:nvPr/>
        </p:nvPicPr>
        <p:blipFill>
          <a:blip r:embed="rId3">
            <a:alphaModFix/>
          </a:blip>
          <a:stretch>
            <a:fillRect/>
          </a:stretch>
        </p:blipFill>
        <p:spPr>
          <a:xfrm>
            <a:off x="3342637" y="4482035"/>
            <a:ext cx="5535975" cy="207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457200" y="422613"/>
            <a:ext cx="8229600" cy="1143000"/>
          </a:xfrm>
          <a:prstGeom prst="rect">
            <a:avLst/>
          </a:prstGeom>
        </p:spPr>
        <p:txBody>
          <a:bodyPr anchorCtr="0" anchor="b" bIns="0" lIns="0" spcFirstLastPara="1" rIns="0" wrap="square" tIns="45700">
            <a:noAutofit/>
          </a:bodyPr>
          <a:lstStyle/>
          <a:p>
            <a:pPr indent="0" lvl="0" marL="0" rtl="0" algn="ctr">
              <a:spcBef>
                <a:spcPts val="0"/>
              </a:spcBef>
              <a:spcAft>
                <a:spcPts val="0"/>
              </a:spcAft>
              <a:buNone/>
            </a:pPr>
            <a:r>
              <a:rPr lang="en-US"/>
              <a:t>BENEFITS</a:t>
            </a:r>
            <a:endParaRPr/>
          </a:p>
        </p:txBody>
      </p:sp>
      <p:sp>
        <p:nvSpPr>
          <p:cNvPr id="174" name="Google Shape;174;p25"/>
          <p:cNvSpPr txBox="1"/>
          <p:nvPr>
            <p:ph idx="1" type="body"/>
          </p:nvPr>
        </p:nvSpPr>
        <p:spPr>
          <a:xfrm>
            <a:off x="457200" y="1683475"/>
            <a:ext cx="8229600" cy="46410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i="1" lang="en-US">
                <a:solidFill>
                  <a:schemeClr val="accent1"/>
                </a:solidFill>
                <a:latin typeface="Times New Roman"/>
                <a:ea typeface="Times New Roman"/>
                <a:cs typeface="Times New Roman"/>
                <a:sym typeface="Times New Roman"/>
              </a:rPr>
              <a:t>Better Performance</a:t>
            </a:r>
            <a:endParaRPr b="1" i="1">
              <a:solidFill>
                <a:schemeClr val="accent1"/>
              </a:solidFill>
              <a:latin typeface="Times New Roman"/>
              <a:ea typeface="Times New Roman"/>
              <a:cs typeface="Times New Roman"/>
              <a:sym typeface="Times New Roman"/>
            </a:endParaRPr>
          </a:p>
          <a:p>
            <a:pPr indent="0" lvl="0" marL="0" rtl="0" algn="l">
              <a:spcBef>
                <a:spcPts val="400"/>
              </a:spcBef>
              <a:spcAft>
                <a:spcPts val="0"/>
              </a:spcAft>
              <a:buNone/>
            </a:pPr>
            <a:r>
              <a:rPr lang="en-US" sz="2400">
                <a:solidFill>
                  <a:srgbClr val="333333"/>
                </a:solidFill>
                <a:latin typeface="Federo"/>
                <a:ea typeface="Federo"/>
                <a:cs typeface="Federo"/>
                <a:sym typeface="Federo"/>
              </a:rPr>
              <a:t>Producers can add requests to the queue without waiting for them to be processed and consumers process messages only when they are available. No component in the system is ever stalled waiting for another.</a:t>
            </a:r>
            <a:endParaRPr sz="2400">
              <a:solidFill>
                <a:srgbClr val="333333"/>
              </a:solidFill>
              <a:latin typeface="Federo"/>
              <a:ea typeface="Federo"/>
              <a:cs typeface="Federo"/>
              <a:sym typeface="Federo"/>
            </a:endParaRPr>
          </a:p>
          <a:p>
            <a:pPr indent="0" lvl="0" marL="0" rtl="0" algn="l">
              <a:spcBef>
                <a:spcPts val="360"/>
              </a:spcBef>
              <a:spcAft>
                <a:spcPts val="0"/>
              </a:spcAft>
              <a:buNone/>
            </a:pPr>
            <a:r>
              <a:t/>
            </a:r>
            <a:endParaRPr sz="2400">
              <a:solidFill>
                <a:srgbClr val="333333"/>
              </a:solidFill>
              <a:latin typeface="Federo"/>
              <a:ea typeface="Federo"/>
              <a:cs typeface="Federo"/>
              <a:sym typeface="Federo"/>
            </a:endParaRPr>
          </a:p>
        </p:txBody>
      </p:sp>
      <p:pic>
        <p:nvPicPr>
          <p:cNvPr id="175" name="Google Shape;175;p25"/>
          <p:cNvPicPr preferRelativeResize="0"/>
          <p:nvPr/>
        </p:nvPicPr>
        <p:blipFill>
          <a:blip r:embed="rId3">
            <a:alphaModFix/>
          </a:blip>
          <a:stretch>
            <a:fillRect/>
          </a:stretch>
        </p:blipFill>
        <p:spPr>
          <a:xfrm>
            <a:off x="2116750" y="4207025"/>
            <a:ext cx="4727825" cy="184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idx="1" type="body"/>
          </p:nvPr>
        </p:nvSpPr>
        <p:spPr>
          <a:xfrm>
            <a:off x="457200" y="581548"/>
            <a:ext cx="8229600" cy="56949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None/>
            </a:pPr>
            <a:r>
              <a:rPr b="1" i="1" lang="en-US">
                <a:solidFill>
                  <a:schemeClr val="accent1"/>
                </a:solidFill>
                <a:latin typeface="Times New Roman"/>
                <a:ea typeface="Times New Roman"/>
                <a:cs typeface="Times New Roman"/>
                <a:sym typeface="Times New Roman"/>
              </a:rPr>
              <a:t>Simplified Decoupling</a:t>
            </a:r>
            <a:endParaRPr b="1" i="1">
              <a:solidFill>
                <a:schemeClr val="accen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400">
                <a:solidFill>
                  <a:srgbClr val="000000"/>
                </a:solidFill>
                <a:latin typeface="Federo"/>
                <a:ea typeface="Federo"/>
                <a:cs typeface="Federo"/>
                <a:sym typeface="Federo"/>
              </a:rPr>
              <a:t>This allows different parts of the application to evolve independently, be written in different languages, and be maintained by separate development teams.</a:t>
            </a:r>
            <a:endParaRPr sz="2400">
              <a:solidFill>
                <a:srgbClr val="000000"/>
              </a:solidFill>
              <a:latin typeface="Federo"/>
              <a:ea typeface="Federo"/>
              <a:cs typeface="Federo"/>
              <a:sym typeface="Federo"/>
            </a:endParaRPr>
          </a:p>
          <a:p>
            <a:pPr indent="0" lvl="0" marL="0" rtl="0" algn="l">
              <a:lnSpc>
                <a:spcPct val="115000"/>
              </a:lnSpc>
              <a:spcBef>
                <a:spcPts val="1800"/>
              </a:spcBef>
              <a:spcAft>
                <a:spcPts val="0"/>
              </a:spcAft>
              <a:buNone/>
            </a:pPr>
            <a:r>
              <a:t/>
            </a:r>
            <a:endParaRPr b="1" sz="2100">
              <a:solidFill>
                <a:srgbClr val="1F3D5C"/>
              </a:solidFill>
              <a:latin typeface="Arial"/>
              <a:ea typeface="Arial"/>
              <a:cs typeface="Arial"/>
              <a:sym typeface="Arial"/>
            </a:endParaRPr>
          </a:p>
          <a:p>
            <a:pPr indent="0" lvl="0" marL="0" rtl="0" algn="l">
              <a:lnSpc>
                <a:spcPct val="115000"/>
              </a:lnSpc>
              <a:spcBef>
                <a:spcPts val="2400"/>
              </a:spcBef>
              <a:spcAft>
                <a:spcPts val="0"/>
              </a:spcAft>
              <a:buNone/>
            </a:pPr>
            <a:r>
              <a:t/>
            </a:r>
            <a:endParaRPr b="1" sz="1500">
              <a:highlight>
                <a:srgbClr val="FFFFFF"/>
              </a:highlight>
              <a:latin typeface="Arial"/>
              <a:ea typeface="Arial"/>
              <a:cs typeface="Arial"/>
              <a:sym typeface="Arial"/>
            </a:endParaRPr>
          </a:p>
          <a:p>
            <a:pPr indent="0" lvl="0" marL="0" rtl="0" algn="l">
              <a:lnSpc>
                <a:spcPct val="115000"/>
              </a:lnSpc>
              <a:spcBef>
                <a:spcPts val="2400"/>
              </a:spcBef>
              <a:spcAft>
                <a:spcPts val="0"/>
              </a:spcAft>
              <a:buNone/>
            </a:pPr>
            <a:r>
              <a:t/>
            </a:r>
            <a:endParaRPr b="1" sz="1500">
              <a:highlight>
                <a:srgbClr val="FFFFFF"/>
              </a:highlight>
              <a:latin typeface="Arial"/>
              <a:ea typeface="Arial"/>
              <a:cs typeface="Arial"/>
              <a:sym typeface="Arial"/>
            </a:endParaRPr>
          </a:p>
          <a:p>
            <a:pPr indent="0" lvl="0" marL="0" rtl="0" algn="l">
              <a:lnSpc>
                <a:spcPct val="115000"/>
              </a:lnSpc>
              <a:spcBef>
                <a:spcPts val="2400"/>
              </a:spcBef>
              <a:spcAft>
                <a:spcPts val="0"/>
              </a:spcAft>
              <a:buClr>
                <a:schemeClr val="dk1"/>
              </a:buClr>
              <a:buSzPts val="1100"/>
              <a:buFont typeface="Arial"/>
              <a:buNone/>
            </a:pPr>
            <a:r>
              <a:rPr b="1" i="1" lang="en-US">
                <a:solidFill>
                  <a:schemeClr val="accent1"/>
                </a:solidFill>
                <a:latin typeface="Times New Roman"/>
                <a:ea typeface="Times New Roman"/>
                <a:cs typeface="Times New Roman"/>
                <a:sym typeface="Times New Roman"/>
              </a:rPr>
              <a:t>Monitoring</a:t>
            </a:r>
            <a:endParaRPr b="1" i="1">
              <a:solidFill>
                <a:schemeClr val="accent1"/>
              </a:solidFill>
              <a:latin typeface="Times New Roman"/>
              <a:ea typeface="Times New Roman"/>
              <a:cs typeface="Times New Roman"/>
              <a:sym typeface="Times New Roman"/>
            </a:endParaRPr>
          </a:p>
          <a:p>
            <a:pPr indent="0" lvl="0" marL="0" rtl="0" algn="l">
              <a:spcBef>
                <a:spcPts val="800"/>
              </a:spcBef>
              <a:spcAft>
                <a:spcPts val="0"/>
              </a:spcAft>
              <a:buNone/>
            </a:pPr>
            <a:r>
              <a:rPr lang="en-US" sz="2400">
                <a:latin typeface="Federo"/>
                <a:ea typeface="Federo"/>
                <a:cs typeface="Federo"/>
                <a:sym typeface="Federo"/>
              </a:rPr>
              <a:t>Message queuing systems enable you to monitor how many items are in a queue, the rate of processing messages, and other stats.</a:t>
            </a:r>
            <a:endParaRPr sz="2400">
              <a:latin typeface="Federo"/>
              <a:ea typeface="Federo"/>
              <a:cs typeface="Federo"/>
              <a:sym typeface="Federo"/>
            </a:endParaRPr>
          </a:p>
        </p:txBody>
      </p:sp>
      <p:pic>
        <p:nvPicPr>
          <p:cNvPr id="181" name="Google Shape;181;p26"/>
          <p:cNvPicPr preferRelativeResize="0"/>
          <p:nvPr/>
        </p:nvPicPr>
        <p:blipFill>
          <a:blip r:embed="rId3">
            <a:alphaModFix/>
          </a:blip>
          <a:stretch>
            <a:fillRect/>
          </a:stretch>
        </p:blipFill>
        <p:spPr>
          <a:xfrm>
            <a:off x="2522650" y="2747602"/>
            <a:ext cx="3666650" cy="183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idx="1" type="body"/>
          </p:nvPr>
        </p:nvSpPr>
        <p:spPr>
          <a:xfrm>
            <a:off x="457200" y="709898"/>
            <a:ext cx="8229600" cy="5721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i="1" lang="en-US">
                <a:solidFill>
                  <a:schemeClr val="accent1"/>
                </a:solidFill>
                <a:latin typeface="Times New Roman"/>
                <a:ea typeface="Times New Roman"/>
                <a:cs typeface="Times New Roman"/>
                <a:sym typeface="Times New Roman"/>
              </a:rPr>
              <a:t>Reliable message delivery</a:t>
            </a:r>
            <a:endParaRPr b="1" i="1">
              <a:solidFill>
                <a:schemeClr val="accen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400">
                <a:solidFill>
                  <a:srgbClr val="3D3D3D"/>
                </a:solidFill>
                <a:latin typeface="Federo"/>
                <a:ea typeface="Federo"/>
                <a:cs typeface="Federo"/>
                <a:sym typeface="Federo"/>
              </a:rPr>
              <a:t>With this feature in place, additional de-duplication or loss-prevention logic is unnecessary.</a:t>
            </a:r>
            <a:endParaRPr sz="2400">
              <a:solidFill>
                <a:srgbClr val="3D3D3D"/>
              </a:solidFill>
              <a:latin typeface="Federo"/>
              <a:ea typeface="Federo"/>
              <a:cs typeface="Federo"/>
              <a:sym typeface="Federo"/>
            </a:endParaRPr>
          </a:p>
          <a:p>
            <a:pPr indent="0" lvl="0" marL="0" rtl="0" algn="l">
              <a:lnSpc>
                <a:spcPct val="115000"/>
              </a:lnSpc>
              <a:spcBef>
                <a:spcPts val="1800"/>
              </a:spcBef>
              <a:spcAft>
                <a:spcPts val="0"/>
              </a:spcAft>
              <a:buClr>
                <a:schemeClr val="dk1"/>
              </a:buClr>
              <a:buSzPts val="1100"/>
              <a:buFont typeface="Arial"/>
              <a:buNone/>
            </a:pPr>
            <a:r>
              <a:rPr b="1" i="1" lang="en-US">
                <a:solidFill>
                  <a:schemeClr val="accent1"/>
                </a:solidFill>
                <a:latin typeface="Times New Roman"/>
                <a:ea typeface="Times New Roman"/>
                <a:cs typeface="Times New Roman"/>
                <a:sym typeface="Times New Roman"/>
              </a:rPr>
              <a:t>Improved Scalability</a:t>
            </a:r>
            <a:endParaRPr b="1" i="1">
              <a:solidFill>
                <a:schemeClr val="accen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400">
                <a:solidFill>
                  <a:srgbClr val="333333"/>
                </a:solidFill>
                <a:latin typeface="Federo"/>
                <a:ea typeface="Federo"/>
                <a:cs typeface="Federo"/>
                <a:sym typeface="Federo"/>
              </a:rPr>
              <a:t>As your  queues get longer with the incoming requests, you can distribute the workload across a fleet of consumers. </a:t>
            </a:r>
            <a:endParaRPr sz="2400">
              <a:solidFill>
                <a:srgbClr val="3C4043"/>
              </a:solidFill>
              <a:highlight>
                <a:srgbClr val="FFFFFF"/>
              </a:highlight>
              <a:latin typeface="Federo"/>
              <a:ea typeface="Federo"/>
              <a:cs typeface="Federo"/>
              <a:sym typeface="Federo"/>
            </a:endParaRPr>
          </a:p>
          <a:p>
            <a:pPr indent="0" lvl="0" marL="0" rtl="0" algn="l">
              <a:lnSpc>
                <a:spcPct val="115000"/>
              </a:lnSpc>
              <a:spcBef>
                <a:spcPts val="120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2400">
              <a:solidFill>
                <a:srgbClr val="3D3D3D"/>
              </a:solidFill>
              <a:highlight>
                <a:srgbClr val="FFFFFF"/>
              </a:highlight>
              <a:latin typeface="Federo"/>
              <a:ea typeface="Federo"/>
              <a:cs typeface="Federo"/>
              <a:sym typeface="Federo"/>
            </a:endParaRPr>
          </a:p>
          <a:p>
            <a:pPr indent="0" lvl="0" marL="0" rtl="0" algn="l">
              <a:spcBef>
                <a:spcPts val="1200"/>
              </a:spcBef>
              <a:spcAft>
                <a:spcPts val="0"/>
              </a:spcAft>
              <a:buNone/>
            </a:pPr>
            <a:r>
              <a:t/>
            </a:r>
            <a:endParaRPr/>
          </a:p>
        </p:txBody>
      </p:sp>
      <p:pic>
        <p:nvPicPr>
          <p:cNvPr id="187" name="Google Shape;187;p27"/>
          <p:cNvPicPr preferRelativeResize="0"/>
          <p:nvPr/>
        </p:nvPicPr>
        <p:blipFill>
          <a:blip r:embed="rId3">
            <a:alphaModFix/>
          </a:blip>
          <a:stretch>
            <a:fillRect/>
          </a:stretch>
        </p:blipFill>
        <p:spPr>
          <a:xfrm>
            <a:off x="2667000" y="4177600"/>
            <a:ext cx="3810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457200" y="456300"/>
            <a:ext cx="8229600" cy="59454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None/>
            </a:pPr>
            <a:r>
              <a:rPr b="1" i="1" lang="en-US">
                <a:solidFill>
                  <a:schemeClr val="accent1"/>
                </a:solidFill>
                <a:latin typeface="Times New Roman"/>
                <a:ea typeface="Times New Roman"/>
                <a:cs typeface="Times New Roman"/>
                <a:sym typeface="Times New Roman"/>
              </a:rPr>
              <a:t>Improved Security</a:t>
            </a:r>
            <a:endParaRPr b="1" i="1">
              <a:solidFill>
                <a:schemeClr val="accent1"/>
              </a:solidFill>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rgbClr val="333333"/>
              </a:buClr>
              <a:buSzPts val="2400"/>
              <a:buFont typeface="Federo"/>
              <a:buChar char="●"/>
            </a:pPr>
            <a:r>
              <a:rPr lang="en-US" sz="2400">
                <a:solidFill>
                  <a:srgbClr val="333333"/>
                </a:solidFill>
                <a:latin typeface="Federo"/>
                <a:ea typeface="Federo"/>
                <a:cs typeface="Federo"/>
                <a:sym typeface="Federo"/>
              </a:rPr>
              <a:t>Authentication</a:t>
            </a:r>
            <a:endParaRPr sz="2400">
              <a:solidFill>
                <a:srgbClr val="333333"/>
              </a:solidFill>
              <a:latin typeface="Federo"/>
              <a:ea typeface="Federo"/>
              <a:cs typeface="Federo"/>
              <a:sym typeface="Federo"/>
            </a:endParaRPr>
          </a:p>
          <a:p>
            <a:pPr indent="-381000" lvl="0" marL="457200" rtl="0" algn="l">
              <a:lnSpc>
                <a:spcPct val="115000"/>
              </a:lnSpc>
              <a:spcBef>
                <a:spcPts val="0"/>
              </a:spcBef>
              <a:spcAft>
                <a:spcPts val="0"/>
              </a:spcAft>
              <a:buClr>
                <a:srgbClr val="333333"/>
              </a:buClr>
              <a:buSzPts val="2400"/>
              <a:buFont typeface="Federo"/>
              <a:buChar char="●"/>
            </a:pPr>
            <a:r>
              <a:rPr lang="en-US" sz="2400">
                <a:solidFill>
                  <a:srgbClr val="333333"/>
                </a:solidFill>
                <a:latin typeface="Federo"/>
                <a:ea typeface="Federo"/>
                <a:cs typeface="Federo"/>
                <a:sym typeface="Federo"/>
              </a:rPr>
              <a:t>Encryption</a:t>
            </a:r>
            <a:endParaRPr sz="2400">
              <a:solidFill>
                <a:srgbClr val="333333"/>
              </a:solidFill>
              <a:latin typeface="Federo"/>
              <a:ea typeface="Federo"/>
              <a:cs typeface="Federo"/>
              <a:sym typeface="Federo"/>
            </a:endParaRPr>
          </a:p>
          <a:p>
            <a:pPr indent="0" lvl="0" marL="0" rtl="0" algn="l">
              <a:lnSpc>
                <a:spcPct val="115000"/>
              </a:lnSpc>
              <a:spcBef>
                <a:spcPts val="1200"/>
              </a:spcBef>
              <a:spcAft>
                <a:spcPts val="0"/>
              </a:spcAft>
              <a:buNone/>
            </a:pPr>
            <a:r>
              <a:rPr b="1" i="1" lang="en-US">
                <a:solidFill>
                  <a:schemeClr val="accent1"/>
                </a:solidFill>
                <a:latin typeface="Times New Roman"/>
                <a:ea typeface="Times New Roman"/>
                <a:cs typeface="Times New Roman"/>
                <a:sym typeface="Times New Roman"/>
              </a:rPr>
              <a:t>Versatility</a:t>
            </a:r>
            <a:endParaRPr b="1" i="1">
              <a:solidFill>
                <a:schemeClr val="accent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2400">
                <a:solidFill>
                  <a:srgbClr val="000000"/>
                </a:solidFill>
                <a:latin typeface="Federo"/>
                <a:ea typeface="Federo"/>
                <a:cs typeface="Federo"/>
                <a:sym typeface="Federo"/>
              </a:rPr>
              <a:t>Message queue solutions can support multiple languages.                They can also support numerous application programing interfaces (APIs) and protocols such as</a:t>
            </a:r>
            <a:endParaRPr sz="2400">
              <a:solidFill>
                <a:srgbClr val="000000"/>
              </a:solidFill>
              <a:latin typeface="Federo"/>
              <a:ea typeface="Federo"/>
              <a:cs typeface="Federo"/>
              <a:sym typeface="Federo"/>
            </a:endParaRPr>
          </a:p>
          <a:p>
            <a:pPr indent="-381000" lvl="0" marL="457200" rtl="0" algn="l">
              <a:lnSpc>
                <a:spcPct val="115000"/>
              </a:lnSpc>
              <a:spcBef>
                <a:spcPts val="1800"/>
              </a:spcBef>
              <a:spcAft>
                <a:spcPts val="0"/>
              </a:spcAft>
              <a:buClr>
                <a:srgbClr val="000000"/>
              </a:buClr>
              <a:buSzPts val="2400"/>
              <a:buFont typeface="Federo"/>
              <a:buChar char="●"/>
            </a:pPr>
            <a:r>
              <a:rPr lang="en-US" sz="2400">
                <a:solidFill>
                  <a:srgbClr val="000000"/>
                </a:solidFill>
                <a:latin typeface="Federo"/>
                <a:ea typeface="Federo"/>
                <a:cs typeface="Federo"/>
                <a:sym typeface="Federo"/>
              </a:rPr>
              <a:t>MQTT  - Message Queue Telemetry Transport</a:t>
            </a:r>
            <a:endParaRPr sz="2400">
              <a:solidFill>
                <a:srgbClr val="000000"/>
              </a:solidFill>
              <a:latin typeface="Federo"/>
              <a:ea typeface="Federo"/>
              <a:cs typeface="Federo"/>
              <a:sym typeface="Federo"/>
            </a:endParaRPr>
          </a:p>
          <a:p>
            <a:pPr indent="-381000" lvl="0" marL="457200" rtl="0" algn="l">
              <a:lnSpc>
                <a:spcPct val="115000"/>
              </a:lnSpc>
              <a:spcBef>
                <a:spcPts val="0"/>
              </a:spcBef>
              <a:spcAft>
                <a:spcPts val="0"/>
              </a:spcAft>
              <a:buClr>
                <a:srgbClr val="000000"/>
              </a:buClr>
              <a:buSzPts val="2400"/>
              <a:buFont typeface="Federo"/>
              <a:buChar char="●"/>
            </a:pPr>
            <a:r>
              <a:rPr lang="en-US" sz="2400">
                <a:solidFill>
                  <a:srgbClr val="000000"/>
                </a:solidFill>
                <a:latin typeface="Federo"/>
                <a:ea typeface="Federo"/>
                <a:cs typeface="Federo"/>
                <a:sym typeface="Federo"/>
              </a:rPr>
              <a:t>AMQP - Advanced Message Queuing Protocol</a:t>
            </a:r>
            <a:endParaRPr sz="2400">
              <a:solidFill>
                <a:srgbClr val="000000"/>
              </a:solidFill>
              <a:latin typeface="Federo"/>
              <a:ea typeface="Federo"/>
              <a:cs typeface="Federo"/>
              <a:sym typeface="Federo"/>
            </a:endParaRPr>
          </a:p>
          <a:p>
            <a:pPr indent="-381000" lvl="0" marL="457200" rtl="0" algn="l">
              <a:lnSpc>
                <a:spcPct val="115000"/>
              </a:lnSpc>
              <a:spcBef>
                <a:spcPts val="0"/>
              </a:spcBef>
              <a:spcAft>
                <a:spcPts val="0"/>
              </a:spcAft>
              <a:buClr>
                <a:srgbClr val="000000"/>
              </a:buClr>
              <a:buSzPts val="2400"/>
              <a:buFont typeface="Federo"/>
              <a:buChar char="●"/>
            </a:pPr>
            <a:r>
              <a:rPr lang="en-US" sz="2400">
                <a:solidFill>
                  <a:srgbClr val="000000"/>
                </a:solidFill>
                <a:latin typeface="Federo"/>
                <a:ea typeface="Federo"/>
                <a:cs typeface="Federo"/>
                <a:sym typeface="Federo"/>
              </a:rPr>
              <a:t>REST    - Representational State Transfer </a:t>
            </a:r>
            <a:endParaRPr sz="2400">
              <a:solidFill>
                <a:srgbClr val="000000"/>
              </a:solidFill>
              <a:latin typeface="Federo"/>
              <a:ea typeface="Federo"/>
              <a:cs typeface="Federo"/>
              <a:sym typeface="Federo"/>
            </a:endParaRPr>
          </a:p>
          <a:p>
            <a:pPr indent="0" lvl="0" marL="0" rtl="0" algn="l">
              <a:lnSpc>
                <a:spcPct val="115000"/>
              </a:lnSpc>
              <a:spcBef>
                <a:spcPts val="1800"/>
              </a:spcBef>
              <a:spcAft>
                <a:spcPts val="0"/>
              </a:spcAft>
              <a:buNone/>
            </a:pPr>
            <a:r>
              <a:t/>
            </a:r>
            <a:endParaRPr b="1" sz="1050">
              <a:solidFill>
                <a:srgbClr val="222222"/>
              </a:solidFill>
              <a:highlight>
                <a:srgbClr val="FFFFFF"/>
              </a:highlight>
              <a:latin typeface="Arial"/>
              <a:ea typeface="Arial"/>
              <a:cs typeface="Arial"/>
              <a:sym typeface="Arial"/>
            </a:endParaRPr>
          </a:p>
          <a:p>
            <a:pPr indent="0" lvl="0" marL="0" rtl="0" algn="l">
              <a:lnSpc>
                <a:spcPct val="115000"/>
              </a:lnSpc>
              <a:spcBef>
                <a:spcPts val="1800"/>
              </a:spcBef>
              <a:spcAft>
                <a:spcPts val="400"/>
              </a:spcAft>
              <a:buNone/>
            </a:pPr>
            <a:r>
              <a:t/>
            </a:r>
            <a:endParaRPr b="1" i="1">
              <a:solidFill>
                <a:schemeClr val="accen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693675" y="3428988"/>
            <a:ext cx="8229600" cy="1143000"/>
          </a:xfrm>
          <a:prstGeom prst="rect">
            <a:avLst/>
          </a:prstGeom>
        </p:spPr>
        <p:txBody>
          <a:bodyPr anchorCtr="0" anchor="b" bIns="0" lIns="0" spcFirstLastPara="1" rIns="0" wrap="square" tIns="45700">
            <a:noAutofit/>
          </a:bodyPr>
          <a:lstStyle/>
          <a:p>
            <a:pPr indent="0" lvl="0" marL="0" rtl="0" algn="ctr">
              <a:spcBef>
                <a:spcPts val="0"/>
              </a:spcBef>
              <a:spcAft>
                <a:spcPts val="0"/>
              </a:spcAft>
              <a:buNone/>
            </a:pPr>
            <a:r>
              <a:rPr b="1" lang="en-US" sz="7200">
                <a:latin typeface="Roboto"/>
                <a:ea typeface="Roboto"/>
                <a:cs typeface="Roboto"/>
                <a:sym typeface="Roboto"/>
              </a:rPr>
              <a:t>SOME REAL LIFE EXAMPLES</a:t>
            </a:r>
            <a:endParaRPr b="1" sz="7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57200" y="704088"/>
            <a:ext cx="8229600" cy="1143000"/>
          </a:xfrm>
          <a:prstGeom prst="rect">
            <a:avLst/>
          </a:prstGeom>
        </p:spPr>
        <p:txBody>
          <a:bodyPr anchorCtr="0" anchor="b" bIns="0" lIns="0" spcFirstLastPara="1" rIns="0" wrap="square" tIns="45700">
            <a:noAutofit/>
          </a:bodyPr>
          <a:lstStyle/>
          <a:p>
            <a:pPr indent="0" lvl="0" marL="0" rtl="0" algn="l">
              <a:spcBef>
                <a:spcPts val="0"/>
              </a:spcBef>
              <a:spcAft>
                <a:spcPts val="0"/>
              </a:spcAft>
              <a:buNone/>
            </a:pPr>
            <a:r>
              <a:rPr lang="en-US"/>
              <a:t>RabbitMQ</a:t>
            </a:r>
            <a:endParaRPr/>
          </a:p>
        </p:txBody>
      </p:sp>
      <p:sp>
        <p:nvSpPr>
          <p:cNvPr id="203" name="Google Shape;203;p30"/>
          <p:cNvSpPr txBox="1"/>
          <p:nvPr>
            <p:ph idx="1" type="body"/>
          </p:nvPr>
        </p:nvSpPr>
        <p:spPr>
          <a:xfrm>
            <a:off x="457200" y="1935480"/>
            <a:ext cx="8229600" cy="43890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Font typeface="Roboto"/>
              <a:buChar char="⚫"/>
            </a:pPr>
            <a:r>
              <a:rPr lang="en-US" sz="2400">
                <a:solidFill>
                  <a:srgbClr val="6D6D6D"/>
                </a:solidFill>
                <a:highlight>
                  <a:srgbClr val="FFFFFF"/>
                </a:highlight>
                <a:latin typeface="Roboto"/>
                <a:ea typeface="Roboto"/>
                <a:cs typeface="Roboto"/>
                <a:sym typeface="Roboto"/>
              </a:rPr>
              <a:t>RabbitMQ is a message-queueing software also known as a </a:t>
            </a:r>
            <a:r>
              <a:rPr i="1" lang="en-US" sz="2400">
                <a:solidFill>
                  <a:srgbClr val="6D6D6D"/>
                </a:solidFill>
                <a:highlight>
                  <a:srgbClr val="FFFFFF"/>
                </a:highlight>
                <a:latin typeface="Roboto"/>
                <a:ea typeface="Roboto"/>
                <a:cs typeface="Roboto"/>
                <a:sym typeface="Roboto"/>
              </a:rPr>
              <a:t>message broker</a:t>
            </a:r>
            <a:r>
              <a:rPr lang="en-US" sz="2400">
                <a:solidFill>
                  <a:srgbClr val="6D6D6D"/>
                </a:solidFill>
                <a:highlight>
                  <a:srgbClr val="FFFFFF"/>
                </a:highlight>
                <a:latin typeface="Roboto"/>
                <a:ea typeface="Roboto"/>
                <a:cs typeface="Roboto"/>
                <a:sym typeface="Roboto"/>
              </a:rPr>
              <a:t> or </a:t>
            </a:r>
            <a:r>
              <a:rPr i="1" lang="en-US" sz="2400">
                <a:solidFill>
                  <a:srgbClr val="6D6D6D"/>
                </a:solidFill>
                <a:highlight>
                  <a:srgbClr val="FFFFFF"/>
                </a:highlight>
                <a:latin typeface="Roboto"/>
                <a:ea typeface="Roboto"/>
                <a:cs typeface="Roboto"/>
                <a:sym typeface="Roboto"/>
              </a:rPr>
              <a:t>queue manager.</a:t>
            </a:r>
            <a:endParaRPr i="1" sz="2400">
              <a:solidFill>
                <a:srgbClr val="6D6D6D"/>
              </a:solidFill>
              <a:highlight>
                <a:srgbClr val="FFFFFF"/>
              </a:highlight>
              <a:latin typeface="Roboto"/>
              <a:ea typeface="Roboto"/>
              <a:cs typeface="Roboto"/>
              <a:sym typeface="Roboto"/>
            </a:endParaRPr>
          </a:p>
          <a:p>
            <a:pPr indent="-381000" lvl="0" marL="457200" rtl="0" algn="l">
              <a:spcBef>
                <a:spcPts val="0"/>
              </a:spcBef>
              <a:spcAft>
                <a:spcPts val="0"/>
              </a:spcAft>
              <a:buSzPts val="2400"/>
              <a:buFont typeface="Roboto"/>
              <a:buChar char="⚫"/>
            </a:pPr>
            <a:r>
              <a:rPr lang="en-US" sz="2400">
                <a:solidFill>
                  <a:srgbClr val="6D6D6D"/>
                </a:solidFill>
                <a:highlight>
                  <a:srgbClr val="FFFFFF"/>
                </a:highlight>
                <a:latin typeface="Roboto"/>
                <a:ea typeface="Roboto"/>
                <a:cs typeface="Roboto"/>
                <a:sym typeface="Roboto"/>
              </a:rPr>
              <a:t>A message broker acts as a middleman for various services (e.g. a web application)</a:t>
            </a:r>
            <a:endParaRPr sz="2400">
              <a:solidFill>
                <a:srgbClr val="6D6D6D"/>
              </a:solidFill>
              <a:highlight>
                <a:srgbClr val="FFFFFF"/>
              </a:highlight>
              <a:latin typeface="Roboto"/>
              <a:ea typeface="Roboto"/>
              <a:cs typeface="Roboto"/>
              <a:sym typeface="Roboto"/>
            </a:endParaRPr>
          </a:p>
          <a:p>
            <a:pPr indent="0" lvl="0" marL="457200" rtl="0" algn="l">
              <a:spcBef>
                <a:spcPts val="360"/>
              </a:spcBef>
              <a:spcAft>
                <a:spcPts val="0"/>
              </a:spcAft>
              <a:buNone/>
            </a:pPr>
            <a:r>
              <a:t/>
            </a:r>
            <a:endParaRPr sz="2400">
              <a:solidFill>
                <a:srgbClr val="6D6D6D"/>
              </a:solidFill>
              <a:highlight>
                <a:srgbClr val="FFFFFF"/>
              </a:highlight>
              <a:latin typeface="Roboto"/>
              <a:ea typeface="Roboto"/>
              <a:cs typeface="Roboto"/>
              <a:sym typeface="Roboto"/>
            </a:endParaRPr>
          </a:p>
        </p:txBody>
      </p:sp>
      <p:pic>
        <p:nvPicPr>
          <p:cNvPr id="204" name="Google Shape;204;p30"/>
          <p:cNvPicPr preferRelativeResize="0"/>
          <p:nvPr/>
        </p:nvPicPr>
        <p:blipFill>
          <a:blip r:embed="rId3">
            <a:alphaModFix/>
          </a:blip>
          <a:stretch>
            <a:fillRect/>
          </a:stretch>
        </p:blipFill>
        <p:spPr>
          <a:xfrm>
            <a:off x="389625" y="4105825"/>
            <a:ext cx="8229600" cy="161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idx="1" type="body"/>
          </p:nvPr>
        </p:nvSpPr>
        <p:spPr>
          <a:xfrm>
            <a:off x="389625" y="837530"/>
            <a:ext cx="8229600" cy="4389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i="1" lang="en-US">
                <a:solidFill>
                  <a:schemeClr val="accent1"/>
                </a:solidFill>
                <a:latin typeface="Times New Roman"/>
                <a:ea typeface="Times New Roman"/>
                <a:cs typeface="Times New Roman"/>
                <a:sym typeface="Times New Roman"/>
              </a:rPr>
              <a:t>Picture resize</a:t>
            </a:r>
            <a:endParaRPr b="1" i="1">
              <a:solidFill>
                <a:schemeClr val="accent1"/>
              </a:solidFill>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rgbClr val="333333"/>
                </a:solidFill>
                <a:latin typeface="Federo"/>
                <a:ea typeface="Federo"/>
                <a:cs typeface="Federo"/>
                <a:sym typeface="Federo"/>
              </a:rPr>
              <a:t>User uploads pictures to a website. They need to be resized, or maybe thumbnails have to be created of those to show a preview somewhere. The user does not bother about this. He should not have to wait for the website to process them before having a response. So this task is queued to somewhere else. </a:t>
            </a:r>
            <a:r>
              <a:rPr b="1" lang="en-US" sz="2400">
                <a:solidFill>
                  <a:srgbClr val="333333"/>
                </a:solidFill>
                <a:latin typeface="Federo"/>
                <a:ea typeface="Federo"/>
                <a:cs typeface="Federo"/>
                <a:sym typeface="Federo"/>
              </a:rPr>
              <a:t>The result of the resizing task does not impact the response.</a:t>
            </a:r>
            <a:endParaRPr sz="2400">
              <a:solidFill>
                <a:schemeClr val="accent1"/>
              </a:solidFill>
              <a:latin typeface="Federo"/>
              <a:ea typeface="Federo"/>
              <a:cs typeface="Federo"/>
              <a:sym typeface="Federo"/>
            </a:endParaRPr>
          </a:p>
        </p:txBody>
      </p:sp>
      <p:pic>
        <p:nvPicPr>
          <p:cNvPr id="210" name="Google Shape;210;p31"/>
          <p:cNvPicPr preferRelativeResize="0"/>
          <p:nvPr/>
        </p:nvPicPr>
        <p:blipFill>
          <a:blip r:embed="rId3">
            <a:alphaModFix/>
          </a:blip>
          <a:stretch>
            <a:fillRect/>
          </a:stretch>
        </p:blipFill>
        <p:spPr>
          <a:xfrm>
            <a:off x="2297250" y="3597895"/>
            <a:ext cx="5033702" cy="291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idx="1" type="body"/>
          </p:nvPr>
        </p:nvSpPr>
        <p:spPr>
          <a:xfrm>
            <a:off x="457200" y="938880"/>
            <a:ext cx="8229600" cy="4389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i="1" lang="en-US">
                <a:solidFill>
                  <a:schemeClr val="accent1"/>
                </a:solidFill>
                <a:latin typeface="Times New Roman"/>
                <a:ea typeface="Times New Roman"/>
                <a:cs typeface="Times New Roman"/>
                <a:sym typeface="Times New Roman"/>
              </a:rPr>
              <a:t>Video encoding</a:t>
            </a:r>
            <a:endParaRPr b="1" i="1">
              <a:solidFill>
                <a:schemeClr val="accent1"/>
              </a:solidFill>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rgbClr val="333333"/>
                </a:solidFill>
                <a:latin typeface="Federo"/>
                <a:ea typeface="Federo"/>
                <a:cs typeface="Federo"/>
                <a:sym typeface="Federo"/>
              </a:rPr>
              <a:t>If you're building Youtube, you probably are not going to ask your user to wait until his video has been converted from avi to flash / x264 / webM before telling him his file was uploaded correctly.</a:t>
            </a:r>
            <a:endParaRPr b="1" i="1" sz="2400">
              <a:solidFill>
                <a:schemeClr val="accent1"/>
              </a:solidFill>
              <a:latin typeface="Federo"/>
              <a:ea typeface="Federo"/>
              <a:cs typeface="Federo"/>
              <a:sym typeface="Federo"/>
            </a:endParaRPr>
          </a:p>
        </p:txBody>
      </p:sp>
      <p:pic>
        <p:nvPicPr>
          <p:cNvPr id="216" name="Google Shape;216;p32"/>
          <p:cNvPicPr preferRelativeResize="0"/>
          <p:nvPr/>
        </p:nvPicPr>
        <p:blipFill>
          <a:blip r:embed="rId3">
            <a:alphaModFix/>
          </a:blip>
          <a:stretch>
            <a:fillRect/>
          </a:stretch>
        </p:blipFill>
        <p:spPr>
          <a:xfrm>
            <a:off x="1425925" y="2945300"/>
            <a:ext cx="6612580" cy="367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idx="1" type="body"/>
          </p:nvPr>
        </p:nvSpPr>
        <p:spPr>
          <a:xfrm>
            <a:off x="457200" y="972655"/>
            <a:ext cx="8229600" cy="4389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i="1" lang="en-US">
                <a:solidFill>
                  <a:schemeClr val="accent1"/>
                </a:solidFill>
                <a:latin typeface="Times New Roman"/>
                <a:ea typeface="Times New Roman"/>
                <a:cs typeface="Times New Roman"/>
                <a:sym typeface="Times New Roman"/>
              </a:rPr>
              <a:t>Sending emails</a:t>
            </a:r>
            <a:endParaRPr b="1" i="1">
              <a:solidFill>
                <a:schemeClr val="accent1"/>
              </a:solidFill>
              <a:latin typeface="Times New Roman"/>
              <a:ea typeface="Times New Roman"/>
              <a:cs typeface="Times New Roman"/>
              <a:sym typeface="Times New Roman"/>
            </a:endParaRPr>
          </a:p>
          <a:p>
            <a:pPr indent="0" lvl="0" marL="0" rtl="0" algn="l">
              <a:spcBef>
                <a:spcPts val="360"/>
              </a:spcBef>
              <a:spcAft>
                <a:spcPts val="0"/>
              </a:spcAft>
              <a:buNone/>
            </a:pPr>
            <a:r>
              <a:t/>
            </a:r>
            <a:endParaRPr b="1" i="1">
              <a:solidFill>
                <a:schemeClr val="accent1"/>
              </a:solidFill>
              <a:latin typeface="Times New Roman"/>
              <a:ea typeface="Times New Roman"/>
              <a:cs typeface="Times New Roman"/>
              <a:sym typeface="Times New Roman"/>
            </a:endParaRPr>
          </a:p>
        </p:txBody>
      </p:sp>
      <p:pic>
        <p:nvPicPr>
          <p:cNvPr id="222" name="Google Shape;222;p33"/>
          <p:cNvPicPr preferRelativeResize="0"/>
          <p:nvPr/>
        </p:nvPicPr>
        <p:blipFill>
          <a:blip r:embed="rId3">
            <a:alphaModFix/>
          </a:blip>
          <a:stretch>
            <a:fillRect/>
          </a:stretch>
        </p:blipFill>
        <p:spPr>
          <a:xfrm>
            <a:off x="735375" y="1843007"/>
            <a:ext cx="7834324" cy="44832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457200" y="1935475"/>
            <a:ext cx="5920200" cy="43890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n-US" sz="2590">
                <a:latin typeface="Federo"/>
                <a:ea typeface="Federo"/>
                <a:cs typeface="Federo"/>
                <a:sym typeface="Federo"/>
              </a:rPr>
              <a:t>Message queuing allows applications to communicate by sending messages to each other. The message queue provides temporary message storage when the destination program is busy or not connected.</a:t>
            </a:r>
            <a:endParaRPr>
              <a:latin typeface="Federo"/>
              <a:ea typeface="Federo"/>
              <a:cs typeface="Federo"/>
              <a:sym typeface="Federo"/>
            </a:endParaRPr>
          </a:p>
          <a:p>
            <a:pPr indent="0" lvl="0" marL="457200" rtl="0" algn="l">
              <a:lnSpc>
                <a:spcPct val="100000"/>
              </a:lnSpc>
              <a:spcBef>
                <a:spcPts val="518"/>
              </a:spcBef>
              <a:spcAft>
                <a:spcPts val="0"/>
              </a:spcAft>
              <a:buNone/>
            </a:pPr>
            <a:r>
              <a:rPr lang="en-US" sz="2590">
                <a:latin typeface="Federo"/>
                <a:ea typeface="Federo"/>
                <a:cs typeface="Federo"/>
                <a:sym typeface="Federo"/>
              </a:rPr>
              <a:t>A message queue is a queue of messages sent between applications. It includes a sequence of work objects that are waiting to be processed.</a:t>
            </a:r>
            <a:endParaRPr>
              <a:latin typeface="Federo"/>
              <a:ea typeface="Federo"/>
              <a:cs typeface="Federo"/>
              <a:sym typeface="Federo"/>
            </a:endParaRPr>
          </a:p>
          <a:p>
            <a:pPr indent="-274320" lvl="0" marL="274320" rtl="0" algn="l">
              <a:lnSpc>
                <a:spcPct val="100000"/>
              </a:lnSpc>
              <a:spcBef>
                <a:spcPts val="481"/>
              </a:spcBef>
              <a:spcAft>
                <a:spcPts val="0"/>
              </a:spcAft>
              <a:buSzPts val="2285"/>
              <a:buNone/>
            </a:pPr>
            <a:r>
              <a:t/>
            </a:r>
            <a:endParaRPr sz="2405"/>
          </a:p>
        </p:txBody>
      </p:sp>
      <p:sp>
        <p:nvSpPr>
          <p:cNvPr id="117" name="Google Shape;117;p1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5000"/>
              <a:buFont typeface="Calibri"/>
              <a:buNone/>
            </a:pPr>
            <a:r>
              <a:rPr lang="en-US">
                <a:latin typeface="Federo"/>
                <a:ea typeface="Federo"/>
                <a:cs typeface="Federo"/>
                <a:sym typeface="Federo"/>
              </a:rPr>
              <a:t>INTRODUCTION</a:t>
            </a:r>
            <a:endParaRPr>
              <a:latin typeface="Federo"/>
              <a:ea typeface="Federo"/>
              <a:cs typeface="Federo"/>
              <a:sym typeface="Federo"/>
            </a:endParaRPr>
          </a:p>
        </p:txBody>
      </p:sp>
      <p:pic>
        <p:nvPicPr>
          <p:cNvPr id="118" name="Google Shape;118;p16"/>
          <p:cNvPicPr preferRelativeResize="0"/>
          <p:nvPr/>
        </p:nvPicPr>
        <p:blipFill rotWithShape="1">
          <a:blip r:embed="rId3">
            <a:alphaModFix/>
          </a:blip>
          <a:srcRect b="0" l="0" r="0" t="0"/>
          <a:stretch/>
        </p:blipFill>
        <p:spPr>
          <a:xfrm>
            <a:off x="6529800" y="1999501"/>
            <a:ext cx="2461801" cy="386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idx="1" type="body"/>
          </p:nvPr>
        </p:nvSpPr>
        <p:spPr>
          <a:xfrm>
            <a:off x="457200" y="989555"/>
            <a:ext cx="8229600" cy="4389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i="1" lang="en-US">
                <a:solidFill>
                  <a:schemeClr val="accent1"/>
                </a:solidFill>
                <a:latin typeface="Times New Roman"/>
                <a:ea typeface="Times New Roman"/>
                <a:cs typeface="Times New Roman"/>
                <a:sym typeface="Times New Roman"/>
              </a:rPr>
              <a:t>Pushing a tweet</a:t>
            </a:r>
            <a:endParaRPr b="1" i="1">
              <a:solidFill>
                <a:schemeClr val="accent1"/>
              </a:solidFill>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rgbClr val="333333"/>
                </a:solidFill>
                <a:latin typeface="Federo"/>
                <a:ea typeface="Federo"/>
                <a:cs typeface="Federo"/>
                <a:sym typeface="Federo"/>
              </a:rPr>
              <a:t>If a user has set his account on any website/blog, has to be integrated with his twitter account. If his blog post has been saved and published, it's enough for the user to be notified that everything is fine. And then put the tweet to be sent in a message queue so that another server will do that. It’s not a problem if blogs are as single instances, but if this is part of the response generation, then what happens when twitter is down? Can you still save your post? If yes, then the tweet won't be sent... If it's in a message queue, even with twitter down (or exceeding your twitter api limit), the message will stay there until it can actually be consumed. </a:t>
            </a:r>
            <a:endParaRPr b="1" i="1">
              <a:solidFill>
                <a:schemeClr val="accen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45600" y="2010112"/>
            <a:ext cx="9052800" cy="2269500"/>
          </a:xfrm>
          <a:prstGeom prst="rect">
            <a:avLst/>
          </a:prstGeom>
        </p:spPr>
        <p:txBody>
          <a:bodyPr anchorCtr="0" anchor="b" bIns="0" lIns="0" spcFirstLastPara="1" rIns="0" wrap="square" tIns="45700">
            <a:noAutofit/>
          </a:bodyPr>
          <a:lstStyle/>
          <a:p>
            <a:pPr indent="0" lvl="0" marL="0" rtl="0" algn="l">
              <a:spcBef>
                <a:spcPts val="0"/>
              </a:spcBef>
              <a:spcAft>
                <a:spcPts val="0"/>
              </a:spcAft>
              <a:buNone/>
            </a:pPr>
            <a:r>
              <a:rPr lang="en-US" sz="12000">
                <a:latin typeface="Federo"/>
                <a:ea typeface="Federo"/>
                <a:cs typeface="Federo"/>
                <a:sym typeface="Federo"/>
              </a:rPr>
              <a:t>THANK YOU!</a:t>
            </a:r>
            <a:endParaRPr sz="12000">
              <a:latin typeface="Federo"/>
              <a:ea typeface="Federo"/>
              <a:cs typeface="Federo"/>
              <a:sym typeface="Fede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57200" y="704097"/>
            <a:ext cx="8229600" cy="8232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5000"/>
              <a:buFont typeface="Calibri"/>
              <a:buNone/>
            </a:pPr>
            <a:r>
              <a:rPr lang="en-US"/>
              <a:t>INTRODUCTION</a:t>
            </a:r>
            <a:endParaRPr/>
          </a:p>
        </p:txBody>
      </p:sp>
      <p:sp>
        <p:nvSpPr>
          <p:cNvPr id="124" name="Google Shape;124;p17"/>
          <p:cNvSpPr txBox="1"/>
          <p:nvPr>
            <p:ph idx="1" type="body"/>
          </p:nvPr>
        </p:nvSpPr>
        <p:spPr>
          <a:xfrm>
            <a:off x="457200" y="1527300"/>
            <a:ext cx="7914000" cy="4797300"/>
          </a:xfrm>
          <a:prstGeom prst="rect">
            <a:avLst/>
          </a:prstGeom>
          <a:noFill/>
          <a:ln>
            <a:noFill/>
          </a:ln>
        </p:spPr>
        <p:txBody>
          <a:bodyPr anchorCtr="0" anchor="t" bIns="45700" lIns="91425" spcFirstLastPara="1" rIns="91425" wrap="square" tIns="45700">
            <a:noAutofit/>
          </a:bodyPr>
          <a:lstStyle/>
          <a:p>
            <a:pPr indent="-117475" lvl="0" marL="274320" rtl="0" algn="l">
              <a:lnSpc>
                <a:spcPct val="100000"/>
              </a:lnSpc>
              <a:spcBef>
                <a:spcPts val="0"/>
              </a:spcBef>
              <a:spcAft>
                <a:spcPts val="0"/>
              </a:spcAft>
              <a:buSzPts val="2470"/>
              <a:buNone/>
            </a:pPr>
            <a:r>
              <a:rPr lang="en-US" sz="2650">
                <a:solidFill>
                  <a:srgbClr val="000000"/>
                </a:solidFill>
                <a:highlight>
                  <a:srgbClr val="FFFFFF"/>
                </a:highlight>
                <a:latin typeface="Federo"/>
                <a:ea typeface="Federo"/>
                <a:cs typeface="Federo"/>
                <a:sym typeface="Federo"/>
              </a:rPr>
              <a:t> </a:t>
            </a:r>
            <a:r>
              <a:rPr lang="en-US" sz="2650">
                <a:solidFill>
                  <a:srgbClr val="000000"/>
                </a:solidFill>
                <a:highlight>
                  <a:srgbClr val="FFFFFF"/>
                </a:highlight>
                <a:latin typeface="Federo"/>
                <a:ea typeface="Federo"/>
                <a:cs typeface="Federo"/>
                <a:sym typeface="Federo"/>
              </a:rPr>
              <a:t>T</a:t>
            </a:r>
            <a:r>
              <a:rPr lang="en-US" sz="2650">
                <a:solidFill>
                  <a:srgbClr val="000000"/>
                </a:solidFill>
                <a:latin typeface="Federo"/>
                <a:ea typeface="Federo"/>
                <a:cs typeface="Federo"/>
                <a:sym typeface="Federo"/>
              </a:rPr>
              <a:t>he basic architecture of a message queue is simple there are client applications called producers that create messages and deliver them to the message queue. Another application, called a consumer, connects to the queue and gets the messages to be processed. Messages placed onto the queue are stored until the consumer retrieves them and does something with it.</a:t>
            </a:r>
            <a:endParaRPr sz="2650">
              <a:solidFill>
                <a:srgbClr val="000000"/>
              </a:solidFill>
              <a:latin typeface="Federo"/>
              <a:ea typeface="Federo"/>
              <a:cs typeface="Federo"/>
              <a:sym typeface="Federo"/>
            </a:endParaRPr>
          </a:p>
          <a:p>
            <a:pPr indent="-117475" lvl="0" marL="274320" rtl="0" algn="l">
              <a:lnSpc>
                <a:spcPct val="100000"/>
              </a:lnSpc>
              <a:spcBef>
                <a:spcPts val="0"/>
              </a:spcBef>
              <a:spcAft>
                <a:spcPts val="0"/>
              </a:spcAft>
              <a:buSzPts val="2470"/>
              <a:buNone/>
            </a:pPr>
            <a:r>
              <a:t/>
            </a:r>
            <a:endParaRPr sz="2650">
              <a:solidFill>
                <a:srgbClr val="6D6D6D"/>
              </a:solidFill>
              <a:latin typeface="Federo"/>
              <a:ea typeface="Federo"/>
              <a:cs typeface="Federo"/>
              <a:sym typeface="Federo"/>
            </a:endParaRPr>
          </a:p>
        </p:txBody>
      </p:sp>
      <p:pic>
        <p:nvPicPr>
          <p:cNvPr id="125" name="Google Shape;125;p17"/>
          <p:cNvPicPr preferRelativeResize="0"/>
          <p:nvPr/>
        </p:nvPicPr>
        <p:blipFill rotWithShape="1">
          <a:blip r:embed="rId3">
            <a:alphaModFix/>
          </a:blip>
          <a:srcRect b="0" l="0" r="0" t="0"/>
          <a:stretch/>
        </p:blipFill>
        <p:spPr>
          <a:xfrm>
            <a:off x="618250" y="4908050"/>
            <a:ext cx="7914000" cy="159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57200" y="704097"/>
            <a:ext cx="8229600" cy="8877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5000"/>
              <a:buFont typeface="Calibri"/>
              <a:buNone/>
            </a:pPr>
            <a:r>
              <a:rPr lang="en-US"/>
              <a:t>STYLES OF MESSAGE QUEUING</a:t>
            </a:r>
            <a:endParaRPr/>
          </a:p>
        </p:txBody>
      </p:sp>
      <p:sp>
        <p:nvSpPr>
          <p:cNvPr id="131" name="Google Shape;131;p18"/>
          <p:cNvSpPr txBox="1"/>
          <p:nvPr>
            <p:ph idx="1" type="body"/>
          </p:nvPr>
        </p:nvSpPr>
        <p:spPr>
          <a:xfrm>
            <a:off x="457200" y="1817125"/>
            <a:ext cx="8229600" cy="4571700"/>
          </a:xfrm>
          <a:prstGeom prst="rect">
            <a:avLst/>
          </a:prstGeom>
          <a:noFill/>
          <a:ln>
            <a:noFill/>
          </a:ln>
        </p:spPr>
        <p:txBody>
          <a:bodyPr anchorCtr="0" anchor="t" bIns="45700" lIns="91425" spcFirstLastPara="1" rIns="91425" wrap="square" tIns="45700">
            <a:noAutofit/>
          </a:bodyPr>
          <a:lstStyle/>
          <a:p>
            <a:pPr indent="-396875" lvl="0" marL="457200" rtl="0" algn="l">
              <a:lnSpc>
                <a:spcPct val="100000"/>
              </a:lnSpc>
              <a:spcBef>
                <a:spcPts val="0"/>
              </a:spcBef>
              <a:spcAft>
                <a:spcPts val="0"/>
              </a:spcAft>
              <a:buClr>
                <a:srgbClr val="000000"/>
              </a:buClr>
              <a:buSzPts val="2650"/>
              <a:buFont typeface="Federo"/>
              <a:buAutoNum type="arabicPeriod"/>
            </a:pPr>
            <a:r>
              <a:rPr lang="en-US" sz="2650">
                <a:solidFill>
                  <a:srgbClr val="000000"/>
                </a:solidFill>
                <a:latin typeface="Federo"/>
                <a:ea typeface="Federo"/>
                <a:cs typeface="Federo"/>
                <a:sym typeface="Federo"/>
              </a:rPr>
              <a:t>POINT-TO-POINT</a:t>
            </a:r>
            <a:endParaRPr sz="2650">
              <a:solidFill>
                <a:srgbClr val="000000"/>
              </a:solidFill>
              <a:latin typeface="Federo"/>
              <a:ea typeface="Federo"/>
              <a:cs typeface="Federo"/>
              <a:sym typeface="Federo"/>
            </a:endParaRPr>
          </a:p>
          <a:p>
            <a:pPr indent="0" lvl="0" marL="0" rtl="0" algn="l">
              <a:lnSpc>
                <a:spcPct val="115000"/>
              </a:lnSpc>
              <a:spcBef>
                <a:spcPts val="0"/>
              </a:spcBef>
              <a:spcAft>
                <a:spcPts val="0"/>
              </a:spcAft>
              <a:buSzPts val="1710"/>
              <a:buNone/>
            </a:pPr>
            <a:r>
              <a:rPr lang="en-US" sz="2650">
                <a:solidFill>
                  <a:srgbClr val="000000"/>
                </a:solidFill>
                <a:latin typeface="Federo"/>
                <a:ea typeface="Federo"/>
                <a:cs typeface="Federo"/>
                <a:sym typeface="Federo"/>
              </a:rPr>
              <a:t>One message is placed on the queue and one application receives that message. In point-to-point messaging, a sending application must know information about the receiving application before it can send a message to that application. For example, the sending application might need to know the name of the queue to which to send the information, and might also specify a queue manager name.</a:t>
            </a:r>
            <a:endParaRPr sz="2650">
              <a:solidFill>
                <a:srgbClr val="000000"/>
              </a:solidFill>
              <a:latin typeface="Federo"/>
              <a:ea typeface="Federo"/>
              <a:cs typeface="Federo"/>
              <a:sym typeface="Fede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57200" y="727376"/>
            <a:ext cx="8229600" cy="8313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lang="en-US"/>
              <a:t>STYLES OF MESSAGE QUEUING</a:t>
            </a:r>
            <a:endParaRPr/>
          </a:p>
        </p:txBody>
      </p:sp>
      <p:sp>
        <p:nvSpPr>
          <p:cNvPr id="137" name="Google Shape;137;p19"/>
          <p:cNvSpPr txBox="1"/>
          <p:nvPr>
            <p:ph idx="1" type="body"/>
          </p:nvPr>
        </p:nvSpPr>
        <p:spPr>
          <a:xfrm>
            <a:off x="233800" y="1935475"/>
            <a:ext cx="8452800" cy="43890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n-US" sz="2650">
                <a:latin typeface="Federo"/>
                <a:ea typeface="Federo"/>
                <a:cs typeface="Federo"/>
                <a:sym typeface="Federo"/>
              </a:rPr>
              <a:t>2.  </a:t>
            </a:r>
            <a:r>
              <a:rPr lang="en-US" sz="2650">
                <a:latin typeface="Federo"/>
                <a:ea typeface="Federo"/>
                <a:cs typeface="Federo"/>
                <a:sym typeface="Federo"/>
              </a:rPr>
              <a:t>PUBLISH/SUBSCRIBE</a:t>
            </a:r>
            <a:endParaRPr sz="2650">
              <a:latin typeface="Federo"/>
              <a:ea typeface="Federo"/>
              <a:cs typeface="Federo"/>
              <a:sym typeface="Federo"/>
            </a:endParaRPr>
          </a:p>
          <a:p>
            <a:pPr indent="0" lvl="0" marL="457200" rtl="0" algn="l">
              <a:lnSpc>
                <a:spcPct val="100000"/>
              </a:lnSpc>
              <a:spcBef>
                <a:spcPts val="0"/>
              </a:spcBef>
              <a:spcAft>
                <a:spcPts val="0"/>
              </a:spcAft>
              <a:buSzPts val="1710"/>
              <a:buNone/>
            </a:pPr>
            <a:r>
              <a:rPr lang="en-US" sz="2650">
                <a:latin typeface="Federo"/>
                <a:ea typeface="Federo"/>
                <a:cs typeface="Federo"/>
                <a:sym typeface="Federo"/>
              </a:rPr>
              <a:t>A copy of each message published by a publishing application is delivered to every interested application. There might be many, one, or no interested applications. In publish/subscribe an interested application is known as a subscriber and the messages are queued on a queue identified by a subscription.</a:t>
            </a:r>
            <a:endParaRPr sz="2650">
              <a:latin typeface="Federo"/>
              <a:ea typeface="Federo"/>
              <a:cs typeface="Federo"/>
              <a:sym typeface="Fede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457200" y="704097"/>
            <a:ext cx="8229600" cy="832800"/>
          </a:xfrm>
          <a:prstGeom prst="rect">
            <a:avLst/>
          </a:prstGeom>
        </p:spPr>
        <p:txBody>
          <a:bodyPr anchorCtr="0" anchor="b" bIns="0" lIns="0" spcFirstLastPara="1" rIns="0" wrap="square" tIns="45700">
            <a:noAutofit/>
          </a:bodyPr>
          <a:lstStyle/>
          <a:p>
            <a:pPr indent="0" lvl="0" marL="0" rtl="0" algn="l">
              <a:spcBef>
                <a:spcPts val="0"/>
              </a:spcBef>
              <a:spcAft>
                <a:spcPts val="0"/>
              </a:spcAft>
              <a:buNone/>
            </a:pPr>
            <a:r>
              <a:rPr b="1" lang="en-US" sz="3400">
                <a:solidFill>
                  <a:srgbClr val="355681"/>
                </a:solidFill>
                <a:latin typeface="Arial"/>
                <a:ea typeface="Arial"/>
                <a:cs typeface="Arial"/>
                <a:sym typeface="Arial"/>
              </a:rPr>
              <a:t>MESSAGE QUEUE USAGE EXAMPLES</a:t>
            </a:r>
            <a:endParaRPr b="1" sz="3400"/>
          </a:p>
        </p:txBody>
      </p:sp>
      <p:sp>
        <p:nvSpPr>
          <p:cNvPr id="143" name="Google Shape;143;p20"/>
          <p:cNvSpPr txBox="1"/>
          <p:nvPr>
            <p:ph idx="1" type="body"/>
          </p:nvPr>
        </p:nvSpPr>
        <p:spPr>
          <a:xfrm>
            <a:off x="457200" y="1817775"/>
            <a:ext cx="8229600" cy="4506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solidFill>
                  <a:srgbClr val="222222"/>
                </a:solidFill>
                <a:latin typeface="Federo"/>
                <a:ea typeface="Federo"/>
                <a:cs typeface="Federo"/>
                <a:sym typeface="Federo"/>
              </a:rPr>
              <a:t>Message queues can be used in various ways.</a:t>
            </a:r>
            <a:endParaRPr sz="2400">
              <a:solidFill>
                <a:srgbClr val="222222"/>
              </a:solidFill>
              <a:latin typeface="Federo"/>
              <a:ea typeface="Federo"/>
              <a:cs typeface="Federo"/>
              <a:sym typeface="Federo"/>
            </a:endParaRPr>
          </a:p>
          <a:p>
            <a:pPr indent="0" lvl="0" marL="0" rtl="0" algn="l">
              <a:spcBef>
                <a:spcPts val="360"/>
              </a:spcBef>
              <a:spcAft>
                <a:spcPts val="0"/>
              </a:spcAft>
              <a:buNone/>
            </a:pPr>
            <a:r>
              <a:t/>
            </a:r>
            <a:endParaRPr sz="1350">
              <a:solidFill>
                <a:srgbClr val="222222"/>
              </a:solidFill>
              <a:latin typeface="Verdana"/>
              <a:ea typeface="Verdana"/>
              <a:cs typeface="Verdana"/>
              <a:sym typeface="Verdana"/>
            </a:endParaRPr>
          </a:p>
          <a:p>
            <a:pPr indent="-419100" lvl="0" marL="457200" rtl="0" algn="l">
              <a:lnSpc>
                <a:spcPct val="100000"/>
              </a:lnSpc>
              <a:spcBef>
                <a:spcPts val="1200"/>
              </a:spcBef>
              <a:spcAft>
                <a:spcPts val="0"/>
              </a:spcAft>
              <a:buClr>
                <a:srgbClr val="1155CC"/>
              </a:buClr>
              <a:buSzPts val="3000"/>
              <a:buFont typeface="Times New Roman"/>
              <a:buAutoNum type="arabicParenR"/>
            </a:pPr>
            <a:r>
              <a:rPr b="1" i="1" lang="en-US" sz="3000">
                <a:solidFill>
                  <a:srgbClr val="1155CC"/>
                </a:solidFill>
                <a:latin typeface="Times New Roman"/>
                <a:ea typeface="Times New Roman"/>
                <a:cs typeface="Times New Roman"/>
                <a:sym typeface="Times New Roman"/>
              </a:rPr>
              <a:t>Message queue as a point-to-point connection</a:t>
            </a:r>
            <a:endParaRPr b="1" i="1" sz="3000">
              <a:solidFill>
                <a:srgbClr val="1155CC"/>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400">
                <a:solidFill>
                  <a:srgbClr val="222222"/>
                </a:solidFill>
                <a:latin typeface="Federo"/>
                <a:ea typeface="Federo"/>
                <a:cs typeface="Federo"/>
                <a:sym typeface="Federo"/>
              </a:rPr>
              <a:t>We can use named queue to send data from a point directly to another point</a:t>
            </a:r>
            <a:endParaRPr sz="2400">
              <a:solidFill>
                <a:srgbClr val="222222"/>
              </a:solidFill>
              <a:latin typeface="Federo"/>
              <a:ea typeface="Federo"/>
              <a:cs typeface="Federo"/>
              <a:sym typeface="Federo"/>
            </a:endParaRPr>
          </a:p>
          <a:p>
            <a:pPr indent="0" lvl="0" marL="0" rtl="0" algn="l">
              <a:spcBef>
                <a:spcPts val="1200"/>
              </a:spcBef>
              <a:spcAft>
                <a:spcPts val="0"/>
              </a:spcAft>
              <a:buNone/>
            </a:pPr>
            <a:r>
              <a:t/>
            </a:r>
            <a:endParaRPr sz="1350">
              <a:solidFill>
                <a:srgbClr val="222222"/>
              </a:solidFill>
              <a:highlight>
                <a:srgbClr val="FFFFFF"/>
              </a:highlight>
              <a:latin typeface="Verdana"/>
              <a:ea typeface="Verdana"/>
              <a:cs typeface="Verdana"/>
              <a:sym typeface="Verdana"/>
            </a:endParaRPr>
          </a:p>
          <a:p>
            <a:pPr indent="0" lvl="0" marL="0" rtl="0" algn="l">
              <a:spcBef>
                <a:spcPts val="360"/>
              </a:spcBef>
              <a:spcAft>
                <a:spcPts val="0"/>
              </a:spcAft>
              <a:buNone/>
            </a:pPr>
            <a:r>
              <a:t/>
            </a:r>
            <a:endParaRPr sz="1350">
              <a:solidFill>
                <a:srgbClr val="222222"/>
              </a:solidFill>
              <a:highlight>
                <a:srgbClr val="FFFFFF"/>
              </a:highlight>
              <a:latin typeface="Verdana"/>
              <a:ea typeface="Verdana"/>
              <a:cs typeface="Verdana"/>
              <a:sym typeface="Verdana"/>
            </a:endParaRPr>
          </a:p>
        </p:txBody>
      </p:sp>
      <p:pic>
        <p:nvPicPr>
          <p:cNvPr id="144" name="Google Shape;144;p20"/>
          <p:cNvPicPr preferRelativeResize="0"/>
          <p:nvPr/>
        </p:nvPicPr>
        <p:blipFill>
          <a:blip r:embed="rId3">
            <a:alphaModFix/>
          </a:blip>
          <a:stretch>
            <a:fillRect/>
          </a:stretch>
        </p:blipFill>
        <p:spPr>
          <a:xfrm>
            <a:off x="2719781" y="4107352"/>
            <a:ext cx="4800600" cy="193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457200" y="1116500"/>
            <a:ext cx="8229600" cy="5444100"/>
          </a:xfrm>
          <a:prstGeom prst="rect">
            <a:avLst/>
          </a:prstGeom>
        </p:spPr>
        <p:txBody>
          <a:bodyPr anchorCtr="0" anchor="t" bIns="45700" lIns="91425" spcFirstLastPara="1" rIns="91425" wrap="square" tIns="45700">
            <a:noAutofit/>
          </a:bodyPr>
          <a:lstStyle/>
          <a:p>
            <a:pPr indent="0" lvl="0" marL="0" rtl="0" algn="l">
              <a:lnSpc>
                <a:spcPct val="152272"/>
              </a:lnSpc>
              <a:spcBef>
                <a:spcPts val="1200"/>
              </a:spcBef>
              <a:spcAft>
                <a:spcPts val="0"/>
              </a:spcAft>
              <a:buClr>
                <a:schemeClr val="dk1"/>
              </a:buClr>
              <a:buSzPts val="1100"/>
              <a:buFont typeface="Arial"/>
              <a:buNone/>
            </a:pPr>
            <a:r>
              <a:rPr b="1" i="1" lang="en-US" sz="3000">
                <a:solidFill>
                  <a:srgbClr val="1155CC"/>
                </a:solidFill>
                <a:latin typeface="Times New Roman"/>
                <a:ea typeface="Times New Roman"/>
                <a:cs typeface="Times New Roman"/>
                <a:sym typeface="Times New Roman"/>
              </a:rPr>
              <a:t>2) Message queue as work queues</a:t>
            </a:r>
            <a:endParaRPr b="1" i="1" sz="3000">
              <a:solidFill>
                <a:srgbClr val="1155CC"/>
              </a:solidFill>
              <a:latin typeface="Times New Roman"/>
              <a:ea typeface="Times New Roman"/>
              <a:cs typeface="Times New Roman"/>
              <a:sym typeface="Times New Roman"/>
            </a:endParaRPr>
          </a:p>
          <a:p>
            <a:pPr indent="0" lvl="0" marL="0" rtl="0" algn="l">
              <a:spcBef>
                <a:spcPts val="600"/>
              </a:spcBef>
              <a:spcAft>
                <a:spcPts val="0"/>
              </a:spcAft>
              <a:buNone/>
            </a:pPr>
            <a:r>
              <a:rPr lang="en-US" sz="2400">
                <a:solidFill>
                  <a:srgbClr val="222222"/>
                </a:solidFill>
                <a:latin typeface="Federo"/>
                <a:ea typeface="Federo"/>
                <a:cs typeface="Federo"/>
                <a:sym typeface="Federo"/>
              </a:rPr>
              <a:t>We can use named queue to distribute time-consuming tasks among multiple workers (in such a case message queue is called work queue or task queue).</a:t>
            </a:r>
            <a:endParaRPr sz="2400">
              <a:solidFill>
                <a:srgbClr val="222222"/>
              </a:solidFill>
              <a:latin typeface="Federo"/>
              <a:ea typeface="Federo"/>
              <a:cs typeface="Federo"/>
              <a:sym typeface="Federo"/>
            </a:endParaRPr>
          </a:p>
          <a:p>
            <a:pPr indent="0" lvl="0" marL="0" rtl="0" algn="l">
              <a:spcBef>
                <a:spcPts val="360"/>
              </a:spcBef>
              <a:spcAft>
                <a:spcPts val="0"/>
              </a:spcAft>
              <a:buNone/>
            </a:pPr>
            <a:r>
              <a:t/>
            </a:r>
            <a:endParaRPr sz="1350">
              <a:solidFill>
                <a:srgbClr val="222222"/>
              </a:solidFill>
              <a:highlight>
                <a:srgbClr val="FFFFFF"/>
              </a:highlight>
              <a:latin typeface="Verdana"/>
              <a:ea typeface="Verdana"/>
              <a:cs typeface="Verdana"/>
              <a:sym typeface="Verdana"/>
            </a:endParaRPr>
          </a:p>
          <a:p>
            <a:pPr indent="0" lvl="0" marL="0" rtl="0" algn="l">
              <a:spcBef>
                <a:spcPts val="360"/>
              </a:spcBef>
              <a:spcAft>
                <a:spcPts val="0"/>
              </a:spcAft>
              <a:buNone/>
            </a:pPr>
            <a:r>
              <a:t/>
            </a:r>
            <a:endParaRPr sz="1350">
              <a:solidFill>
                <a:srgbClr val="222222"/>
              </a:solidFill>
              <a:highlight>
                <a:srgbClr val="FFFFFF"/>
              </a:highlight>
              <a:latin typeface="Verdana"/>
              <a:ea typeface="Verdana"/>
              <a:cs typeface="Verdana"/>
              <a:sym typeface="Verdana"/>
            </a:endParaRPr>
          </a:p>
        </p:txBody>
      </p:sp>
      <p:pic>
        <p:nvPicPr>
          <p:cNvPr id="150" name="Google Shape;150;p21"/>
          <p:cNvPicPr preferRelativeResize="0"/>
          <p:nvPr/>
        </p:nvPicPr>
        <p:blipFill>
          <a:blip r:embed="rId3">
            <a:alphaModFix/>
          </a:blip>
          <a:stretch>
            <a:fillRect/>
          </a:stretch>
        </p:blipFill>
        <p:spPr>
          <a:xfrm>
            <a:off x="2386525" y="3700663"/>
            <a:ext cx="4800600" cy="231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457200" y="1024575"/>
            <a:ext cx="8229600" cy="5595000"/>
          </a:xfrm>
          <a:prstGeom prst="rect">
            <a:avLst/>
          </a:prstGeom>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b="1" i="1" lang="en-US" sz="3000">
                <a:solidFill>
                  <a:srgbClr val="1155CC"/>
                </a:solidFill>
                <a:latin typeface="Times New Roman"/>
                <a:ea typeface="Times New Roman"/>
                <a:cs typeface="Times New Roman"/>
                <a:sym typeface="Times New Roman"/>
              </a:rPr>
              <a:t>3) Message queue as a broadcast publish-subscribe channel</a:t>
            </a:r>
            <a:endParaRPr b="1" i="1" sz="3000">
              <a:solidFill>
                <a:srgbClr val="1155CC"/>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400">
                <a:solidFill>
                  <a:srgbClr val="222222"/>
                </a:solidFill>
                <a:latin typeface="Federo"/>
                <a:ea typeface="Federo"/>
                <a:cs typeface="Federo"/>
                <a:sym typeface="Federo"/>
              </a:rPr>
              <a:t>We can use message queue to deliver a message to multiple consumers with </a:t>
            </a:r>
            <a:r>
              <a:rPr lang="en-US" sz="2400">
                <a:solidFill>
                  <a:srgbClr val="DD1144"/>
                </a:solidFill>
                <a:latin typeface="Federo"/>
                <a:ea typeface="Federo"/>
                <a:cs typeface="Federo"/>
                <a:sym typeface="Federo"/>
              </a:rPr>
              <a:t>broadcast (fanout) exchange</a:t>
            </a:r>
            <a:r>
              <a:rPr lang="en-US" sz="2400">
                <a:solidFill>
                  <a:srgbClr val="222222"/>
                </a:solidFill>
                <a:latin typeface="Federo"/>
                <a:ea typeface="Federo"/>
                <a:cs typeface="Federo"/>
                <a:sym typeface="Federo"/>
              </a:rPr>
              <a:t>. The fanout exchange is very simple -- it just broadcasts all the messages it receives to all the queues it knows.</a:t>
            </a:r>
            <a:endParaRPr sz="2400">
              <a:solidFill>
                <a:srgbClr val="222222"/>
              </a:solidFill>
              <a:latin typeface="Federo"/>
              <a:ea typeface="Federo"/>
              <a:cs typeface="Federo"/>
              <a:sym typeface="Federo"/>
            </a:endParaRPr>
          </a:p>
          <a:p>
            <a:pPr indent="0" lvl="0" marL="0" rtl="0" algn="l">
              <a:spcBef>
                <a:spcPts val="1200"/>
              </a:spcBef>
              <a:spcAft>
                <a:spcPts val="0"/>
              </a:spcAft>
              <a:buNone/>
            </a:pPr>
            <a:r>
              <a:t/>
            </a:r>
            <a:endParaRPr/>
          </a:p>
          <a:p>
            <a:pPr indent="0" lvl="0" marL="0" rtl="0" algn="l">
              <a:spcBef>
                <a:spcPts val="360"/>
              </a:spcBef>
              <a:spcAft>
                <a:spcPts val="0"/>
              </a:spcAft>
              <a:buNone/>
            </a:pPr>
            <a:r>
              <a:t/>
            </a:r>
            <a:endParaRPr/>
          </a:p>
        </p:txBody>
      </p:sp>
      <p:pic>
        <p:nvPicPr>
          <p:cNvPr id="156" name="Google Shape;156;p22"/>
          <p:cNvPicPr preferRelativeResize="0"/>
          <p:nvPr/>
        </p:nvPicPr>
        <p:blipFill>
          <a:blip r:embed="rId3">
            <a:alphaModFix/>
          </a:blip>
          <a:stretch>
            <a:fillRect/>
          </a:stretch>
        </p:blipFill>
        <p:spPr>
          <a:xfrm>
            <a:off x="2171700" y="4090775"/>
            <a:ext cx="4800600" cy="205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idx="1" type="body"/>
          </p:nvPr>
        </p:nvSpPr>
        <p:spPr>
          <a:xfrm>
            <a:off x="457200" y="951250"/>
            <a:ext cx="8229600" cy="5618700"/>
          </a:xfrm>
          <a:prstGeom prst="rect">
            <a:avLst/>
          </a:prstGeom>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b="1" i="1" lang="en-US" sz="3000">
                <a:solidFill>
                  <a:srgbClr val="1155CC"/>
                </a:solidFill>
                <a:latin typeface="Times New Roman"/>
                <a:ea typeface="Times New Roman"/>
                <a:cs typeface="Times New Roman"/>
                <a:sym typeface="Times New Roman"/>
              </a:rPr>
              <a:t>4) Message queue as a publish-subscribe channel  with bindings</a:t>
            </a:r>
            <a:endParaRPr b="1" i="1" sz="3000">
              <a:solidFill>
                <a:srgbClr val="1155CC"/>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400">
                <a:solidFill>
                  <a:srgbClr val="222222"/>
                </a:solidFill>
                <a:latin typeface="Federo"/>
                <a:ea typeface="Federo"/>
                <a:cs typeface="Federo"/>
                <a:sym typeface="Federo"/>
              </a:rPr>
              <a:t>We can use message queue to deliver a subset of message to multiple consumers with </a:t>
            </a:r>
            <a:r>
              <a:rPr lang="en-US" sz="2400">
                <a:solidFill>
                  <a:srgbClr val="DD1144"/>
                </a:solidFill>
                <a:latin typeface="Federo"/>
                <a:ea typeface="Federo"/>
                <a:cs typeface="Federo"/>
                <a:sym typeface="Federo"/>
              </a:rPr>
              <a:t>direct exchange</a:t>
            </a:r>
            <a:r>
              <a:rPr lang="en-US" sz="2400">
                <a:solidFill>
                  <a:srgbClr val="222222"/>
                </a:solidFill>
                <a:latin typeface="Federo"/>
                <a:ea typeface="Federo"/>
                <a:cs typeface="Federo"/>
                <a:sym typeface="Federo"/>
              </a:rPr>
              <a:t>. The routing algorithm behind a direct exchange is simple -- a message goes to the queues whose binding key exactly matches the routing key of the message.</a:t>
            </a:r>
            <a:endParaRPr sz="2400">
              <a:solidFill>
                <a:srgbClr val="222222"/>
              </a:solidFill>
              <a:latin typeface="Federo"/>
              <a:ea typeface="Federo"/>
              <a:cs typeface="Federo"/>
              <a:sym typeface="Federo"/>
            </a:endParaRPr>
          </a:p>
          <a:p>
            <a:pPr indent="0" lvl="0" marL="0" rtl="0" algn="l">
              <a:spcBef>
                <a:spcPts val="600"/>
              </a:spcBef>
              <a:spcAft>
                <a:spcPts val="0"/>
              </a:spcAft>
              <a:buNone/>
            </a:pPr>
            <a:r>
              <a:t/>
            </a:r>
            <a:endParaRPr/>
          </a:p>
          <a:p>
            <a:pPr indent="0" lvl="0" marL="0" rtl="0" algn="l">
              <a:spcBef>
                <a:spcPts val="360"/>
              </a:spcBef>
              <a:spcAft>
                <a:spcPts val="0"/>
              </a:spcAft>
              <a:buNone/>
            </a:pPr>
            <a:r>
              <a:t/>
            </a:r>
            <a:endParaRPr/>
          </a:p>
        </p:txBody>
      </p:sp>
      <p:pic>
        <p:nvPicPr>
          <p:cNvPr id="162" name="Google Shape;162;p23"/>
          <p:cNvPicPr preferRelativeResize="0"/>
          <p:nvPr/>
        </p:nvPicPr>
        <p:blipFill>
          <a:blip r:embed="rId3">
            <a:alphaModFix/>
          </a:blip>
          <a:stretch>
            <a:fillRect/>
          </a:stretch>
        </p:blipFill>
        <p:spPr>
          <a:xfrm>
            <a:off x="2171700" y="4382600"/>
            <a:ext cx="5099425" cy="190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