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Nunito"/>
      <p:regular r:id="rId32"/>
      <p:bold r:id="rId33"/>
      <p:italic r:id="rId34"/>
      <p:boldItalic r:id="rId35"/>
    </p:embeddedFont>
    <p:embeddedFont>
      <p:font typeface="Lato"/>
      <p:regular r:id="rId36"/>
      <p:bold r:id="rId37"/>
      <p:italic r:id="rId38"/>
      <p:boldItalic r:id="rId39"/>
    </p:embeddedFont>
    <p:embeddedFont>
      <p:font typeface="Maven Pro"/>
      <p:regular r:id="rId40"/>
      <p:bold r:id="rId41"/>
    </p:embeddedFont>
    <p:embeddedFont>
      <p:font typeface="Maven Pro Regular"/>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65520B4-60DC-4236-B281-9C68D845B4EA}">
  <a:tblStyle styleId="{965520B4-60DC-4236-B281-9C68D845B4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5.xml"/><Relationship Id="rId42" Type="http://schemas.openxmlformats.org/officeDocument/2006/relationships/font" Target="fonts/MavenProRegular-regular.fntdata"/><Relationship Id="rId41" Type="http://schemas.openxmlformats.org/officeDocument/2006/relationships/font" Target="fonts/MavenPr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MavenProRegular-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7ea49213c6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7ea49213c6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1f8799739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f8799739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1f87997393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f87997393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1f96f5393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f96f5393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1f87997393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f87997393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6b82a019de7f8a4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6b82a019de7f8a4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7eb384cec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7eb384cec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7eb384cec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7eb384cec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7eb384cec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7eb384cec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7eb384cec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eb384cec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1f8799739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f8799739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z"/>
              <a:t>Please do change the order of table of contents based on the order of presenting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7eb384cec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7eb384cec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1f87997393_0_1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f87997393_0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1f8799739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f8799739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1f8799739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f8799739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7e8c281b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7e8c281b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7ea49213c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ea49213c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7ea49213c6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ea49213c6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7ea49213c6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7ea49213c6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C">
  <p:cSld name="SECTION_HEADER_1">
    <p:spTree>
      <p:nvGrpSpPr>
        <p:cNvPr id="273" name="Shape 273"/>
        <p:cNvGrpSpPr/>
        <p:nvPr/>
      </p:nvGrpSpPr>
      <p:grpSpPr>
        <a:xfrm>
          <a:off x="0" y="0"/>
          <a:ext cx="0" cy="0"/>
          <a:chOff x="0" y="0"/>
          <a:chExt cx="0" cy="0"/>
        </a:xfrm>
      </p:grpSpPr>
      <p:grpSp>
        <p:nvGrpSpPr>
          <p:cNvPr id="274" name="Google Shape;274;p13"/>
          <p:cNvGrpSpPr/>
          <p:nvPr/>
        </p:nvGrpSpPr>
        <p:grpSpPr>
          <a:xfrm>
            <a:off x="4406400" y="0"/>
            <a:ext cx="4737600" cy="5143065"/>
            <a:chOff x="4406400" y="0"/>
            <a:chExt cx="4737600" cy="5143065"/>
          </a:xfrm>
        </p:grpSpPr>
        <p:sp>
          <p:nvSpPr>
            <p:cNvPr id="275" name="Google Shape;275;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az"/>
              <a:t>‹#›</a:t>
            </a:fld>
            <a:endParaRPr/>
          </a:p>
        </p:txBody>
      </p:sp>
      <p:sp>
        <p:nvSpPr>
          <p:cNvPr id="294" name="Google Shape;294;p1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3">
  <p:cSld name="TITLE_AND_BODY_1">
    <p:spTree>
      <p:nvGrpSpPr>
        <p:cNvPr id="295" name="Shape 295"/>
        <p:cNvGrpSpPr/>
        <p:nvPr/>
      </p:nvGrpSpPr>
      <p:grpSpPr>
        <a:xfrm>
          <a:off x="0" y="0"/>
          <a:ext cx="0" cy="0"/>
          <a:chOff x="0" y="0"/>
          <a:chExt cx="0" cy="0"/>
        </a:xfrm>
      </p:grpSpPr>
      <p:pic>
        <p:nvPicPr>
          <p:cNvPr descr="offset_comp_343059.jpg" id="296" name="Google Shape;296;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297" name="Google Shape;297;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8" name="Google Shape;298;p14"/>
          <p:cNvSpPr txBox="1"/>
          <p:nvPr>
            <p:ph idx="1" type="body"/>
          </p:nvPr>
        </p:nvSpPr>
        <p:spPr>
          <a:xfrm>
            <a:off x="4018025" y="1567550"/>
            <a:ext cx="4318500" cy="17667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1600"/>
              </a:spcBef>
              <a:spcAft>
                <a:spcPts val="0"/>
              </a:spcAft>
              <a:buClr>
                <a:schemeClr val="dk2"/>
              </a:buClr>
              <a:buSzPts val="1100"/>
              <a:buChar char="○"/>
              <a:defRPr>
                <a:solidFill>
                  <a:schemeClr val="dk2"/>
                </a:solidFill>
              </a:defRPr>
            </a:lvl2pPr>
            <a:lvl3pPr indent="-298450" lvl="2" marL="1371600" rtl="0">
              <a:spcBef>
                <a:spcPts val="1600"/>
              </a:spcBef>
              <a:spcAft>
                <a:spcPts val="0"/>
              </a:spcAft>
              <a:buClr>
                <a:schemeClr val="dk2"/>
              </a:buClr>
              <a:buSzPts val="1100"/>
              <a:buChar char="■"/>
              <a:defRPr>
                <a:solidFill>
                  <a:schemeClr val="dk2"/>
                </a:solidFill>
              </a:defRPr>
            </a:lvl3pPr>
            <a:lvl4pPr indent="-298450" lvl="3" marL="1828800" rtl="0">
              <a:spcBef>
                <a:spcPts val="1600"/>
              </a:spcBef>
              <a:spcAft>
                <a:spcPts val="0"/>
              </a:spcAft>
              <a:buClr>
                <a:schemeClr val="dk2"/>
              </a:buClr>
              <a:buSzPts val="1100"/>
              <a:buChar char="●"/>
              <a:defRPr>
                <a:solidFill>
                  <a:schemeClr val="dk2"/>
                </a:solidFill>
              </a:defRPr>
            </a:lvl4pPr>
            <a:lvl5pPr indent="-298450" lvl="4" marL="2286000" rtl="0">
              <a:spcBef>
                <a:spcPts val="1600"/>
              </a:spcBef>
              <a:spcAft>
                <a:spcPts val="0"/>
              </a:spcAft>
              <a:buClr>
                <a:schemeClr val="dk2"/>
              </a:buClr>
              <a:buSzPts val="1100"/>
              <a:buChar char="○"/>
              <a:defRPr>
                <a:solidFill>
                  <a:schemeClr val="dk2"/>
                </a:solidFill>
              </a:defRPr>
            </a:lvl5pPr>
            <a:lvl6pPr indent="-298450" lvl="5" marL="2743200" rtl="0">
              <a:spcBef>
                <a:spcPts val="1600"/>
              </a:spcBef>
              <a:spcAft>
                <a:spcPts val="0"/>
              </a:spcAft>
              <a:buClr>
                <a:schemeClr val="dk2"/>
              </a:buClr>
              <a:buSzPts val="1100"/>
              <a:buChar char="■"/>
              <a:defRPr>
                <a:solidFill>
                  <a:schemeClr val="dk2"/>
                </a:solidFill>
              </a:defRPr>
            </a:lvl6pPr>
            <a:lvl7pPr indent="-298450" lvl="6" marL="3200400" rtl="0">
              <a:spcBef>
                <a:spcPts val="1600"/>
              </a:spcBef>
              <a:spcAft>
                <a:spcPts val="0"/>
              </a:spcAft>
              <a:buClr>
                <a:schemeClr val="dk2"/>
              </a:buClr>
              <a:buSzPts val="1100"/>
              <a:buChar char="●"/>
              <a:defRPr>
                <a:solidFill>
                  <a:schemeClr val="dk2"/>
                </a:solidFill>
              </a:defRPr>
            </a:lvl7pPr>
            <a:lvl8pPr indent="-298450" lvl="7" marL="3657600" rtl="0">
              <a:spcBef>
                <a:spcPts val="1600"/>
              </a:spcBef>
              <a:spcAft>
                <a:spcPts val="0"/>
              </a:spcAft>
              <a:buClr>
                <a:schemeClr val="dk2"/>
              </a:buClr>
              <a:buSzPts val="1100"/>
              <a:buChar char="○"/>
              <a:defRPr>
                <a:solidFill>
                  <a:schemeClr val="dk2"/>
                </a:solidFill>
              </a:defRPr>
            </a:lvl8pPr>
            <a:lvl9pPr indent="-298450" lvl="8" marL="4114800" rtl="0">
              <a:spcBef>
                <a:spcPts val="1600"/>
              </a:spcBef>
              <a:spcAft>
                <a:spcPts val="1600"/>
              </a:spcAft>
              <a:buClr>
                <a:schemeClr val="dk2"/>
              </a:buClr>
              <a:buSzPts val="1100"/>
              <a:buChar char="■"/>
              <a:defRPr>
                <a:solidFill>
                  <a:schemeClr val="dk2"/>
                </a:solidFill>
              </a:defRPr>
            </a:lvl9pPr>
          </a:lstStyle>
          <a:p/>
        </p:txBody>
      </p:sp>
      <p:sp>
        <p:nvSpPr>
          <p:cNvPr id="299" name="Google Shape;29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az"/>
              <a:t>‹#›</a:t>
            </a:fld>
            <a:endParaRPr/>
          </a:p>
        </p:txBody>
      </p:sp>
      <p:sp>
        <p:nvSpPr>
          <p:cNvPr id="300" name="Google Shape;300;p14">
            <a:hlinkClick action="ppaction://hlinksldjump" r:id="rId3"/>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a:hlinkClick action="ppaction://hlinksldjump" r:id="rId4"/>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a:hlinkClick action="ppaction://hlinksldjump" r:id="rId5"/>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a:hlinkClick action="ppaction://hlinksldjump" r:id="rId6"/>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14"/>
          <p:cNvGrpSpPr/>
          <p:nvPr/>
        </p:nvGrpSpPr>
        <p:grpSpPr>
          <a:xfrm>
            <a:off x="0" y="381001"/>
            <a:ext cx="1037850" cy="1016287"/>
            <a:chOff x="0" y="381001"/>
            <a:chExt cx="1037850" cy="1016287"/>
          </a:xfrm>
        </p:grpSpPr>
        <p:sp>
          <p:nvSpPr>
            <p:cNvPr id="305" name="Google Shape;305;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1">
  <p:cSld name="TITLE_AND_BODY_2">
    <p:spTree>
      <p:nvGrpSpPr>
        <p:cNvPr id="307" name="Shape 307"/>
        <p:cNvGrpSpPr/>
        <p:nvPr/>
      </p:nvGrpSpPr>
      <p:grpSpPr>
        <a:xfrm>
          <a:off x="0" y="0"/>
          <a:ext cx="0" cy="0"/>
          <a:chOff x="0" y="0"/>
          <a:chExt cx="0" cy="0"/>
        </a:xfrm>
      </p:grpSpPr>
      <p:sp>
        <p:nvSpPr>
          <p:cNvPr id="308" name="Google Shape;308;p15"/>
          <p:cNvSpPr txBox="1"/>
          <p:nvPr>
            <p:ph type="title"/>
          </p:nvPr>
        </p:nvSpPr>
        <p:spPr>
          <a:xfrm>
            <a:off x="361071" y="1924852"/>
            <a:ext cx="2304900" cy="1797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09" name="Google Shape;309;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txBox="1"/>
          <p:nvPr>
            <p:ph idx="1" type="body"/>
          </p:nvPr>
        </p:nvSpPr>
        <p:spPr>
          <a:xfrm>
            <a:off x="6451271" y="1924850"/>
            <a:ext cx="2304900" cy="17973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1600"/>
              </a:spcBef>
              <a:spcAft>
                <a:spcPts val="0"/>
              </a:spcAft>
              <a:buClr>
                <a:schemeClr val="dk1"/>
              </a:buClr>
              <a:buSzPts val="1100"/>
              <a:buChar char="○"/>
              <a:defRPr>
                <a:solidFill>
                  <a:schemeClr val="dk1"/>
                </a:solidFill>
              </a:defRPr>
            </a:lvl2pPr>
            <a:lvl3pPr indent="-298450" lvl="2" marL="1371600" rtl="0">
              <a:spcBef>
                <a:spcPts val="1600"/>
              </a:spcBef>
              <a:spcAft>
                <a:spcPts val="0"/>
              </a:spcAft>
              <a:buClr>
                <a:schemeClr val="dk1"/>
              </a:buClr>
              <a:buSzPts val="1100"/>
              <a:buChar char="■"/>
              <a:defRPr>
                <a:solidFill>
                  <a:schemeClr val="dk1"/>
                </a:solidFill>
              </a:defRPr>
            </a:lvl3pPr>
            <a:lvl4pPr indent="-298450" lvl="3" marL="1828800" rtl="0">
              <a:spcBef>
                <a:spcPts val="1600"/>
              </a:spcBef>
              <a:spcAft>
                <a:spcPts val="0"/>
              </a:spcAft>
              <a:buClr>
                <a:schemeClr val="dk1"/>
              </a:buClr>
              <a:buSzPts val="1100"/>
              <a:buChar char="●"/>
              <a:defRPr>
                <a:solidFill>
                  <a:schemeClr val="dk1"/>
                </a:solidFill>
              </a:defRPr>
            </a:lvl4pPr>
            <a:lvl5pPr indent="-298450" lvl="4" marL="2286000" rtl="0">
              <a:spcBef>
                <a:spcPts val="1600"/>
              </a:spcBef>
              <a:spcAft>
                <a:spcPts val="0"/>
              </a:spcAft>
              <a:buClr>
                <a:schemeClr val="dk1"/>
              </a:buClr>
              <a:buSzPts val="1100"/>
              <a:buChar char="○"/>
              <a:defRPr>
                <a:solidFill>
                  <a:schemeClr val="dk1"/>
                </a:solidFill>
              </a:defRPr>
            </a:lvl5pPr>
            <a:lvl6pPr indent="-298450" lvl="5" marL="2743200" rtl="0">
              <a:spcBef>
                <a:spcPts val="1600"/>
              </a:spcBef>
              <a:spcAft>
                <a:spcPts val="0"/>
              </a:spcAft>
              <a:buClr>
                <a:schemeClr val="dk1"/>
              </a:buClr>
              <a:buSzPts val="1100"/>
              <a:buChar char="■"/>
              <a:defRPr>
                <a:solidFill>
                  <a:schemeClr val="dk1"/>
                </a:solidFill>
              </a:defRPr>
            </a:lvl6pPr>
            <a:lvl7pPr indent="-298450" lvl="6" marL="3200400" rtl="0">
              <a:spcBef>
                <a:spcPts val="1600"/>
              </a:spcBef>
              <a:spcAft>
                <a:spcPts val="0"/>
              </a:spcAft>
              <a:buClr>
                <a:schemeClr val="dk1"/>
              </a:buClr>
              <a:buSzPts val="1100"/>
              <a:buChar char="●"/>
              <a:defRPr>
                <a:solidFill>
                  <a:schemeClr val="dk1"/>
                </a:solidFill>
              </a:defRPr>
            </a:lvl7pPr>
            <a:lvl8pPr indent="-298450" lvl="7" marL="3657600" rtl="0">
              <a:spcBef>
                <a:spcPts val="1600"/>
              </a:spcBef>
              <a:spcAft>
                <a:spcPts val="0"/>
              </a:spcAft>
              <a:buClr>
                <a:schemeClr val="dk1"/>
              </a:buClr>
              <a:buSzPts val="1100"/>
              <a:buChar char="○"/>
              <a:defRPr>
                <a:solidFill>
                  <a:schemeClr val="dk1"/>
                </a:solidFill>
              </a:defRPr>
            </a:lvl8pPr>
            <a:lvl9pPr indent="-298450" lvl="8" marL="4114800" rtl="0">
              <a:spcBef>
                <a:spcPts val="1600"/>
              </a:spcBef>
              <a:spcAft>
                <a:spcPts val="1600"/>
              </a:spcAft>
              <a:buClr>
                <a:schemeClr val="dk1"/>
              </a:buClr>
              <a:buSzPts val="1100"/>
              <a:buChar char="■"/>
              <a:defRPr>
                <a:solidFill>
                  <a:schemeClr val="dk1"/>
                </a:solidFill>
              </a:defRPr>
            </a:lvl9pPr>
          </a:lstStyle>
          <a:p/>
        </p:txBody>
      </p:sp>
      <p:sp>
        <p:nvSpPr>
          <p:cNvPr id="311" name="Google Shape;311;p15">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 name="Google Shape;315;p15"/>
          <p:cNvGrpSpPr/>
          <p:nvPr/>
        </p:nvGrpSpPr>
        <p:grpSpPr>
          <a:xfrm>
            <a:off x="0" y="381001"/>
            <a:ext cx="1037850" cy="1016287"/>
            <a:chOff x="0" y="381001"/>
            <a:chExt cx="1037850" cy="1016287"/>
          </a:xfrm>
        </p:grpSpPr>
        <p:sp>
          <p:nvSpPr>
            <p:cNvPr id="316" name="Google Shape;316;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15"/>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319" name="Google Shape;31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2">
  <p:cSld name="TITLE_AND_BODY_2_1">
    <p:spTree>
      <p:nvGrpSpPr>
        <p:cNvPr id="320" name="Shape 320"/>
        <p:cNvGrpSpPr/>
        <p:nvPr/>
      </p:nvGrpSpPr>
      <p:grpSpPr>
        <a:xfrm>
          <a:off x="0" y="0"/>
          <a:ext cx="0" cy="0"/>
          <a:chOff x="0" y="0"/>
          <a:chExt cx="0" cy="0"/>
        </a:xfrm>
      </p:grpSpPr>
      <p:sp>
        <p:nvSpPr>
          <p:cNvPr id="321" name="Google Shape;321;p16"/>
          <p:cNvSpPr txBox="1"/>
          <p:nvPr>
            <p:ph type="title"/>
          </p:nvPr>
        </p:nvSpPr>
        <p:spPr>
          <a:xfrm>
            <a:off x="702850" y="1708619"/>
            <a:ext cx="3333300" cy="1470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22" name="Google Shape;322;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16"/>
          <p:cNvGrpSpPr/>
          <p:nvPr/>
        </p:nvGrpSpPr>
        <p:grpSpPr>
          <a:xfrm>
            <a:off x="0" y="381001"/>
            <a:ext cx="1037850" cy="1016287"/>
            <a:chOff x="0" y="381001"/>
            <a:chExt cx="1037850" cy="1016287"/>
          </a:xfrm>
        </p:grpSpPr>
        <p:sp>
          <p:nvSpPr>
            <p:cNvPr id="328" name="Google Shape;32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16"/>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331" name="Google Shape;33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az"/>
              <a:t>‹#›</a:t>
            </a:fld>
            <a:endParaRPr/>
          </a:p>
        </p:txBody>
      </p:sp>
      <p:sp>
        <p:nvSpPr>
          <p:cNvPr id="332" name="Google Shape;332;p16"/>
          <p:cNvSpPr txBox="1"/>
          <p:nvPr>
            <p:ph idx="1" type="body"/>
          </p:nvPr>
        </p:nvSpPr>
        <p:spPr>
          <a:xfrm>
            <a:off x="702850" y="3625275"/>
            <a:ext cx="3333300" cy="7653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1600"/>
              </a:spcBef>
              <a:spcAft>
                <a:spcPts val="0"/>
              </a:spcAft>
              <a:buClr>
                <a:schemeClr val="dk1"/>
              </a:buClr>
              <a:buSzPts val="1100"/>
              <a:buChar char="○"/>
              <a:defRPr>
                <a:solidFill>
                  <a:schemeClr val="dk1"/>
                </a:solidFill>
              </a:defRPr>
            </a:lvl2pPr>
            <a:lvl3pPr indent="-298450" lvl="2" marL="1371600" rtl="0">
              <a:spcBef>
                <a:spcPts val="1600"/>
              </a:spcBef>
              <a:spcAft>
                <a:spcPts val="0"/>
              </a:spcAft>
              <a:buClr>
                <a:schemeClr val="dk1"/>
              </a:buClr>
              <a:buSzPts val="1100"/>
              <a:buChar char="■"/>
              <a:defRPr>
                <a:solidFill>
                  <a:schemeClr val="dk1"/>
                </a:solidFill>
              </a:defRPr>
            </a:lvl3pPr>
            <a:lvl4pPr indent="-298450" lvl="3" marL="1828800" rtl="0">
              <a:spcBef>
                <a:spcPts val="1600"/>
              </a:spcBef>
              <a:spcAft>
                <a:spcPts val="0"/>
              </a:spcAft>
              <a:buClr>
                <a:schemeClr val="dk1"/>
              </a:buClr>
              <a:buSzPts val="1100"/>
              <a:buChar char="●"/>
              <a:defRPr>
                <a:solidFill>
                  <a:schemeClr val="dk1"/>
                </a:solidFill>
              </a:defRPr>
            </a:lvl4pPr>
            <a:lvl5pPr indent="-298450" lvl="4" marL="2286000" rtl="0">
              <a:spcBef>
                <a:spcPts val="1600"/>
              </a:spcBef>
              <a:spcAft>
                <a:spcPts val="0"/>
              </a:spcAft>
              <a:buClr>
                <a:schemeClr val="dk1"/>
              </a:buClr>
              <a:buSzPts val="1100"/>
              <a:buChar char="○"/>
              <a:defRPr>
                <a:solidFill>
                  <a:schemeClr val="dk1"/>
                </a:solidFill>
              </a:defRPr>
            </a:lvl5pPr>
            <a:lvl6pPr indent="-298450" lvl="5" marL="2743200" rtl="0">
              <a:spcBef>
                <a:spcPts val="1600"/>
              </a:spcBef>
              <a:spcAft>
                <a:spcPts val="0"/>
              </a:spcAft>
              <a:buClr>
                <a:schemeClr val="dk1"/>
              </a:buClr>
              <a:buSzPts val="1100"/>
              <a:buChar char="■"/>
              <a:defRPr>
                <a:solidFill>
                  <a:schemeClr val="dk1"/>
                </a:solidFill>
              </a:defRPr>
            </a:lvl6pPr>
            <a:lvl7pPr indent="-298450" lvl="6" marL="3200400" rtl="0">
              <a:spcBef>
                <a:spcPts val="1600"/>
              </a:spcBef>
              <a:spcAft>
                <a:spcPts val="0"/>
              </a:spcAft>
              <a:buClr>
                <a:schemeClr val="dk1"/>
              </a:buClr>
              <a:buSzPts val="1100"/>
              <a:buChar char="●"/>
              <a:defRPr>
                <a:solidFill>
                  <a:schemeClr val="dk1"/>
                </a:solidFill>
              </a:defRPr>
            </a:lvl7pPr>
            <a:lvl8pPr indent="-298450" lvl="7" marL="3657600" rtl="0">
              <a:spcBef>
                <a:spcPts val="1600"/>
              </a:spcBef>
              <a:spcAft>
                <a:spcPts val="0"/>
              </a:spcAft>
              <a:buClr>
                <a:schemeClr val="dk1"/>
              </a:buClr>
              <a:buSzPts val="1100"/>
              <a:buChar char="○"/>
              <a:defRPr>
                <a:solidFill>
                  <a:schemeClr val="dk1"/>
                </a:solidFill>
              </a:defRPr>
            </a:lvl8pPr>
            <a:lvl9pPr indent="-298450" lvl="8" marL="4114800" rtl="0">
              <a:spcBef>
                <a:spcPts val="1600"/>
              </a:spcBef>
              <a:spcAft>
                <a:spcPts val="160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z"/>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az"/>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geeksforgeeks.org/overriding-in-java/" TargetMode="Externa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geeksforgeeks.org/dynamic-method-dispatch-runtime-polymorphism-java/"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17"/>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az"/>
              <a:t>Object Oriented Programming Concepts</a:t>
            </a:r>
            <a:endParaRPr/>
          </a:p>
        </p:txBody>
      </p:sp>
      <p:sp>
        <p:nvSpPr>
          <p:cNvPr id="338" name="Google Shape;338;p17"/>
          <p:cNvSpPr txBox="1"/>
          <p:nvPr>
            <p:ph idx="1" type="subTitle"/>
          </p:nvPr>
        </p:nvSpPr>
        <p:spPr>
          <a:xfrm>
            <a:off x="5490545" y="3270600"/>
            <a:ext cx="2967900" cy="187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az"/>
              <a:t>                                                             By:Apeksha Jadhav </a:t>
            </a:r>
            <a:endParaRPr/>
          </a:p>
          <a:p>
            <a:pPr indent="0" lvl="0" marL="0" rtl="0" algn="l">
              <a:lnSpc>
                <a:spcPct val="115000"/>
              </a:lnSpc>
              <a:spcBef>
                <a:spcPts val="0"/>
              </a:spcBef>
              <a:spcAft>
                <a:spcPts val="0"/>
              </a:spcAft>
              <a:buNone/>
            </a:pPr>
            <a:r>
              <a:rPr lang="az"/>
              <a:t>      Poornima</a:t>
            </a:r>
            <a:endParaRPr/>
          </a:p>
          <a:p>
            <a:pPr indent="0" lvl="0" marL="0" rtl="0" algn="l">
              <a:lnSpc>
                <a:spcPct val="115000"/>
              </a:lnSpc>
              <a:spcBef>
                <a:spcPts val="0"/>
              </a:spcBef>
              <a:spcAft>
                <a:spcPts val="0"/>
              </a:spcAft>
              <a:buNone/>
            </a:pPr>
            <a:r>
              <a:rPr lang="az"/>
              <a:t> </a:t>
            </a:r>
            <a:r>
              <a:rPr lang="az"/>
              <a:t>     </a:t>
            </a:r>
            <a:r>
              <a:rPr lang="az" sz="1700"/>
              <a:t>Ramya</a:t>
            </a:r>
            <a:endParaRPr sz="1700"/>
          </a:p>
          <a:p>
            <a:pPr indent="0" lvl="0" marL="0" rtl="0" algn="l">
              <a:lnSpc>
                <a:spcPct val="115000"/>
              </a:lnSpc>
              <a:spcBef>
                <a:spcPts val="0"/>
              </a:spcBef>
              <a:spcAft>
                <a:spcPts val="0"/>
              </a:spcAft>
              <a:buNone/>
            </a:pPr>
            <a:r>
              <a:rPr lang="az"/>
              <a:t>      Sanmati RM</a:t>
            </a:r>
            <a:endParaRPr/>
          </a:p>
          <a:p>
            <a:pPr indent="0" lvl="0" marL="0" rtl="0" algn="l">
              <a:lnSpc>
                <a:spcPct val="115000"/>
              </a:lnSpc>
              <a:spcBef>
                <a:spcPts val="0"/>
              </a:spcBef>
              <a:spcAft>
                <a:spcPts val="0"/>
              </a:spcAft>
              <a:buNone/>
            </a:pPr>
            <a:r>
              <a:rPr lang="az"/>
              <a:t>      Yashaswini S</a:t>
            </a:r>
            <a:endParaRPr/>
          </a:p>
          <a:p>
            <a:pPr indent="457200" lvl="0" marL="3657600" rtl="0" algn="l">
              <a:lnSpc>
                <a:spcPct val="115000"/>
              </a:lnSpc>
              <a:spcBef>
                <a:spcPts val="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26"/>
          <p:cNvSpPr txBox="1"/>
          <p:nvPr>
            <p:ph type="title"/>
          </p:nvPr>
        </p:nvSpPr>
        <p:spPr>
          <a:xfrm>
            <a:off x="1303800" y="598575"/>
            <a:ext cx="70305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z">
                <a:solidFill>
                  <a:schemeClr val="accent1"/>
                </a:solidFill>
              </a:rPr>
              <a:t>OVERRIDING</a:t>
            </a:r>
            <a:endParaRPr>
              <a:solidFill>
                <a:schemeClr val="accent1"/>
              </a:solidFill>
            </a:endParaRPr>
          </a:p>
        </p:txBody>
      </p:sp>
      <p:sp>
        <p:nvSpPr>
          <p:cNvPr id="404" name="Google Shape;404;p26"/>
          <p:cNvSpPr txBox="1"/>
          <p:nvPr>
            <p:ph idx="1" type="body"/>
          </p:nvPr>
        </p:nvSpPr>
        <p:spPr>
          <a:xfrm>
            <a:off x="1010700" y="1256375"/>
            <a:ext cx="7122600" cy="32448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b="1" lang="az" sz="1400">
                <a:solidFill>
                  <a:srgbClr val="000000"/>
                </a:solidFill>
                <a:uFill>
                  <a:noFill/>
                </a:uFill>
                <a:hlinkClick r:id="rId3"/>
              </a:rPr>
              <a:t>Method overriding</a:t>
            </a:r>
            <a:r>
              <a:rPr b="1" lang="az" sz="1400">
                <a:solidFill>
                  <a:srgbClr val="000000"/>
                </a:solidFill>
              </a:rPr>
              <a:t>, occurs when a derived class has a definition for one of the member functions of the base class. That base function is said to be overridden.</a:t>
            </a:r>
            <a:endParaRPr b="1" sz="1400">
              <a:solidFill>
                <a:srgbClr val="000000"/>
              </a:solidFill>
            </a:endParaRPr>
          </a:p>
          <a:p>
            <a:pPr indent="-317500" lvl="0" marL="457200" rtl="0" algn="l">
              <a:spcBef>
                <a:spcPts val="0"/>
              </a:spcBef>
              <a:spcAft>
                <a:spcPts val="0"/>
              </a:spcAft>
              <a:buSzPts val="1400"/>
              <a:buChar char="●"/>
            </a:pPr>
            <a:r>
              <a:rPr b="1" lang="az" sz="1400"/>
              <a:t>You can have a method in subclass                                                                                                                   overrides the method in its                                                                                                             super classes with the same name                                                                                             and signature. </a:t>
            </a:r>
            <a:endParaRPr b="1" sz="1400"/>
          </a:p>
        </p:txBody>
      </p:sp>
      <p:pic>
        <p:nvPicPr>
          <p:cNvPr id="405" name="Google Shape;405;p26"/>
          <p:cNvPicPr preferRelativeResize="0"/>
          <p:nvPr/>
        </p:nvPicPr>
        <p:blipFill>
          <a:blip r:embed="rId4">
            <a:alphaModFix/>
          </a:blip>
          <a:stretch>
            <a:fillRect/>
          </a:stretch>
        </p:blipFill>
        <p:spPr>
          <a:xfrm>
            <a:off x="5328500" y="2039025"/>
            <a:ext cx="2388775" cy="3104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2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az">
                <a:solidFill>
                  <a:srgbClr val="FFFFFF"/>
                </a:solidFill>
              </a:rPr>
              <a:t>Lorem ipsum dolor sit amet, consectetur adipiscing elit. Curabitur eleifend a diam quis suscipit. Fusce venenatis nunc ut lectus convallis, sit amet egestas mi rutrum. Maecenas molestie ultricies euismod. Morbi a rutrum nisl. Vestibulum laoreet enim id sem fermentum, sed aliquam arcu dictum. Donec ultrices diam sagittis nibh pellentesque eleifend.</a:t>
            </a:r>
            <a:endParaRPr/>
          </a:p>
        </p:txBody>
      </p:sp>
      <p:sp>
        <p:nvSpPr>
          <p:cNvPr id="411" name="Google Shape;411;p27"/>
          <p:cNvSpPr/>
          <p:nvPr/>
        </p:nvSpPr>
        <p:spPr>
          <a:xfrm>
            <a:off x="7040600" y="3985351"/>
            <a:ext cx="2106350" cy="1160716"/>
          </a:xfrm>
          <a:custGeom>
            <a:rect b="b" l="l" r="r" t="t"/>
            <a:pathLst>
              <a:path extrusionOk="0" h="48898" w="84254">
                <a:moveTo>
                  <a:pt x="0" y="0"/>
                </a:moveTo>
                <a:lnTo>
                  <a:pt x="50319" y="0"/>
                </a:lnTo>
                <a:lnTo>
                  <a:pt x="84254" y="33935"/>
                </a:lnTo>
                <a:lnTo>
                  <a:pt x="84254" y="48898"/>
                </a:lnTo>
                <a:lnTo>
                  <a:pt x="48798" y="48898"/>
                </a:lnTo>
                <a:close/>
              </a:path>
            </a:pathLst>
          </a:custGeom>
          <a:solidFill>
            <a:schemeClr val="accent3"/>
          </a:solidFill>
          <a:ln>
            <a:noFill/>
          </a:ln>
        </p:spPr>
      </p:sp>
      <p:sp>
        <p:nvSpPr>
          <p:cNvPr id="412" name="Google Shape;412;p27"/>
          <p:cNvSpPr txBox="1"/>
          <p:nvPr/>
        </p:nvSpPr>
        <p:spPr>
          <a:xfrm>
            <a:off x="1261725" y="604725"/>
            <a:ext cx="5601600" cy="5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az" sz="2600">
                <a:solidFill>
                  <a:schemeClr val="accent1"/>
                </a:solidFill>
                <a:latin typeface="Maven Pro"/>
                <a:ea typeface="Maven Pro"/>
                <a:cs typeface="Maven Pro"/>
                <a:sym typeface="Maven Pro"/>
              </a:rPr>
              <a:t>CHARACTERISTICS:ABSTRACTION</a:t>
            </a:r>
            <a:endParaRPr b="1" sz="2600">
              <a:solidFill>
                <a:schemeClr val="accent1"/>
              </a:solidFill>
              <a:latin typeface="Maven Pro"/>
              <a:ea typeface="Maven Pro"/>
              <a:cs typeface="Maven Pro"/>
              <a:sym typeface="Maven Pro"/>
            </a:endParaRPr>
          </a:p>
        </p:txBody>
      </p:sp>
      <p:sp>
        <p:nvSpPr>
          <p:cNvPr id="413" name="Google Shape;413;p27"/>
          <p:cNvSpPr txBox="1"/>
          <p:nvPr/>
        </p:nvSpPr>
        <p:spPr>
          <a:xfrm>
            <a:off x="397500" y="1136325"/>
            <a:ext cx="5282100" cy="3835800"/>
          </a:xfrm>
          <a:prstGeom prst="rect">
            <a:avLst/>
          </a:prstGeom>
          <a:noFill/>
          <a:ln>
            <a:noFill/>
          </a:ln>
        </p:spPr>
        <p:txBody>
          <a:bodyPr anchorCtr="0" anchor="t" bIns="91425" lIns="91425" spcFirstLastPara="1" rIns="91425" wrap="square" tIns="91425">
            <a:noAutofit/>
          </a:bodyPr>
          <a:lstStyle/>
          <a:p>
            <a:pPr indent="-317500" lvl="0" marL="914400" rtl="0" algn="just">
              <a:lnSpc>
                <a:spcPct val="115000"/>
              </a:lnSpc>
              <a:spcBef>
                <a:spcPts val="1200"/>
              </a:spcBef>
              <a:spcAft>
                <a:spcPts val="0"/>
              </a:spcAft>
              <a:buClr>
                <a:schemeClr val="dk2"/>
              </a:buClr>
              <a:buSzPts val="1400"/>
              <a:buFont typeface="Nunito"/>
              <a:buChar char="●"/>
            </a:pPr>
            <a:r>
              <a:rPr lang="az">
                <a:solidFill>
                  <a:schemeClr val="dk2"/>
                </a:solidFill>
                <a:highlight>
                  <a:srgbClr val="FFFFFF"/>
                </a:highlight>
                <a:latin typeface="Nunito"/>
                <a:ea typeface="Nunito"/>
                <a:cs typeface="Nunito"/>
                <a:sym typeface="Nunito"/>
              </a:rPr>
              <a:t>Providing only essential information about the data to the outside world, hiding the background details or implementation.</a:t>
            </a:r>
            <a:endParaRPr>
              <a:solidFill>
                <a:schemeClr val="dk2"/>
              </a:solidFill>
              <a:highlight>
                <a:srgbClr val="FFFFFF"/>
              </a:highlight>
              <a:latin typeface="Nunito"/>
              <a:ea typeface="Nunito"/>
              <a:cs typeface="Nunito"/>
              <a:sym typeface="Nunito"/>
            </a:endParaRPr>
          </a:p>
          <a:p>
            <a:pPr indent="-317500" lvl="0" marL="914400" rtl="0" algn="just">
              <a:lnSpc>
                <a:spcPct val="115000"/>
              </a:lnSpc>
              <a:spcBef>
                <a:spcPts val="0"/>
              </a:spcBef>
              <a:spcAft>
                <a:spcPts val="0"/>
              </a:spcAft>
              <a:buClr>
                <a:schemeClr val="dk2"/>
              </a:buClr>
              <a:buSzPts val="1400"/>
              <a:buFont typeface="Nunito"/>
              <a:buChar char="●"/>
            </a:pPr>
            <a:r>
              <a:rPr b="1" lang="az">
                <a:solidFill>
                  <a:schemeClr val="dk2"/>
                </a:solidFill>
                <a:highlight>
                  <a:srgbClr val="FFFFFF"/>
                </a:highlight>
                <a:latin typeface="Nunito"/>
                <a:ea typeface="Nunito"/>
                <a:cs typeface="Nunito"/>
                <a:sym typeface="Nunito"/>
              </a:rPr>
              <a:t>Need to know:</a:t>
            </a:r>
            <a:endParaRPr b="1">
              <a:solidFill>
                <a:schemeClr val="dk2"/>
              </a:solidFill>
              <a:highlight>
                <a:srgbClr val="FFFFFF"/>
              </a:highlight>
              <a:latin typeface="Nunito"/>
              <a:ea typeface="Nunito"/>
              <a:cs typeface="Nunito"/>
              <a:sym typeface="Nunito"/>
            </a:endParaRPr>
          </a:p>
          <a:p>
            <a:pPr indent="-317500" lvl="1" marL="1371600" rtl="0" algn="just">
              <a:lnSpc>
                <a:spcPct val="115000"/>
              </a:lnSpc>
              <a:spcBef>
                <a:spcPts val="0"/>
              </a:spcBef>
              <a:spcAft>
                <a:spcPts val="0"/>
              </a:spcAft>
              <a:buClr>
                <a:schemeClr val="dk2"/>
              </a:buClr>
              <a:buSzPts val="1400"/>
              <a:buFont typeface="Nunito"/>
              <a:buChar char="○"/>
            </a:pPr>
            <a:r>
              <a:rPr lang="az">
                <a:solidFill>
                  <a:schemeClr val="dk2"/>
                </a:solidFill>
                <a:highlight>
                  <a:srgbClr val="FFFFFF"/>
                </a:highlight>
                <a:latin typeface="Nunito"/>
                <a:ea typeface="Nunito"/>
                <a:cs typeface="Nunito"/>
                <a:sym typeface="Nunito"/>
              </a:rPr>
              <a:t>Methods of the object are available </a:t>
            </a:r>
            <a:endParaRPr>
              <a:solidFill>
                <a:schemeClr val="dk2"/>
              </a:solidFill>
              <a:highlight>
                <a:srgbClr val="FFFFFF"/>
              </a:highlight>
              <a:latin typeface="Nunito"/>
              <a:ea typeface="Nunito"/>
              <a:cs typeface="Nunito"/>
              <a:sym typeface="Nunito"/>
            </a:endParaRPr>
          </a:p>
          <a:p>
            <a:pPr indent="-317500" lvl="1" marL="1371600" rtl="0" algn="just">
              <a:lnSpc>
                <a:spcPct val="115000"/>
              </a:lnSpc>
              <a:spcBef>
                <a:spcPts val="0"/>
              </a:spcBef>
              <a:spcAft>
                <a:spcPts val="0"/>
              </a:spcAft>
              <a:buClr>
                <a:schemeClr val="dk2"/>
              </a:buClr>
              <a:buSzPts val="1400"/>
              <a:buFont typeface="Nunito"/>
              <a:buChar char="○"/>
            </a:pPr>
            <a:r>
              <a:rPr lang="az">
                <a:solidFill>
                  <a:schemeClr val="dk2"/>
                </a:solidFill>
                <a:highlight>
                  <a:srgbClr val="FFFFFF"/>
                </a:highlight>
                <a:latin typeface="Nunito"/>
                <a:ea typeface="Nunito"/>
                <a:cs typeface="Nunito"/>
                <a:sym typeface="Nunito"/>
              </a:rPr>
              <a:t>Input parameters </a:t>
            </a:r>
            <a:r>
              <a:rPr lang="az">
                <a:solidFill>
                  <a:schemeClr val="dk2"/>
                </a:solidFill>
                <a:highlight>
                  <a:srgbClr val="FFFFFF"/>
                </a:highlight>
                <a:latin typeface="Nunito"/>
                <a:ea typeface="Nunito"/>
                <a:cs typeface="Nunito"/>
                <a:sym typeface="Nunito"/>
              </a:rPr>
              <a:t>needed </a:t>
            </a:r>
            <a:endParaRPr>
              <a:solidFill>
                <a:schemeClr val="dk2"/>
              </a:solidFill>
              <a:highlight>
                <a:srgbClr val="FFFFFF"/>
              </a:highlight>
              <a:latin typeface="Nunito"/>
              <a:ea typeface="Nunito"/>
              <a:cs typeface="Nunito"/>
              <a:sym typeface="Nunito"/>
            </a:endParaRPr>
          </a:p>
          <a:p>
            <a:pPr indent="-317500" lvl="0" marL="914400" rtl="0" algn="just">
              <a:lnSpc>
                <a:spcPct val="115000"/>
              </a:lnSpc>
              <a:spcBef>
                <a:spcPts val="0"/>
              </a:spcBef>
              <a:spcAft>
                <a:spcPts val="0"/>
              </a:spcAft>
              <a:buClr>
                <a:schemeClr val="dk2"/>
              </a:buClr>
              <a:buSzPts val="1400"/>
              <a:buFont typeface="Nunito"/>
              <a:buChar char="●"/>
            </a:pPr>
            <a:r>
              <a:rPr b="1" lang="az">
                <a:solidFill>
                  <a:schemeClr val="dk2"/>
                </a:solidFill>
                <a:highlight>
                  <a:srgbClr val="FFFFFF"/>
                </a:highlight>
                <a:latin typeface="Nunito"/>
                <a:ea typeface="Nunito"/>
                <a:cs typeface="Nunito"/>
                <a:sym typeface="Nunito"/>
              </a:rPr>
              <a:t>Need not know</a:t>
            </a:r>
            <a:r>
              <a:rPr b="1" lang="az">
                <a:solidFill>
                  <a:schemeClr val="dk2"/>
                </a:solidFill>
                <a:highlight>
                  <a:srgbClr val="FFFFFF"/>
                </a:highlight>
                <a:latin typeface="Nunito"/>
                <a:ea typeface="Nunito"/>
                <a:cs typeface="Nunito"/>
                <a:sym typeface="Nunito"/>
              </a:rPr>
              <a:t>:</a:t>
            </a:r>
            <a:endParaRPr b="1">
              <a:solidFill>
                <a:schemeClr val="dk2"/>
              </a:solidFill>
              <a:highlight>
                <a:srgbClr val="FFFFFF"/>
              </a:highlight>
              <a:latin typeface="Nunito"/>
              <a:ea typeface="Nunito"/>
              <a:cs typeface="Nunito"/>
              <a:sym typeface="Nunito"/>
            </a:endParaRPr>
          </a:p>
          <a:p>
            <a:pPr indent="-317500" lvl="1" marL="1371600" rtl="0" algn="just">
              <a:lnSpc>
                <a:spcPct val="115000"/>
              </a:lnSpc>
              <a:spcBef>
                <a:spcPts val="0"/>
              </a:spcBef>
              <a:spcAft>
                <a:spcPts val="0"/>
              </a:spcAft>
              <a:buClr>
                <a:schemeClr val="dk2"/>
              </a:buClr>
              <a:buSzPts val="1400"/>
              <a:buFont typeface="Nunito"/>
              <a:buChar char="○"/>
            </a:pPr>
            <a:r>
              <a:rPr lang="az">
                <a:solidFill>
                  <a:schemeClr val="dk2"/>
                </a:solidFill>
                <a:highlight>
                  <a:srgbClr val="FFFFFF"/>
                </a:highlight>
                <a:latin typeface="Nunito"/>
                <a:ea typeface="Nunito"/>
                <a:cs typeface="Nunito"/>
                <a:sym typeface="Nunito"/>
              </a:rPr>
              <a:t>How the method is implemented?</a:t>
            </a:r>
            <a:endParaRPr>
              <a:solidFill>
                <a:schemeClr val="dk2"/>
              </a:solidFill>
              <a:highlight>
                <a:srgbClr val="FFFFFF"/>
              </a:highlight>
              <a:latin typeface="Nunito"/>
              <a:ea typeface="Nunito"/>
              <a:cs typeface="Nunito"/>
              <a:sym typeface="Nunito"/>
            </a:endParaRPr>
          </a:p>
          <a:p>
            <a:pPr indent="-317500" lvl="1" marL="1371600" rtl="0" algn="just">
              <a:lnSpc>
                <a:spcPct val="115000"/>
              </a:lnSpc>
              <a:spcBef>
                <a:spcPts val="0"/>
              </a:spcBef>
              <a:spcAft>
                <a:spcPts val="0"/>
              </a:spcAft>
              <a:buClr>
                <a:schemeClr val="dk2"/>
              </a:buClr>
              <a:buSzPts val="1400"/>
              <a:buFont typeface="Nunito"/>
              <a:buChar char="○"/>
            </a:pPr>
            <a:r>
              <a:rPr lang="az">
                <a:solidFill>
                  <a:schemeClr val="dk2"/>
                </a:solidFill>
                <a:highlight>
                  <a:srgbClr val="FFFFFF"/>
                </a:highlight>
                <a:latin typeface="Nunito"/>
                <a:ea typeface="Nunito"/>
                <a:cs typeface="Nunito"/>
                <a:sym typeface="Nunito"/>
              </a:rPr>
              <a:t>Which kinds of actions it has to perform?</a:t>
            </a:r>
            <a:r>
              <a:rPr lang="az">
                <a:solidFill>
                  <a:schemeClr val="dk2"/>
                </a:solidFill>
                <a:highlight>
                  <a:srgbClr val="FFFFFF"/>
                </a:highlight>
                <a:latin typeface="Nunito"/>
                <a:ea typeface="Nunito"/>
                <a:cs typeface="Nunito"/>
                <a:sym typeface="Nunito"/>
              </a:rPr>
              <a:t> </a:t>
            </a:r>
            <a:endParaRPr>
              <a:solidFill>
                <a:schemeClr val="dk2"/>
              </a:solidFill>
              <a:highlight>
                <a:srgbClr val="FFFFFF"/>
              </a:highlight>
              <a:latin typeface="Nunito"/>
              <a:ea typeface="Nunito"/>
              <a:cs typeface="Nunito"/>
              <a:sym typeface="Nunito"/>
            </a:endParaRPr>
          </a:p>
          <a:p>
            <a:pPr indent="-317500" lvl="0" marL="914400" rtl="0" algn="just">
              <a:lnSpc>
                <a:spcPct val="115000"/>
              </a:lnSpc>
              <a:spcBef>
                <a:spcPts val="0"/>
              </a:spcBef>
              <a:spcAft>
                <a:spcPts val="0"/>
              </a:spcAft>
              <a:buClr>
                <a:schemeClr val="dk2"/>
              </a:buClr>
              <a:buSzPts val="1400"/>
              <a:buFont typeface="Nunito"/>
              <a:buChar char="●"/>
            </a:pPr>
            <a:r>
              <a:rPr b="1" lang="az">
                <a:solidFill>
                  <a:schemeClr val="dk2"/>
                </a:solidFill>
                <a:highlight>
                  <a:srgbClr val="FFFFFF"/>
                </a:highlight>
                <a:latin typeface="Nunito"/>
                <a:ea typeface="Nunito"/>
                <a:cs typeface="Nunito"/>
                <a:sym typeface="Nunito"/>
              </a:rPr>
              <a:t>Example</a:t>
            </a:r>
            <a:r>
              <a:rPr lang="az">
                <a:solidFill>
                  <a:schemeClr val="dk2"/>
                </a:solidFill>
                <a:highlight>
                  <a:srgbClr val="FFFFFF"/>
                </a:highlight>
                <a:latin typeface="Nunito"/>
                <a:ea typeface="Nunito"/>
                <a:cs typeface="Nunito"/>
                <a:sym typeface="Nunito"/>
              </a:rPr>
              <a:t>:The man only knows applying</a:t>
            </a:r>
            <a:r>
              <a:rPr lang="az">
                <a:solidFill>
                  <a:schemeClr val="dk2"/>
                </a:solidFill>
                <a:highlight>
                  <a:srgbClr val="FFFFFF"/>
                </a:highlight>
                <a:latin typeface="Nunito"/>
                <a:ea typeface="Nunito"/>
                <a:cs typeface="Nunito"/>
                <a:sym typeface="Nunito"/>
              </a:rPr>
              <a:t> </a:t>
            </a:r>
            <a:r>
              <a:rPr lang="az">
                <a:solidFill>
                  <a:schemeClr val="dk2"/>
                </a:solidFill>
                <a:highlight>
                  <a:srgbClr val="FFFFFF"/>
                </a:highlight>
                <a:latin typeface="Nunito"/>
                <a:ea typeface="Nunito"/>
                <a:cs typeface="Nunito"/>
                <a:sym typeface="Nunito"/>
              </a:rPr>
              <a:t>brakes will stop the car but he does not know about the inner mechanism of the car.</a:t>
            </a:r>
            <a:endParaRPr>
              <a:solidFill>
                <a:schemeClr val="dk2"/>
              </a:solidFill>
              <a:highlight>
                <a:srgbClr val="FFFFFF"/>
              </a:highlight>
              <a:latin typeface="Nunito"/>
              <a:ea typeface="Nunito"/>
              <a:cs typeface="Nunito"/>
              <a:sym typeface="Nunito"/>
            </a:endParaRPr>
          </a:p>
          <a:p>
            <a:pPr indent="0" lvl="0" marL="914400" rtl="0" algn="just">
              <a:lnSpc>
                <a:spcPct val="115000"/>
              </a:lnSpc>
              <a:spcBef>
                <a:spcPts val="1200"/>
              </a:spcBef>
              <a:spcAft>
                <a:spcPts val="1200"/>
              </a:spcAft>
              <a:buNone/>
            </a:pPr>
            <a:r>
              <a:t/>
            </a:r>
            <a:endParaRPr>
              <a:solidFill>
                <a:schemeClr val="dk2"/>
              </a:solidFill>
              <a:highlight>
                <a:srgbClr val="FFFFFF"/>
              </a:highlight>
              <a:latin typeface="Maven Pro Regular"/>
              <a:ea typeface="Maven Pro Regular"/>
              <a:cs typeface="Maven Pro Regular"/>
              <a:sym typeface="Maven Pro Regular"/>
            </a:endParaRPr>
          </a:p>
        </p:txBody>
      </p:sp>
      <p:pic>
        <p:nvPicPr>
          <p:cNvPr id="414" name="Google Shape;414;p27"/>
          <p:cNvPicPr preferRelativeResize="0"/>
          <p:nvPr/>
        </p:nvPicPr>
        <p:blipFill>
          <a:blip r:embed="rId3">
            <a:alphaModFix/>
          </a:blip>
          <a:stretch>
            <a:fillRect/>
          </a:stretch>
        </p:blipFill>
        <p:spPr>
          <a:xfrm>
            <a:off x="5679600" y="1370338"/>
            <a:ext cx="3394000" cy="252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28"/>
          <p:cNvSpPr txBox="1"/>
          <p:nvPr>
            <p:ph type="title"/>
          </p:nvPr>
        </p:nvSpPr>
        <p:spPr>
          <a:xfrm>
            <a:off x="1203175" y="599850"/>
            <a:ext cx="5609700" cy="5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z" sz="2400">
                <a:solidFill>
                  <a:schemeClr val="accent1"/>
                </a:solidFill>
              </a:rPr>
              <a:t>CHARACTERISTICS:</a:t>
            </a:r>
            <a:r>
              <a:rPr lang="az" sz="2400">
                <a:solidFill>
                  <a:schemeClr val="accent1"/>
                </a:solidFill>
              </a:rPr>
              <a:t>ENCAPSULATION</a:t>
            </a:r>
            <a:endParaRPr sz="2400">
              <a:solidFill>
                <a:schemeClr val="accent1"/>
              </a:solidFill>
            </a:endParaRPr>
          </a:p>
          <a:p>
            <a:pPr indent="0" lvl="0" marL="0" rtl="0" algn="l">
              <a:lnSpc>
                <a:spcPct val="115000"/>
              </a:lnSpc>
              <a:spcBef>
                <a:spcPts val="0"/>
              </a:spcBef>
              <a:spcAft>
                <a:spcPts val="1600"/>
              </a:spcAft>
              <a:buNone/>
            </a:pPr>
            <a:r>
              <a:t/>
            </a:r>
            <a:endParaRPr sz="2400">
              <a:solidFill>
                <a:schemeClr val="accent1"/>
              </a:solidFill>
            </a:endParaRPr>
          </a:p>
        </p:txBody>
      </p:sp>
      <p:sp>
        <p:nvSpPr>
          <p:cNvPr id="420" name="Google Shape;420;p28"/>
          <p:cNvSpPr txBox="1"/>
          <p:nvPr/>
        </p:nvSpPr>
        <p:spPr>
          <a:xfrm>
            <a:off x="3187537" y="4245790"/>
            <a:ext cx="1061400" cy="43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az" sz="800">
                <a:solidFill>
                  <a:schemeClr val="lt1"/>
                </a:solidFill>
                <a:latin typeface="Lato"/>
                <a:ea typeface="Lato"/>
                <a:cs typeface="Lato"/>
                <a:sym typeface="Lato"/>
              </a:rPr>
              <a:t>Lorem Ipsum</a:t>
            </a:r>
            <a:endParaRPr sz="800">
              <a:solidFill>
                <a:schemeClr val="lt1"/>
              </a:solidFill>
              <a:latin typeface="Lato"/>
              <a:ea typeface="Lato"/>
              <a:cs typeface="Lato"/>
              <a:sym typeface="Lato"/>
            </a:endParaRPr>
          </a:p>
        </p:txBody>
      </p:sp>
      <p:pic>
        <p:nvPicPr>
          <p:cNvPr id="421" name="Google Shape;421;p28"/>
          <p:cNvPicPr preferRelativeResize="0"/>
          <p:nvPr/>
        </p:nvPicPr>
        <p:blipFill>
          <a:blip r:embed="rId3">
            <a:alphaModFix/>
          </a:blip>
          <a:stretch>
            <a:fillRect/>
          </a:stretch>
        </p:blipFill>
        <p:spPr>
          <a:xfrm>
            <a:off x="5614150" y="1486900"/>
            <a:ext cx="3457575" cy="3083875"/>
          </a:xfrm>
          <a:prstGeom prst="rect">
            <a:avLst/>
          </a:prstGeom>
          <a:noFill/>
          <a:ln>
            <a:noFill/>
          </a:ln>
        </p:spPr>
      </p:pic>
      <p:sp>
        <p:nvSpPr>
          <p:cNvPr id="422" name="Google Shape;422;p28"/>
          <p:cNvSpPr txBox="1"/>
          <p:nvPr/>
        </p:nvSpPr>
        <p:spPr>
          <a:xfrm>
            <a:off x="558350" y="1486900"/>
            <a:ext cx="4853700" cy="3399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Nunito"/>
              <a:buChar char="●"/>
            </a:pPr>
            <a:r>
              <a:rPr b="1" lang="az">
                <a:solidFill>
                  <a:schemeClr val="dk2"/>
                </a:solidFill>
                <a:highlight>
                  <a:schemeClr val="lt1"/>
                </a:highlight>
                <a:latin typeface="Nunito"/>
                <a:ea typeface="Nunito"/>
                <a:cs typeface="Nunito"/>
                <a:sym typeface="Nunito"/>
              </a:rPr>
              <a:t>B</a:t>
            </a:r>
            <a:r>
              <a:rPr b="1" lang="az">
                <a:solidFill>
                  <a:schemeClr val="dk2"/>
                </a:solidFill>
                <a:highlight>
                  <a:schemeClr val="lt1"/>
                </a:highlight>
                <a:latin typeface="Nunito"/>
                <a:ea typeface="Nunito"/>
                <a:cs typeface="Nunito"/>
                <a:sym typeface="Nunito"/>
              </a:rPr>
              <a:t>inds</a:t>
            </a:r>
            <a:r>
              <a:rPr lang="az">
                <a:solidFill>
                  <a:schemeClr val="dk2"/>
                </a:solidFill>
                <a:highlight>
                  <a:schemeClr val="lt1"/>
                </a:highlight>
                <a:latin typeface="Nunito"/>
                <a:ea typeface="Nunito"/>
                <a:cs typeface="Nunito"/>
                <a:sym typeface="Nunito"/>
              </a:rPr>
              <a:t> together the </a:t>
            </a:r>
            <a:r>
              <a:rPr b="1" lang="az">
                <a:solidFill>
                  <a:schemeClr val="dk2"/>
                </a:solidFill>
                <a:highlight>
                  <a:schemeClr val="lt1"/>
                </a:highlight>
                <a:latin typeface="Nunito"/>
                <a:ea typeface="Nunito"/>
                <a:cs typeface="Nunito"/>
                <a:sym typeface="Nunito"/>
              </a:rPr>
              <a:t>data</a:t>
            </a:r>
            <a:r>
              <a:rPr lang="az">
                <a:solidFill>
                  <a:schemeClr val="dk2"/>
                </a:solidFill>
                <a:highlight>
                  <a:schemeClr val="lt1"/>
                </a:highlight>
                <a:latin typeface="Nunito"/>
                <a:ea typeface="Nunito"/>
                <a:cs typeface="Nunito"/>
                <a:sym typeface="Nunito"/>
              </a:rPr>
              <a:t> and </a:t>
            </a:r>
            <a:r>
              <a:rPr b="1" lang="az">
                <a:solidFill>
                  <a:schemeClr val="dk2"/>
                </a:solidFill>
                <a:highlight>
                  <a:schemeClr val="lt1"/>
                </a:highlight>
                <a:latin typeface="Nunito"/>
                <a:ea typeface="Nunito"/>
                <a:cs typeface="Nunito"/>
                <a:sym typeface="Nunito"/>
              </a:rPr>
              <a:t>functions</a:t>
            </a:r>
            <a:r>
              <a:rPr lang="az">
                <a:solidFill>
                  <a:schemeClr val="dk2"/>
                </a:solidFill>
                <a:highlight>
                  <a:schemeClr val="lt1"/>
                </a:highlight>
                <a:latin typeface="Nunito"/>
                <a:ea typeface="Nunito"/>
                <a:cs typeface="Nunito"/>
                <a:sym typeface="Nunito"/>
              </a:rPr>
              <a:t> that manipulate the data. </a:t>
            </a:r>
            <a:endParaRPr>
              <a:solidFill>
                <a:schemeClr val="dk2"/>
              </a:solidFill>
              <a:highlight>
                <a:schemeClr val="lt1"/>
              </a:highlight>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lang="az">
                <a:solidFill>
                  <a:schemeClr val="dk2"/>
                </a:solidFill>
                <a:highlight>
                  <a:schemeClr val="lt1"/>
                </a:highlight>
                <a:latin typeface="Nunito"/>
                <a:ea typeface="Nunito"/>
                <a:cs typeface="Nunito"/>
                <a:sym typeface="Nunito"/>
              </a:rPr>
              <a:t>Hide the internal representation, or state, of an object from the outside. This is called information hiding.</a:t>
            </a:r>
            <a:endParaRPr>
              <a:solidFill>
                <a:schemeClr val="dk2"/>
              </a:solidFill>
              <a:highlight>
                <a:schemeClr val="lt1"/>
              </a:highlight>
              <a:latin typeface="Nunito"/>
              <a:ea typeface="Nunito"/>
              <a:cs typeface="Nunito"/>
              <a:sym typeface="Nunito"/>
            </a:endParaRPr>
          </a:p>
          <a:p>
            <a:pPr indent="0" lvl="0" marL="457200" rtl="0" algn="l">
              <a:spcBef>
                <a:spcPts val="0"/>
              </a:spcBef>
              <a:spcAft>
                <a:spcPts val="0"/>
              </a:spcAft>
              <a:buNone/>
            </a:pPr>
            <a:r>
              <a:t/>
            </a:r>
            <a:endParaRPr>
              <a:solidFill>
                <a:schemeClr val="dk2"/>
              </a:solidFill>
              <a:highlight>
                <a:schemeClr val="lt1"/>
              </a:highlight>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b="1" lang="az">
                <a:solidFill>
                  <a:schemeClr val="dk2"/>
                </a:solidFill>
                <a:highlight>
                  <a:schemeClr val="lt1"/>
                </a:highlight>
                <a:latin typeface="Nunito"/>
                <a:ea typeface="Nunito"/>
                <a:cs typeface="Nunito"/>
                <a:sym typeface="Nunito"/>
              </a:rPr>
              <a:t>Example</a:t>
            </a:r>
            <a:r>
              <a:rPr lang="az">
                <a:solidFill>
                  <a:schemeClr val="dk2"/>
                </a:solidFill>
                <a:highlight>
                  <a:schemeClr val="lt1"/>
                </a:highlight>
                <a:latin typeface="Nunito"/>
                <a:ea typeface="Nunito"/>
                <a:cs typeface="Nunito"/>
                <a:sym typeface="Nunito"/>
              </a:rPr>
              <a:t>: Calculator</a:t>
            </a:r>
            <a:endParaRPr>
              <a:solidFill>
                <a:schemeClr val="dk2"/>
              </a:solidFill>
              <a:highlight>
                <a:schemeClr val="lt1"/>
              </a:highlight>
              <a:latin typeface="Nunito"/>
              <a:ea typeface="Nunito"/>
              <a:cs typeface="Nunito"/>
              <a:sym typeface="Nunito"/>
            </a:endParaRPr>
          </a:p>
          <a:p>
            <a:pPr indent="-317500" lvl="1" marL="914400" rtl="0" algn="l">
              <a:spcBef>
                <a:spcPts val="0"/>
              </a:spcBef>
              <a:spcAft>
                <a:spcPts val="0"/>
              </a:spcAft>
              <a:buClr>
                <a:schemeClr val="dk2"/>
              </a:buClr>
              <a:buSzPts val="1400"/>
              <a:buFont typeface="Nunito"/>
              <a:buChar char="○"/>
            </a:pPr>
            <a:r>
              <a:rPr lang="az">
                <a:solidFill>
                  <a:schemeClr val="dk2"/>
                </a:solidFill>
                <a:highlight>
                  <a:schemeClr val="lt1"/>
                </a:highlight>
                <a:latin typeface="Nunito"/>
                <a:ea typeface="Nunito"/>
                <a:cs typeface="Nunito"/>
                <a:sym typeface="Nunito"/>
              </a:rPr>
              <a:t>Press 2+2 then see the result on display.</a:t>
            </a:r>
            <a:endParaRPr>
              <a:solidFill>
                <a:schemeClr val="dk2"/>
              </a:solidFill>
              <a:highlight>
                <a:schemeClr val="lt1"/>
              </a:highlight>
              <a:latin typeface="Nunito"/>
              <a:ea typeface="Nunito"/>
              <a:cs typeface="Nunito"/>
              <a:sym typeface="Nunito"/>
            </a:endParaRPr>
          </a:p>
          <a:p>
            <a:pPr indent="-317500" lvl="1" marL="914400" rtl="0" algn="l">
              <a:spcBef>
                <a:spcPts val="0"/>
              </a:spcBef>
              <a:spcAft>
                <a:spcPts val="0"/>
              </a:spcAft>
              <a:buClr>
                <a:schemeClr val="dk2"/>
              </a:buClr>
              <a:buSzPts val="1400"/>
              <a:buFont typeface="Nunito"/>
              <a:buChar char="○"/>
            </a:pPr>
            <a:r>
              <a:rPr lang="az">
                <a:solidFill>
                  <a:schemeClr val="dk2"/>
                </a:solidFill>
                <a:highlight>
                  <a:schemeClr val="lt1"/>
                </a:highlight>
                <a:latin typeface="Nunito"/>
                <a:ea typeface="Nunito"/>
                <a:cs typeface="Nunito"/>
                <a:sym typeface="Nunito"/>
              </a:rPr>
              <a:t>Don't have to know how it works inside.</a:t>
            </a:r>
            <a:endParaRPr>
              <a:solidFill>
                <a:schemeClr val="dk2"/>
              </a:solidFill>
              <a:highlight>
                <a:schemeClr val="lt1"/>
              </a:highlight>
              <a:latin typeface="Nunito"/>
              <a:ea typeface="Nunito"/>
              <a:cs typeface="Nunito"/>
              <a:sym typeface="Nunito"/>
            </a:endParaRPr>
          </a:p>
          <a:p>
            <a:pPr indent="-317500" lvl="0" marL="457200" rtl="0" algn="l">
              <a:spcBef>
                <a:spcPts val="0"/>
              </a:spcBef>
              <a:spcAft>
                <a:spcPts val="0"/>
              </a:spcAft>
              <a:buClr>
                <a:schemeClr val="dk2"/>
              </a:buClr>
              <a:buSzPts val="1400"/>
              <a:buFont typeface="Nunito"/>
              <a:buChar char="●"/>
            </a:pPr>
            <a:r>
              <a:rPr b="1" lang="az">
                <a:solidFill>
                  <a:schemeClr val="dk2"/>
                </a:solidFill>
                <a:highlight>
                  <a:schemeClr val="lt1"/>
                </a:highlight>
                <a:latin typeface="Nunito"/>
                <a:ea typeface="Nunito"/>
                <a:cs typeface="Nunito"/>
                <a:sym typeface="Nunito"/>
              </a:rPr>
              <a:t>Advantages</a:t>
            </a:r>
            <a:endParaRPr b="1">
              <a:solidFill>
                <a:schemeClr val="dk2"/>
              </a:solidFill>
              <a:highlight>
                <a:schemeClr val="lt1"/>
              </a:highlight>
              <a:latin typeface="Nunito"/>
              <a:ea typeface="Nunito"/>
              <a:cs typeface="Nunito"/>
              <a:sym typeface="Nunito"/>
            </a:endParaRPr>
          </a:p>
          <a:p>
            <a:pPr indent="-317500" lvl="1" marL="914400" rtl="0" algn="l">
              <a:spcBef>
                <a:spcPts val="0"/>
              </a:spcBef>
              <a:spcAft>
                <a:spcPts val="0"/>
              </a:spcAft>
              <a:buClr>
                <a:schemeClr val="dk2"/>
              </a:buClr>
              <a:buSzPts val="1400"/>
              <a:buFont typeface="Nunito"/>
              <a:buChar char="○"/>
            </a:pPr>
            <a:r>
              <a:rPr lang="az">
                <a:solidFill>
                  <a:schemeClr val="dk2"/>
                </a:solidFill>
                <a:latin typeface="Nunito"/>
                <a:ea typeface="Nunito"/>
                <a:cs typeface="Nunito"/>
                <a:sym typeface="Nunito"/>
              </a:rPr>
              <a:t>Control over the data</a:t>
            </a:r>
            <a:endParaRPr>
              <a:solidFill>
                <a:schemeClr val="dk2"/>
              </a:solidFill>
              <a:latin typeface="Nunito"/>
              <a:ea typeface="Nunito"/>
              <a:cs typeface="Nunito"/>
              <a:sym typeface="Nunito"/>
            </a:endParaRPr>
          </a:p>
          <a:p>
            <a:pPr indent="-317500" lvl="1" marL="914400" rtl="0" algn="l">
              <a:spcBef>
                <a:spcPts val="0"/>
              </a:spcBef>
              <a:spcAft>
                <a:spcPts val="0"/>
              </a:spcAft>
              <a:buClr>
                <a:schemeClr val="dk2"/>
              </a:buClr>
              <a:buSzPts val="1400"/>
              <a:buFont typeface="Nunito"/>
              <a:buChar char="○"/>
            </a:pPr>
            <a:r>
              <a:rPr lang="az">
                <a:solidFill>
                  <a:schemeClr val="dk2"/>
                </a:solidFill>
                <a:latin typeface="Nunito"/>
                <a:ea typeface="Nunito"/>
                <a:cs typeface="Nunito"/>
                <a:sym typeface="Nunito"/>
              </a:rPr>
              <a:t>Data hiding</a:t>
            </a:r>
            <a:endParaRPr>
              <a:solidFill>
                <a:schemeClr val="dk2"/>
              </a:solidFill>
              <a:latin typeface="Nunito"/>
              <a:ea typeface="Nunito"/>
              <a:cs typeface="Nunito"/>
              <a:sym typeface="Nunito"/>
            </a:endParaRPr>
          </a:p>
          <a:p>
            <a:pPr indent="0" lvl="0" marL="0" rtl="0" algn="l">
              <a:spcBef>
                <a:spcPts val="0"/>
              </a:spcBef>
              <a:spcAft>
                <a:spcPts val="0"/>
              </a:spcAft>
              <a:buNone/>
            </a:pPr>
            <a:r>
              <a:rPr lang="az">
                <a:solidFill>
                  <a:schemeClr val="dk2"/>
                </a:solidFill>
                <a:highlight>
                  <a:schemeClr val="lt1"/>
                </a:highlight>
                <a:latin typeface="Nunito"/>
                <a:ea typeface="Nunito"/>
                <a:cs typeface="Nunito"/>
                <a:sym typeface="Nunito"/>
              </a:rPr>
              <a:t>	</a:t>
            </a:r>
            <a:endParaRPr>
              <a:solidFill>
                <a:schemeClr val="dk2"/>
              </a:solidFill>
              <a:highlight>
                <a:schemeClr val="lt1"/>
              </a:highlight>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29"/>
          <p:cNvSpPr txBox="1"/>
          <p:nvPr/>
        </p:nvSpPr>
        <p:spPr>
          <a:xfrm>
            <a:off x="1253750" y="547325"/>
            <a:ext cx="62472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az" sz="2400">
                <a:solidFill>
                  <a:schemeClr val="accent1"/>
                </a:solidFill>
                <a:latin typeface="Maven Pro"/>
                <a:ea typeface="Maven Pro"/>
                <a:cs typeface="Maven Pro"/>
                <a:sym typeface="Maven Pro"/>
              </a:rPr>
              <a:t>ENCAPSULATION ~ ABSTRACTION??????</a:t>
            </a:r>
            <a:endParaRPr b="1" sz="2400">
              <a:solidFill>
                <a:schemeClr val="accent1"/>
              </a:solidFill>
              <a:latin typeface="Maven Pro"/>
              <a:ea typeface="Maven Pro"/>
              <a:cs typeface="Maven Pro"/>
              <a:sym typeface="Maven Pro"/>
            </a:endParaRPr>
          </a:p>
        </p:txBody>
      </p:sp>
      <p:pic>
        <p:nvPicPr>
          <p:cNvPr id="428" name="Google Shape;428;p29"/>
          <p:cNvPicPr preferRelativeResize="0"/>
          <p:nvPr/>
        </p:nvPicPr>
        <p:blipFill>
          <a:blip r:embed="rId3">
            <a:alphaModFix/>
          </a:blip>
          <a:stretch>
            <a:fillRect/>
          </a:stretch>
        </p:blipFill>
        <p:spPr>
          <a:xfrm>
            <a:off x="1709700" y="1399975"/>
            <a:ext cx="5724600" cy="3330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30"/>
          <p:cNvSpPr txBox="1"/>
          <p:nvPr/>
        </p:nvSpPr>
        <p:spPr>
          <a:xfrm>
            <a:off x="1176250" y="494050"/>
            <a:ext cx="5443500" cy="5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az" sz="2400">
                <a:solidFill>
                  <a:schemeClr val="accent1"/>
                </a:solidFill>
                <a:latin typeface="Maven Pro"/>
                <a:ea typeface="Maven Pro"/>
                <a:cs typeface="Maven Pro"/>
                <a:sym typeface="Maven Pro"/>
              </a:rPr>
              <a:t>CHARACTERISTICS:INHERITANCE</a:t>
            </a:r>
            <a:endParaRPr b="1" sz="2400">
              <a:solidFill>
                <a:schemeClr val="accent1"/>
              </a:solidFill>
              <a:latin typeface="Maven Pro"/>
              <a:ea typeface="Maven Pro"/>
              <a:cs typeface="Maven Pro"/>
              <a:sym typeface="Maven Pro"/>
            </a:endParaRPr>
          </a:p>
        </p:txBody>
      </p:sp>
      <p:sp>
        <p:nvSpPr>
          <p:cNvPr id="434" name="Google Shape;434;p30"/>
          <p:cNvSpPr txBox="1"/>
          <p:nvPr/>
        </p:nvSpPr>
        <p:spPr>
          <a:xfrm>
            <a:off x="814400" y="1232275"/>
            <a:ext cx="4350600" cy="30111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1200"/>
              </a:spcBef>
              <a:spcAft>
                <a:spcPts val="0"/>
              </a:spcAft>
              <a:buClr>
                <a:schemeClr val="dk2"/>
              </a:buClr>
              <a:buSzPts val="1400"/>
              <a:buFont typeface="Maven Pro Regular"/>
              <a:buChar char="●"/>
            </a:pPr>
            <a:r>
              <a:rPr lang="az">
                <a:solidFill>
                  <a:schemeClr val="dk2"/>
                </a:solidFill>
                <a:highlight>
                  <a:srgbClr val="FFFFFF"/>
                </a:highlight>
                <a:latin typeface="Maven Pro Regular"/>
                <a:ea typeface="Maven Pro Regular"/>
                <a:cs typeface="Maven Pro Regular"/>
                <a:sym typeface="Maven Pro Regular"/>
              </a:rPr>
              <a:t>Mechanism in which one object acquires all the properties and behaviors of a parent object.</a:t>
            </a:r>
            <a:endParaRPr>
              <a:solidFill>
                <a:schemeClr val="dk2"/>
              </a:solidFill>
              <a:highlight>
                <a:srgbClr val="FFFFFF"/>
              </a:highlight>
              <a:latin typeface="Maven Pro Regular"/>
              <a:ea typeface="Maven Pro Regular"/>
              <a:cs typeface="Maven Pro Regular"/>
              <a:sym typeface="Maven Pro Regular"/>
            </a:endParaRPr>
          </a:p>
          <a:p>
            <a:pPr indent="-317500" lvl="0" marL="457200" rtl="0" algn="l">
              <a:spcBef>
                <a:spcPts val="0"/>
              </a:spcBef>
              <a:spcAft>
                <a:spcPts val="0"/>
              </a:spcAft>
              <a:buClr>
                <a:schemeClr val="dk2"/>
              </a:buClr>
              <a:buSzPts val="1400"/>
              <a:buFont typeface="Nunito"/>
              <a:buChar char="●"/>
            </a:pPr>
            <a:r>
              <a:rPr lang="az">
                <a:solidFill>
                  <a:schemeClr val="dk2"/>
                </a:solidFill>
                <a:highlight>
                  <a:srgbClr val="FFFFFF"/>
                </a:highlight>
                <a:latin typeface="Maven Pro Regular"/>
                <a:ea typeface="Maven Pro Regular"/>
                <a:cs typeface="Maven Pro Regular"/>
                <a:sym typeface="Maven Pro Regular"/>
              </a:rPr>
              <a:t>The “</a:t>
            </a:r>
            <a:r>
              <a:rPr b="1" lang="az">
                <a:solidFill>
                  <a:schemeClr val="dk2"/>
                </a:solidFill>
                <a:highlight>
                  <a:srgbClr val="FFFFFF"/>
                </a:highlight>
                <a:latin typeface="Maven Pro"/>
                <a:ea typeface="Maven Pro"/>
                <a:cs typeface="Maven Pro"/>
                <a:sym typeface="Maven Pro"/>
              </a:rPr>
              <a:t>extends</a:t>
            </a:r>
            <a:r>
              <a:rPr lang="az">
                <a:solidFill>
                  <a:schemeClr val="dk2"/>
                </a:solidFill>
                <a:highlight>
                  <a:srgbClr val="FFFFFF"/>
                </a:highlight>
                <a:latin typeface="Maven Pro Regular"/>
                <a:ea typeface="Maven Pro Regular"/>
                <a:cs typeface="Maven Pro Regular"/>
                <a:sym typeface="Maven Pro Regular"/>
              </a:rPr>
              <a:t>” keyword indicates that you are making a new class that derives from an existing class.</a:t>
            </a:r>
            <a:endParaRPr>
              <a:solidFill>
                <a:schemeClr val="dk2"/>
              </a:solidFill>
              <a:highlight>
                <a:srgbClr val="FFFFFF"/>
              </a:highlight>
              <a:latin typeface="Maven Pro Regular"/>
              <a:ea typeface="Maven Pro Regular"/>
              <a:cs typeface="Maven Pro Regular"/>
              <a:sym typeface="Maven Pro Regular"/>
            </a:endParaRPr>
          </a:p>
          <a:p>
            <a:pPr indent="-317500" lvl="0" marL="457200" rtl="0" algn="l">
              <a:spcBef>
                <a:spcPts val="0"/>
              </a:spcBef>
              <a:spcAft>
                <a:spcPts val="0"/>
              </a:spcAft>
              <a:buClr>
                <a:schemeClr val="dk2"/>
              </a:buClr>
              <a:buSzPts val="1400"/>
              <a:buFont typeface="Maven Pro Regular"/>
              <a:buChar char="●"/>
            </a:pPr>
            <a:r>
              <a:rPr lang="az">
                <a:solidFill>
                  <a:schemeClr val="dk2"/>
                </a:solidFill>
                <a:highlight>
                  <a:srgbClr val="FFFFFF"/>
                </a:highlight>
                <a:latin typeface="Maven Pro Regular"/>
                <a:ea typeface="Maven Pro Regular"/>
                <a:cs typeface="Maven Pro Regular"/>
                <a:sym typeface="Maven Pro Regular"/>
              </a:rPr>
              <a:t>Why use it:</a:t>
            </a:r>
            <a:endParaRPr>
              <a:solidFill>
                <a:schemeClr val="dk2"/>
              </a:solidFill>
              <a:highlight>
                <a:srgbClr val="FFFFFF"/>
              </a:highlight>
              <a:latin typeface="Maven Pro Regular"/>
              <a:ea typeface="Maven Pro Regular"/>
              <a:cs typeface="Maven Pro Regular"/>
              <a:sym typeface="Maven Pro Regular"/>
            </a:endParaRPr>
          </a:p>
          <a:p>
            <a:pPr indent="-317500" lvl="1" marL="914400" rtl="0" algn="l">
              <a:spcBef>
                <a:spcPts val="0"/>
              </a:spcBef>
              <a:spcAft>
                <a:spcPts val="0"/>
              </a:spcAft>
              <a:buClr>
                <a:schemeClr val="dk2"/>
              </a:buClr>
              <a:buSzPts val="1400"/>
              <a:buFont typeface="Maven Pro Regular"/>
              <a:buChar char="○"/>
            </a:pPr>
            <a:r>
              <a:rPr lang="az">
                <a:solidFill>
                  <a:schemeClr val="dk2"/>
                </a:solidFill>
                <a:latin typeface="Maven Pro Regular"/>
                <a:ea typeface="Maven Pro Regular"/>
                <a:cs typeface="Maven Pro Regular"/>
                <a:sym typeface="Maven Pro Regular"/>
              </a:rPr>
              <a:t>For  Method </a:t>
            </a:r>
            <a:r>
              <a:rPr lang="az">
                <a:solidFill>
                  <a:schemeClr val="dk2"/>
                </a:solidFill>
                <a:latin typeface="Maven Pro Regular"/>
                <a:ea typeface="Maven Pro Regular"/>
                <a:cs typeface="Maven Pro Regular"/>
                <a:sym typeface="Maven Pro Regular"/>
              </a:rPr>
              <a:t>Overriding</a:t>
            </a:r>
            <a:endParaRPr>
              <a:solidFill>
                <a:schemeClr val="dk2"/>
              </a:solidFill>
              <a:highlight>
                <a:srgbClr val="FFFFFF"/>
              </a:highlight>
              <a:latin typeface="Maven Pro Regular"/>
              <a:ea typeface="Maven Pro Regular"/>
              <a:cs typeface="Maven Pro Regular"/>
              <a:sym typeface="Maven Pro Regular"/>
            </a:endParaRPr>
          </a:p>
          <a:p>
            <a:pPr indent="-317500" lvl="1" marL="914400" rtl="0" algn="l">
              <a:spcBef>
                <a:spcPts val="0"/>
              </a:spcBef>
              <a:spcAft>
                <a:spcPts val="0"/>
              </a:spcAft>
              <a:buClr>
                <a:schemeClr val="dk2"/>
              </a:buClr>
              <a:buSzPts val="1400"/>
              <a:buFont typeface="Maven Pro Regular"/>
              <a:buChar char="○"/>
            </a:pPr>
            <a:r>
              <a:rPr lang="az">
                <a:solidFill>
                  <a:schemeClr val="dk2"/>
                </a:solidFill>
                <a:highlight>
                  <a:srgbClr val="FFFFFF"/>
                </a:highlight>
                <a:latin typeface="Maven Pro Regular"/>
                <a:ea typeface="Maven Pro Regular"/>
                <a:cs typeface="Maven Pro Regular"/>
                <a:sym typeface="Maven Pro Regular"/>
              </a:rPr>
              <a:t>For </a:t>
            </a:r>
            <a:r>
              <a:rPr lang="az">
                <a:solidFill>
                  <a:schemeClr val="dk2"/>
                </a:solidFill>
                <a:latin typeface="Maven Pro Regular"/>
                <a:ea typeface="Maven Pro Regular"/>
                <a:cs typeface="Maven Pro Regular"/>
                <a:sym typeface="Maven Pro Regular"/>
              </a:rPr>
              <a:t>Code Reusability</a:t>
            </a:r>
            <a:endParaRPr>
              <a:solidFill>
                <a:schemeClr val="dk2"/>
              </a:solidFill>
              <a:highlight>
                <a:srgbClr val="FFFFFF"/>
              </a:highlight>
              <a:latin typeface="Maven Pro Regular"/>
              <a:ea typeface="Maven Pro Regular"/>
              <a:cs typeface="Maven Pro Regular"/>
              <a:sym typeface="Maven Pro Regular"/>
            </a:endParaRPr>
          </a:p>
        </p:txBody>
      </p:sp>
      <p:sp>
        <p:nvSpPr>
          <p:cNvPr id="435" name="Google Shape;435;p30"/>
          <p:cNvSpPr txBox="1"/>
          <p:nvPr/>
        </p:nvSpPr>
        <p:spPr>
          <a:xfrm>
            <a:off x="5786950" y="1061950"/>
            <a:ext cx="3311100" cy="4018500"/>
          </a:xfrm>
          <a:prstGeom prst="rect">
            <a:avLst/>
          </a:prstGeom>
          <a:noFill/>
          <a:ln>
            <a:noFill/>
          </a:ln>
        </p:spPr>
        <p:txBody>
          <a:bodyPr anchorCtr="0" anchor="t" bIns="91425" lIns="91425" spcFirstLastPara="1" rIns="91425" wrap="square" tIns="91425">
            <a:noAutofit/>
          </a:bodyPr>
          <a:lstStyle/>
          <a:p>
            <a:pPr indent="-228600" lvl="0" marL="0" rtl="0" algn="just">
              <a:lnSpc>
                <a:spcPct val="143181"/>
              </a:lnSpc>
              <a:spcBef>
                <a:spcPts val="0"/>
              </a:spcBef>
              <a:spcAft>
                <a:spcPts val="0"/>
              </a:spcAft>
              <a:buNone/>
            </a:pPr>
            <a:r>
              <a:rPr lang="az" sz="1300">
                <a:solidFill>
                  <a:schemeClr val="dk2"/>
                </a:solidFill>
                <a:highlight>
                  <a:srgbClr val="FFFFFF"/>
                </a:highlight>
                <a:latin typeface="Maven Pro Regular"/>
                <a:ea typeface="Maven Pro Regular"/>
                <a:cs typeface="Maven Pro Regular"/>
                <a:sym typeface="Maven Pro Regular"/>
              </a:rPr>
              <a:t>	class Animal{  </a:t>
            </a:r>
            <a:endParaRPr sz="1300">
              <a:solidFill>
                <a:schemeClr val="dk2"/>
              </a:solidFill>
              <a:highlight>
                <a:srgbClr val="FFFFFF"/>
              </a:highlight>
              <a:latin typeface="Maven Pro Regular"/>
              <a:ea typeface="Maven Pro Regular"/>
              <a:cs typeface="Maven Pro Regular"/>
              <a:sym typeface="Maven Pro Regular"/>
            </a:endParaRPr>
          </a:p>
          <a:p>
            <a:pPr indent="0" lvl="0" marL="0" rtl="0" algn="just">
              <a:lnSpc>
                <a:spcPct val="143181"/>
              </a:lnSpc>
              <a:spcBef>
                <a:spcPts val="0"/>
              </a:spcBef>
              <a:spcAft>
                <a:spcPts val="0"/>
              </a:spcAft>
              <a:buNone/>
            </a:pPr>
            <a:r>
              <a:rPr lang="az" sz="1300">
                <a:solidFill>
                  <a:schemeClr val="dk2"/>
                </a:solidFill>
                <a:highlight>
                  <a:srgbClr val="FFFFFF"/>
                </a:highlight>
                <a:latin typeface="Maven Pro Regular"/>
                <a:ea typeface="Maven Pro Regular"/>
                <a:cs typeface="Maven Pro Regular"/>
                <a:sym typeface="Maven Pro Regular"/>
              </a:rPr>
              <a:t>void  eat(){System.out.println("eating...");}  </a:t>
            </a:r>
            <a:endParaRPr sz="1300">
              <a:solidFill>
                <a:schemeClr val="dk2"/>
              </a:solidFill>
              <a:highlight>
                <a:srgbClr val="FFFFFF"/>
              </a:highlight>
              <a:latin typeface="Maven Pro Regular"/>
              <a:ea typeface="Maven Pro Regular"/>
              <a:cs typeface="Maven Pro Regular"/>
              <a:sym typeface="Maven Pro Regular"/>
            </a:endParaRPr>
          </a:p>
          <a:p>
            <a:pPr indent="-228600" lvl="0" marL="0" rtl="0" algn="just">
              <a:lnSpc>
                <a:spcPct val="143181"/>
              </a:lnSpc>
              <a:spcBef>
                <a:spcPts val="0"/>
              </a:spcBef>
              <a:spcAft>
                <a:spcPts val="0"/>
              </a:spcAft>
              <a:buNone/>
            </a:pPr>
            <a:r>
              <a:rPr lang="az" sz="1300">
                <a:solidFill>
                  <a:schemeClr val="dk2"/>
                </a:solidFill>
                <a:highlight>
                  <a:srgbClr val="FFFFFF"/>
                </a:highlight>
                <a:latin typeface="Maven Pro Regular"/>
                <a:ea typeface="Maven Pro Regular"/>
                <a:cs typeface="Maven Pro Regular"/>
                <a:sym typeface="Maven Pro Regular"/>
              </a:rPr>
              <a:t>	}  </a:t>
            </a:r>
            <a:endParaRPr sz="1300">
              <a:solidFill>
                <a:schemeClr val="dk2"/>
              </a:solidFill>
              <a:highlight>
                <a:srgbClr val="FFFFFF"/>
              </a:highlight>
              <a:latin typeface="Maven Pro Regular"/>
              <a:ea typeface="Maven Pro Regular"/>
              <a:cs typeface="Maven Pro Regular"/>
              <a:sym typeface="Maven Pro Regular"/>
            </a:endParaRPr>
          </a:p>
          <a:p>
            <a:pPr indent="-228600" lvl="0" marL="0" rtl="0" algn="just">
              <a:lnSpc>
                <a:spcPct val="143181"/>
              </a:lnSpc>
              <a:spcBef>
                <a:spcPts val="0"/>
              </a:spcBef>
              <a:spcAft>
                <a:spcPts val="0"/>
              </a:spcAft>
              <a:buNone/>
            </a:pPr>
            <a:r>
              <a:rPr lang="az" sz="1300">
                <a:solidFill>
                  <a:schemeClr val="dk2"/>
                </a:solidFill>
                <a:highlight>
                  <a:srgbClr val="FFFFFF"/>
                </a:highlight>
                <a:latin typeface="Maven Pro Regular"/>
                <a:ea typeface="Maven Pro Regular"/>
                <a:cs typeface="Maven Pro Regular"/>
                <a:sym typeface="Maven Pro Regular"/>
              </a:rPr>
              <a:t>    class Dog extends Animal{  </a:t>
            </a:r>
            <a:endParaRPr sz="1300">
              <a:solidFill>
                <a:schemeClr val="dk2"/>
              </a:solidFill>
              <a:highlight>
                <a:srgbClr val="FFFFFF"/>
              </a:highlight>
              <a:latin typeface="Maven Pro Regular"/>
              <a:ea typeface="Maven Pro Regular"/>
              <a:cs typeface="Maven Pro Regular"/>
              <a:sym typeface="Maven Pro Regular"/>
            </a:endParaRPr>
          </a:p>
          <a:p>
            <a:pPr indent="-228600" lvl="0" marL="0" rtl="0" algn="just">
              <a:lnSpc>
                <a:spcPct val="143181"/>
              </a:lnSpc>
              <a:spcBef>
                <a:spcPts val="0"/>
              </a:spcBef>
              <a:spcAft>
                <a:spcPts val="0"/>
              </a:spcAft>
              <a:buNone/>
            </a:pPr>
            <a:r>
              <a:rPr lang="az" sz="1300">
                <a:solidFill>
                  <a:schemeClr val="dk2"/>
                </a:solidFill>
                <a:highlight>
                  <a:srgbClr val="FFFFFF"/>
                </a:highlight>
                <a:latin typeface="Maven Pro Regular"/>
                <a:ea typeface="Maven Pro Regular"/>
                <a:cs typeface="Maven Pro Regular"/>
                <a:sym typeface="Maven Pro Regular"/>
              </a:rPr>
              <a:t>	void bark()</a:t>
            </a:r>
            <a:endParaRPr sz="1300">
              <a:solidFill>
                <a:schemeClr val="dk2"/>
              </a:solidFill>
              <a:highlight>
                <a:srgbClr val="FFFFFF"/>
              </a:highlight>
              <a:latin typeface="Maven Pro Regular"/>
              <a:ea typeface="Maven Pro Regular"/>
              <a:cs typeface="Maven Pro Regular"/>
              <a:sym typeface="Maven Pro Regular"/>
            </a:endParaRPr>
          </a:p>
          <a:p>
            <a:pPr indent="-228600" lvl="0" marL="457200" rtl="0" algn="just">
              <a:lnSpc>
                <a:spcPct val="143181"/>
              </a:lnSpc>
              <a:spcBef>
                <a:spcPts val="0"/>
              </a:spcBef>
              <a:spcAft>
                <a:spcPts val="0"/>
              </a:spcAft>
              <a:buNone/>
            </a:pPr>
            <a:r>
              <a:rPr lang="az" sz="1300">
                <a:solidFill>
                  <a:schemeClr val="dk2"/>
                </a:solidFill>
                <a:highlight>
                  <a:srgbClr val="FFFFFF"/>
                </a:highlight>
                <a:latin typeface="Maven Pro Regular"/>
                <a:ea typeface="Maven Pro Regular"/>
                <a:cs typeface="Maven Pro Regular"/>
                <a:sym typeface="Maven Pro Regular"/>
              </a:rPr>
              <a:t>{System.out.println("barking...");}  </a:t>
            </a:r>
            <a:endParaRPr sz="1300">
              <a:solidFill>
                <a:schemeClr val="dk2"/>
              </a:solidFill>
              <a:highlight>
                <a:srgbClr val="FFFFFF"/>
              </a:highlight>
              <a:latin typeface="Maven Pro Regular"/>
              <a:ea typeface="Maven Pro Regular"/>
              <a:cs typeface="Maven Pro Regular"/>
              <a:sym typeface="Maven Pro Regular"/>
            </a:endParaRPr>
          </a:p>
          <a:p>
            <a:pPr indent="-228600" lvl="0" marL="0" rtl="0" algn="just">
              <a:lnSpc>
                <a:spcPct val="143181"/>
              </a:lnSpc>
              <a:spcBef>
                <a:spcPts val="0"/>
              </a:spcBef>
              <a:spcAft>
                <a:spcPts val="0"/>
              </a:spcAft>
              <a:buNone/>
            </a:pPr>
            <a:r>
              <a:rPr lang="az" sz="1300">
                <a:solidFill>
                  <a:schemeClr val="dk2"/>
                </a:solidFill>
                <a:highlight>
                  <a:srgbClr val="FFFFFF"/>
                </a:highlight>
                <a:latin typeface="Maven Pro Regular"/>
                <a:ea typeface="Maven Pro Regular"/>
                <a:cs typeface="Maven Pro Regular"/>
                <a:sym typeface="Maven Pro Regular"/>
              </a:rPr>
              <a:t>     }  </a:t>
            </a:r>
            <a:endParaRPr sz="1300">
              <a:solidFill>
                <a:schemeClr val="dk2"/>
              </a:solidFill>
              <a:highlight>
                <a:srgbClr val="FFFFFF"/>
              </a:highlight>
              <a:latin typeface="Maven Pro Regular"/>
              <a:ea typeface="Maven Pro Regular"/>
              <a:cs typeface="Maven Pro Regular"/>
              <a:sym typeface="Maven Pro Regular"/>
            </a:endParaRPr>
          </a:p>
          <a:p>
            <a:pPr indent="-228600" lvl="0" marL="0" rtl="0" algn="just">
              <a:lnSpc>
                <a:spcPct val="143181"/>
              </a:lnSpc>
              <a:spcBef>
                <a:spcPts val="0"/>
              </a:spcBef>
              <a:spcAft>
                <a:spcPts val="0"/>
              </a:spcAft>
              <a:buNone/>
            </a:pPr>
            <a:r>
              <a:rPr lang="az" sz="1300">
                <a:solidFill>
                  <a:schemeClr val="dk2"/>
                </a:solidFill>
                <a:highlight>
                  <a:srgbClr val="FFFFFF"/>
                </a:highlight>
                <a:latin typeface="Maven Pro Regular"/>
                <a:ea typeface="Maven Pro Regular"/>
                <a:cs typeface="Maven Pro Regular"/>
                <a:sym typeface="Maven Pro Regular"/>
              </a:rPr>
              <a:t>	class TestInheritance{  </a:t>
            </a:r>
            <a:endParaRPr sz="1300">
              <a:solidFill>
                <a:schemeClr val="dk2"/>
              </a:solidFill>
              <a:highlight>
                <a:srgbClr val="FFFFFF"/>
              </a:highlight>
              <a:latin typeface="Maven Pro Regular"/>
              <a:ea typeface="Maven Pro Regular"/>
              <a:cs typeface="Maven Pro Regular"/>
              <a:sym typeface="Maven Pro Regular"/>
            </a:endParaRPr>
          </a:p>
          <a:p>
            <a:pPr indent="-228600" lvl="0" marL="0" rtl="0" algn="just">
              <a:lnSpc>
                <a:spcPct val="143181"/>
              </a:lnSpc>
              <a:spcBef>
                <a:spcPts val="0"/>
              </a:spcBef>
              <a:spcAft>
                <a:spcPts val="0"/>
              </a:spcAft>
              <a:buNone/>
            </a:pPr>
            <a:r>
              <a:rPr lang="az" sz="1300">
                <a:solidFill>
                  <a:schemeClr val="dk2"/>
                </a:solidFill>
                <a:highlight>
                  <a:srgbClr val="FFFFFF"/>
                </a:highlight>
                <a:latin typeface="Maven Pro Regular"/>
                <a:ea typeface="Maven Pro Regular"/>
                <a:cs typeface="Maven Pro Regular"/>
                <a:sym typeface="Maven Pro Regular"/>
              </a:rPr>
              <a:t>      public static void main(String args[]){  </a:t>
            </a:r>
            <a:endParaRPr sz="1300">
              <a:solidFill>
                <a:schemeClr val="dk2"/>
              </a:solidFill>
              <a:highlight>
                <a:srgbClr val="FFFFFF"/>
              </a:highlight>
              <a:latin typeface="Maven Pro Regular"/>
              <a:ea typeface="Maven Pro Regular"/>
              <a:cs typeface="Maven Pro Regular"/>
              <a:sym typeface="Maven Pro Regular"/>
            </a:endParaRPr>
          </a:p>
          <a:p>
            <a:pPr indent="-228600" lvl="0" marL="0" rtl="0" algn="just">
              <a:lnSpc>
                <a:spcPct val="143181"/>
              </a:lnSpc>
              <a:spcBef>
                <a:spcPts val="0"/>
              </a:spcBef>
              <a:spcAft>
                <a:spcPts val="0"/>
              </a:spcAft>
              <a:buNone/>
            </a:pPr>
            <a:r>
              <a:rPr lang="az" sz="1300">
                <a:solidFill>
                  <a:schemeClr val="dk2"/>
                </a:solidFill>
                <a:highlight>
                  <a:srgbClr val="FFFFFF"/>
                </a:highlight>
                <a:latin typeface="Maven Pro Regular"/>
                <a:ea typeface="Maven Pro Regular"/>
                <a:cs typeface="Maven Pro Regular"/>
                <a:sym typeface="Maven Pro Regular"/>
              </a:rPr>
              <a:t>     Dog d=new Dog();  </a:t>
            </a:r>
            <a:endParaRPr sz="1300">
              <a:solidFill>
                <a:schemeClr val="dk2"/>
              </a:solidFill>
              <a:highlight>
                <a:srgbClr val="FFFFFF"/>
              </a:highlight>
              <a:latin typeface="Maven Pro Regular"/>
              <a:ea typeface="Maven Pro Regular"/>
              <a:cs typeface="Maven Pro Regular"/>
              <a:sym typeface="Maven Pro Regular"/>
            </a:endParaRPr>
          </a:p>
          <a:p>
            <a:pPr indent="-228600" lvl="0" marL="0" rtl="0" algn="just">
              <a:lnSpc>
                <a:spcPct val="143181"/>
              </a:lnSpc>
              <a:spcBef>
                <a:spcPts val="0"/>
              </a:spcBef>
              <a:spcAft>
                <a:spcPts val="0"/>
              </a:spcAft>
              <a:buNone/>
            </a:pPr>
            <a:r>
              <a:rPr lang="az" sz="1300">
                <a:solidFill>
                  <a:schemeClr val="dk2"/>
                </a:solidFill>
                <a:highlight>
                  <a:srgbClr val="FFFFFF"/>
                </a:highlight>
                <a:latin typeface="Maven Pro Regular"/>
                <a:ea typeface="Maven Pro Regular"/>
                <a:cs typeface="Maven Pro Regular"/>
                <a:sym typeface="Maven Pro Regular"/>
              </a:rPr>
              <a:t>     d.bark();  </a:t>
            </a:r>
            <a:endParaRPr sz="1300">
              <a:solidFill>
                <a:schemeClr val="dk2"/>
              </a:solidFill>
              <a:highlight>
                <a:srgbClr val="FFFFFF"/>
              </a:highlight>
              <a:latin typeface="Maven Pro Regular"/>
              <a:ea typeface="Maven Pro Regular"/>
              <a:cs typeface="Maven Pro Regular"/>
              <a:sym typeface="Maven Pro Regular"/>
            </a:endParaRPr>
          </a:p>
          <a:p>
            <a:pPr indent="-228600" lvl="0" marL="0" rtl="0" algn="just">
              <a:lnSpc>
                <a:spcPct val="143181"/>
              </a:lnSpc>
              <a:spcBef>
                <a:spcPts val="0"/>
              </a:spcBef>
              <a:spcAft>
                <a:spcPts val="0"/>
              </a:spcAft>
              <a:buNone/>
            </a:pPr>
            <a:r>
              <a:rPr lang="az" sz="1300">
                <a:solidFill>
                  <a:schemeClr val="dk2"/>
                </a:solidFill>
                <a:highlight>
                  <a:srgbClr val="FFFFFF"/>
                </a:highlight>
                <a:latin typeface="Maven Pro Regular"/>
                <a:ea typeface="Maven Pro Regular"/>
                <a:cs typeface="Maven Pro Regular"/>
                <a:sym typeface="Maven Pro Regular"/>
              </a:rPr>
              <a:t>      d.eat();  </a:t>
            </a:r>
            <a:endParaRPr sz="1300">
              <a:solidFill>
                <a:schemeClr val="dk2"/>
              </a:solidFill>
              <a:highlight>
                <a:srgbClr val="FFFFFF"/>
              </a:highlight>
              <a:latin typeface="Maven Pro Regular"/>
              <a:ea typeface="Maven Pro Regular"/>
              <a:cs typeface="Maven Pro Regular"/>
              <a:sym typeface="Maven Pro Regular"/>
            </a:endParaRPr>
          </a:p>
          <a:p>
            <a:pPr indent="-228600" lvl="0" marL="0" rtl="0" algn="just">
              <a:lnSpc>
                <a:spcPct val="143181"/>
              </a:lnSpc>
              <a:spcBef>
                <a:spcPts val="0"/>
              </a:spcBef>
              <a:spcAft>
                <a:spcPts val="0"/>
              </a:spcAft>
              <a:buNone/>
            </a:pPr>
            <a:r>
              <a:rPr lang="az" sz="1300">
                <a:solidFill>
                  <a:schemeClr val="dk2"/>
                </a:solidFill>
                <a:highlight>
                  <a:srgbClr val="FFFFFF"/>
                </a:highlight>
                <a:latin typeface="Maven Pro Regular"/>
                <a:ea typeface="Maven Pro Regular"/>
                <a:cs typeface="Maven Pro Regular"/>
                <a:sym typeface="Maven Pro Regular"/>
              </a:rPr>
              <a:t>     }}  </a:t>
            </a:r>
            <a:endParaRPr sz="1300">
              <a:solidFill>
                <a:schemeClr val="dk2"/>
              </a:solidFill>
              <a:highlight>
                <a:srgbClr val="FFFFFF"/>
              </a:highlight>
              <a:latin typeface="Maven Pro Regular"/>
              <a:ea typeface="Maven Pro Regular"/>
              <a:cs typeface="Maven Pro Regular"/>
              <a:sym typeface="Maven Pro Regular"/>
            </a:endParaRPr>
          </a:p>
          <a:p>
            <a:pPr indent="0" lvl="0" marL="0" rtl="0" algn="l">
              <a:spcBef>
                <a:spcPts val="0"/>
              </a:spcBef>
              <a:spcAft>
                <a:spcPts val="0"/>
              </a:spcAft>
              <a:buNone/>
            </a:pPr>
            <a:r>
              <a:t/>
            </a:r>
            <a:endParaRPr sz="1300">
              <a:solidFill>
                <a:schemeClr val="dk2"/>
              </a:solidFill>
              <a:latin typeface="Maven Pro Regular"/>
              <a:ea typeface="Maven Pro Regular"/>
              <a:cs typeface="Maven Pro Regular"/>
              <a:sym typeface="Maven Pro Regul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31"/>
          <p:cNvSpPr txBox="1"/>
          <p:nvPr>
            <p:ph type="title"/>
          </p:nvPr>
        </p:nvSpPr>
        <p:spPr>
          <a:xfrm>
            <a:off x="1303800" y="598575"/>
            <a:ext cx="7030500" cy="66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z">
                <a:solidFill>
                  <a:schemeClr val="accent1"/>
                </a:solidFill>
              </a:rPr>
              <a:t>CREATION OF OBJECTS</a:t>
            </a:r>
            <a:endParaRPr>
              <a:solidFill>
                <a:schemeClr val="accent1"/>
              </a:solidFill>
            </a:endParaRPr>
          </a:p>
        </p:txBody>
      </p:sp>
      <p:sp>
        <p:nvSpPr>
          <p:cNvPr id="441" name="Google Shape;441;p31"/>
          <p:cNvSpPr txBox="1"/>
          <p:nvPr/>
        </p:nvSpPr>
        <p:spPr>
          <a:xfrm>
            <a:off x="1303800" y="1261200"/>
            <a:ext cx="7619100" cy="3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az" sz="1400">
                <a:solidFill>
                  <a:srgbClr val="000000"/>
                </a:solidFill>
                <a:latin typeface="Maven Pro Regular"/>
                <a:ea typeface="Maven Pro Regular"/>
                <a:cs typeface="Maven Pro Regular"/>
                <a:sym typeface="Maven Pro Regular"/>
              </a:rPr>
              <a:t>How to Declare, Create and Initialize an Object in </a:t>
            </a:r>
            <a:r>
              <a:rPr lang="az" sz="1400">
                <a:solidFill>
                  <a:srgbClr val="000000"/>
                </a:solidFill>
                <a:latin typeface="Maven Pro Regular"/>
                <a:ea typeface="Maven Pro Regular"/>
                <a:cs typeface="Maven Pro Regular"/>
                <a:sym typeface="Maven Pro Regular"/>
              </a:rPr>
              <a:t>Java</a:t>
            </a:r>
            <a:endParaRPr sz="14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t/>
            </a:r>
            <a:endParaRPr sz="14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sz="1400">
                <a:solidFill>
                  <a:srgbClr val="000000"/>
                </a:solidFill>
                <a:latin typeface="Maven Pro Regular"/>
                <a:ea typeface="Maven Pro Regular"/>
                <a:cs typeface="Maven Pro Regular"/>
                <a:sym typeface="Maven Pro Regular"/>
              </a:rPr>
              <a:t>A class is a blueprint for Object, you can create an object from a class. Let's take Student class and try to create Java object for it.</a:t>
            </a:r>
            <a:endParaRPr sz="14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sz="1400">
                <a:solidFill>
                  <a:srgbClr val="000000"/>
                </a:solidFill>
                <a:latin typeface="Maven Pro Regular"/>
                <a:ea typeface="Maven Pro Regular"/>
                <a:cs typeface="Maven Pro Regular"/>
                <a:sym typeface="Maven Pro Regular"/>
              </a:rPr>
              <a:t>Let's create a simple Student class which has name and college fields. </a:t>
            </a:r>
            <a:endParaRPr sz="14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sz="1400">
                <a:solidFill>
                  <a:srgbClr val="000000"/>
                </a:solidFill>
                <a:latin typeface="Maven Pro Regular"/>
                <a:ea typeface="Maven Pro Regular"/>
                <a:cs typeface="Maven Pro Regular"/>
                <a:sym typeface="Maven Pro Regular"/>
              </a:rPr>
              <a:t>Let's write a program to create declare, create and initialize a Student object in Java.</a:t>
            </a:r>
            <a:endParaRPr sz="1400">
              <a:solidFill>
                <a:srgbClr val="000000"/>
              </a:solidFill>
              <a:latin typeface="Maven Pro Regular"/>
              <a:ea typeface="Maven Pro Regular"/>
              <a:cs typeface="Maven Pro Regular"/>
              <a:sym typeface="Maven Pro Regular"/>
            </a:endParaRPr>
          </a:p>
          <a:p>
            <a:pPr indent="0" lvl="0" marL="0" rtl="0" algn="l">
              <a:spcBef>
                <a:spcPts val="1200"/>
              </a:spcBef>
              <a:spcAft>
                <a:spcPts val="1600"/>
              </a:spcAft>
              <a:buNone/>
            </a:pPr>
            <a:r>
              <a:t/>
            </a:r>
            <a:endParaRPr sz="1400">
              <a:latin typeface="Maven Pro Regular"/>
              <a:ea typeface="Maven Pro Regular"/>
              <a:cs typeface="Maven Pro Regular"/>
              <a:sym typeface="Maven Pro Regular"/>
            </a:endParaRPr>
          </a:p>
        </p:txBody>
      </p:sp>
      <p:sp>
        <p:nvSpPr>
          <p:cNvPr id="443" name="Google Shape;443;p31"/>
          <p:cNvSpPr txBox="1"/>
          <p:nvPr>
            <p:ph idx="4294967295" type="body"/>
          </p:nvPr>
        </p:nvSpPr>
        <p:spPr>
          <a:xfrm>
            <a:off x="4903800" y="1397525"/>
            <a:ext cx="3895800" cy="3538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az" sz="1100">
                <a:solidFill>
                  <a:srgbClr val="000000"/>
                </a:solidFill>
                <a:latin typeface="Arial"/>
                <a:ea typeface="Arial"/>
                <a:cs typeface="Arial"/>
                <a:sym typeface="Arial"/>
              </a:rPr>
              <a:t> </a:t>
            </a:r>
            <a:endParaRPr b="1" sz="11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32"/>
          <p:cNvSpPr txBox="1"/>
          <p:nvPr>
            <p:ph idx="1" type="body"/>
          </p:nvPr>
        </p:nvSpPr>
        <p:spPr>
          <a:xfrm>
            <a:off x="1303800" y="1087500"/>
            <a:ext cx="3430500" cy="4056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az">
                <a:solidFill>
                  <a:srgbClr val="000000"/>
                </a:solidFill>
                <a:latin typeface="Maven Pro Regular"/>
                <a:ea typeface="Maven Pro Regular"/>
                <a:cs typeface="Maven Pro Regular"/>
                <a:sym typeface="Maven Pro Regular"/>
              </a:rPr>
              <a:t>public class Student {</a:t>
            </a:r>
            <a:endParaRPr>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a:solidFill>
                  <a:srgbClr val="000000"/>
                </a:solidFill>
                <a:latin typeface="Maven Pro Regular"/>
                <a:ea typeface="Maven Pro Regular"/>
                <a:cs typeface="Maven Pro Regular"/>
                <a:sym typeface="Maven Pro Regular"/>
              </a:rPr>
              <a:t> private String name;</a:t>
            </a:r>
            <a:endParaRPr>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a:solidFill>
                  <a:srgbClr val="000000"/>
                </a:solidFill>
                <a:latin typeface="Maven Pro Regular"/>
                <a:ea typeface="Maven Pro Regular"/>
                <a:cs typeface="Maven Pro Regular"/>
                <a:sym typeface="Maven Pro Regular"/>
              </a:rPr>
              <a:t> private String college;</a:t>
            </a:r>
            <a:endParaRPr>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a:solidFill>
                  <a:srgbClr val="000000"/>
                </a:solidFill>
                <a:latin typeface="Maven Pro Regular"/>
                <a:ea typeface="Maven Pro Regular"/>
                <a:cs typeface="Maven Pro Regular"/>
                <a:sym typeface="Maven Pro Regular"/>
              </a:rPr>
              <a:t> public Student(String n, String c) {</a:t>
            </a:r>
            <a:endParaRPr>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a:solidFill>
                  <a:srgbClr val="000000"/>
                </a:solidFill>
                <a:latin typeface="Maven Pro Regular"/>
                <a:ea typeface="Maven Pro Regular"/>
                <a:cs typeface="Maven Pro Regular"/>
                <a:sym typeface="Maven Pro Regular"/>
              </a:rPr>
              <a:t> name = n;</a:t>
            </a:r>
            <a:endParaRPr>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a:solidFill>
                  <a:srgbClr val="000000"/>
                </a:solidFill>
                <a:latin typeface="Maven Pro Regular"/>
                <a:ea typeface="Maven Pro Regular"/>
                <a:cs typeface="Maven Pro Regular"/>
                <a:sym typeface="Maven Pro Regular"/>
              </a:rPr>
              <a:t> college = c;</a:t>
            </a:r>
            <a:endParaRPr>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a:solidFill>
                  <a:srgbClr val="000000"/>
                </a:solidFill>
                <a:latin typeface="Maven Pro Regular"/>
                <a:ea typeface="Maven Pro Regular"/>
                <a:cs typeface="Maven Pro Regular"/>
                <a:sym typeface="Maven Pro Regular"/>
              </a:rPr>
              <a:t> }</a:t>
            </a:r>
            <a:endParaRPr>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a:solidFill>
                  <a:srgbClr val="000000"/>
                </a:solidFill>
                <a:latin typeface="Maven Pro Regular"/>
                <a:ea typeface="Maven Pro Regular"/>
                <a:cs typeface="Maven Pro Regular"/>
                <a:sym typeface="Maven Pro Regular"/>
              </a:rPr>
              <a:t>public static void main(String[] args) {</a:t>
            </a:r>
            <a:endParaRPr>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a:solidFill>
                  <a:srgbClr val="000000"/>
                </a:solidFill>
                <a:latin typeface="Maven Pro Regular"/>
                <a:ea typeface="Maven Pro Regular"/>
                <a:cs typeface="Maven Pro Regular"/>
                <a:sym typeface="Maven Pro Regular"/>
              </a:rPr>
              <a:t>Student student = new Student("Ramesh", "BVB");</a:t>
            </a:r>
            <a:endParaRPr>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a:solidFill>
                  <a:srgbClr val="000000"/>
                </a:solidFill>
                <a:latin typeface="Maven Pro Regular"/>
                <a:ea typeface="Maven Pro Regular"/>
                <a:cs typeface="Maven Pro Regular"/>
                <a:sym typeface="Maven Pro Regular"/>
              </a:rPr>
              <a:t> </a:t>
            </a:r>
            <a:endParaRPr>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a:solidFill>
                  <a:srgbClr val="000000"/>
                </a:solidFill>
                <a:latin typeface="Maven Pro Regular"/>
                <a:ea typeface="Maven Pro Regular"/>
                <a:cs typeface="Maven Pro Regular"/>
                <a:sym typeface="Maven Pro Regular"/>
              </a:rPr>
              <a:t> </a:t>
            </a:r>
            <a:endParaRPr>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a:solidFill>
                  <a:srgbClr val="000000"/>
                </a:solidFill>
                <a:latin typeface="Maven Pro Regular"/>
                <a:ea typeface="Maven Pro Regular"/>
                <a:cs typeface="Maven Pro Regular"/>
                <a:sym typeface="Maven Pro Regular"/>
              </a:rPr>
              <a:t>   </a:t>
            </a:r>
            <a:endParaRPr>
              <a:solidFill>
                <a:srgbClr val="000000"/>
              </a:solidFill>
              <a:latin typeface="Maven Pro Regular"/>
              <a:ea typeface="Maven Pro Regular"/>
              <a:cs typeface="Maven Pro Regular"/>
              <a:sym typeface="Maven Pro Regular"/>
            </a:endParaRPr>
          </a:p>
          <a:p>
            <a:pPr indent="0" lvl="0" marL="0" rtl="0" algn="l">
              <a:spcBef>
                <a:spcPts val="1200"/>
              </a:spcBef>
              <a:spcAft>
                <a:spcPts val="1600"/>
              </a:spcAft>
              <a:buNone/>
            </a:pPr>
            <a:r>
              <a:t/>
            </a:r>
            <a:endParaRPr>
              <a:latin typeface="Maven Pro Regular"/>
              <a:ea typeface="Maven Pro Regular"/>
              <a:cs typeface="Maven Pro Regular"/>
              <a:sym typeface="Maven Pro Regular"/>
            </a:endParaRPr>
          </a:p>
        </p:txBody>
      </p:sp>
      <p:sp>
        <p:nvSpPr>
          <p:cNvPr id="449" name="Google Shape;449;p32"/>
          <p:cNvSpPr txBox="1"/>
          <p:nvPr/>
        </p:nvSpPr>
        <p:spPr>
          <a:xfrm>
            <a:off x="4734290" y="1240939"/>
            <a:ext cx="3929100" cy="374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az" sz="1300">
                <a:latin typeface="Maven Pro Regular"/>
                <a:ea typeface="Maven Pro Regular"/>
                <a:cs typeface="Maven Pro Regular"/>
                <a:sym typeface="Maven Pro Regular"/>
              </a:rPr>
              <a:t>Stude</a:t>
            </a:r>
            <a:r>
              <a:rPr lang="az" sz="1300">
                <a:latin typeface="Maven Pro Regular"/>
                <a:ea typeface="Maven Pro Regular"/>
                <a:cs typeface="Maven Pro Regular"/>
                <a:sym typeface="Maven Pro Regular"/>
              </a:rPr>
              <a:t>nt student2 = new Student("Prakash", "GEC");</a:t>
            </a:r>
            <a:endParaRPr sz="1300">
              <a:latin typeface="Maven Pro Regular"/>
              <a:ea typeface="Maven Pro Regular"/>
              <a:cs typeface="Maven Pro Regular"/>
              <a:sym typeface="Maven Pro Regular"/>
            </a:endParaRPr>
          </a:p>
          <a:p>
            <a:pPr indent="0" lvl="0" marL="0" rtl="0" algn="l">
              <a:lnSpc>
                <a:spcPct val="115000"/>
              </a:lnSpc>
              <a:spcBef>
                <a:spcPts val="1200"/>
              </a:spcBef>
              <a:spcAft>
                <a:spcPts val="0"/>
              </a:spcAft>
              <a:buNone/>
            </a:pPr>
            <a:r>
              <a:rPr lang="az" sz="1300">
                <a:latin typeface="Maven Pro Regular"/>
                <a:ea typeface="Maven Pro Regular"/>
                <a:cs typeface="Maven Pro Regular"/>
                <a:sym typeface="Maven Pro Regular"/>
              </a:rPr>
              <a:t> Student student3 = new Student("Pramod", "IIT");}</a:t>
            </a:r>
            <a:endParaRPr sz="1300">
              <a:latin typeface="Maven Pro Regular"/>
              <a:ea typeface="Maven Pro Regular"/>
              <a:cs typeface="Maven Pro Regular"/>
              <a:sym typeface="Maven Pro Regular"/>
            </a:endParaRPr>
          </a:p>
          <a:p>
            <a:pPr indent="0" lvl="0" marL="0" rtl="0" algn="l">
              <a:lnSpc>
                <a:spcPct val="115000"/>
              </a:lnSpc>
              <a:spcBef>
                <a:spcPts val="1200"/>
              </a:spcBef>
              <a:spcAft>
                <a:spcPts val="1200"/>
              </a:spcAft>
              <a:buNone/>
            </a:pPr>
            <a:r>
              <a:rPr lang="az" sz="1300">
                <a:latin typeface="Maven Pro Regular"/>
                <a:ea typeface="Maven Pro Regular"/>
                <a:cs typeface="Maven Pro Regular"/>
                <a:sym typeface="Maven Pro Regular"/>
              </a:rPr>
              <a:t>}</a:t>
            </a:r>
            <a:endParaRPr sz="1300">
              <a:latin typeface="Maven Pro Regular"/>
              <a:ea typeface="Maven Pro Regular"/>
              <a:cs typeface="Maven Pro Regular"/>
              <a:sym typeface="Maven Pro Regular"/>
            </a:endParaRPr>
          </a:p>
        </p:txBody>
      </p:sp>
      <p:sp>
        <p:nvSpPr>
          <p:cNvPr id="450" name="Google Shape;450;p32"/>
          <p:cNvSpPr txBox="1"/>
          <p:nvPr/>
        </p:nvSpPr>
        <p:spPr>
          <a:xfrm>
            <a:off x="1456200" y="455050"/>
            <a:ext cx="6778500" cy="63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az" sz="1800">
                <a:solidFill>
                  <a:schemeClr val="accent3"/>
                </a:solidFill>
                <a:latin typeface="Nunito"/>
                <a:ea typeface="Nunito"/>
                <a:cs typeface="Nunito"/>
                <a:sym typeface="Nunito"/>
              </a:rPr>
              <a:t>Simple Program Demonstrating The Creation Of Objects Using ‘New’ Keyword</a:t>
            </a:r>
            <a:endParaRPr b="1" sz="1800">
              <a:solidFill>
                <a:schemeClr val="accent3"/>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33"/>
          <p:cNvSpPr txBox="1"/>
          <p:nvPr>
            <p:ph idx="2" type="body"/>
          </p:nvPr>
        </p:nvSpPr>
        <p:spPr>
          <a:xfrm>
            <a:off x="1470525" y="341625"/>
            <a:ext cx="5643600" cy="4603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az" sz="1400" u="sng">
                <a:solidFill>
                  <a:srgbClr val="000000"/>
                </a:solidFill>
                <a:latin typeface="Maven Pro Regular"/>
                <a:ea typeface="Maven Pro Regular"/>
                <a:cs typeface="Maven Pro Regular"/>
                <a:sym typeface="Maven Pro Regular"/>
              </a:rPr>
              <a:t>From the above program, the Student objects are:</a:t>
            </a:r>
            <a:endParaRPr sz="1400" u="sng">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sz="1400">
                <a:solidFill>
                  <a:srgbClr val="000000"/>
                </a:solidFill>
                <a:latin typeface="Maven Pro Regular"/>
                <a:ea typeface="Maven Pro Regular"/>
                <a:cs typeface="Maven Pro Regular"/>
                <a:sym typeface="Maven Pro Regular"/>
              </a:rPr>
              <a:t>Student student = new Student("Ramesh", "BVB");</a:t>
            </a:r>
            <a:endParaRPr sz="14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sz="1400">
                <a:solidFill>
                  <a:srgbClr val="000000"/>
                </a:solidFill>
                <a:latin typeface="Maven Pro Regular"/>
                <a:ea typeface="Maven Pro Regular"/>
                <a:cs typeface="Maven Pro Regular"/>
                <a:sym typeface="Maven Pro Regular"/>
              </a:rPr>
              <a:t>Student student2 = new Student("Prakash", "GEC");</a:t>
            </a:r>
            <a:endParaRPr sz="14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sz="1400">
                <a:solidFill>
                  <a:srgbClr val="000000"/>
                </a:solidFill>
                <a:latin typeface="Maven Pro Regular"/>
                <a:ea typeface="Maven Pro Regular"/>
                <a:cs typeface="Maven Pro Regular"/>
                <a:sym typeface="Maven Pro Regular"/>
              </a:rPr>
              <a:t>Student student3 = new Student("Pramod", "IIT");</a:t>
            </a:r>
            <a:endParaRPr sz="14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t/>
            </a:r>
            <a:endParaRPr sz="14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sz="1400">
                <a:solidFill>
                  <a:srgbClr val="000000"/>
                </a:solidFill>
                <a:latin typeface="Maven Pro Regular"/>
                <a:ea typeface="Maven Pro Regular"/>
                <a:cs typeface="Maven Pro Regular"/>
                <a:sym typeface="Maven Pro Regular"/>
              </a:rPr>
              <a:t> </a:t>
            </a:r>
            <a:r>
              <a:rPr lang="az" sz="1400" u="sng">
                <a:solidFill>
                  <a:srgbClr val="000000"/>
                </a:solidFill>
                <a:latin typeface="Maven Pro Regular"/>
                <a:ea typeface="Maven Pro Regular"/>
                <a:cs typeface="Maven Pro Regular"/>
                <a:sym typeface="Maven Pro Regular"/>
              </a:rPr>
              <a:t>Each of these statements has three parts:</a:t>
            </a:r>
            <a:endParaRPr sz="1400" u="sng">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sz="1400">
                <a:solidFill>
                  <a:srgbClr val="000000"/>
                </a:solidFill>
                <a:latin typeface="Maven Pro Regular"/>
                <a:ea typeface="Maven Pro Regular"/>
                <a:cs typeface="Maven Pro Regular"/>
                <a:sym typeface="Maven Pro Regular"/>
              </a:rPr>
              <a:t>Declaration: The code Student student; declarations that associate a variable name with an object type.  </a:t>
            </a:r>
            <a:endParaRPr sz="14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sz="1400">
                <a:solidFill>
                  <a:srgbClr val="000000"/>
                </a:solidFill>
                <a:latin typeface="Maven Pro Regular"/>
                <a:ea typeface="Maven Pro Regular"/>
                <a:cs typeface="Maven Pro Regular"/>
                <a:sym typeface="Maven Pro Regular"/>
              </a:rPr>
              <a:t>Instantiation: The new keyword is a Java operator that creates the object. </a:t>
            </a:r>
            <a:endParaRPr sz="14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sz="1400">
                <a:solidFill>
                  <a:srgbClr val="000000"/>
                </a:solidFill>
                <a:latin typeface="Maven Pro Regular"/>
                <a:ea typeface="Maven Pro Regular"/>
                <a:cs typeface="Maven Pro Regular"/>
                <a:sym typeface="Maven Pro Regular"/>
              </a:rPr>
              <a:t>Initialization: The new operator is followed by a call to a constructor, which initializes the new object.</a:t>
            </a:r>
            <a:endParaRPr sz="14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t/>
            </a:r>
            <a:endParaRPr sz="1400">
              <a:solidFill>
                <a:srgbClr val="000000"/>
              </a:solidFill>
              <a:latin typeface="Maven Pro Regular"/>
              <a:ea typeface="Maven Pro Regular"/>
              <a:cs typeface="Maven Pro Regular"/>
              <a:sym typeface="Maven Pro Regular"/>
            </a:endParaRPr>
          </a:p>
          <a:p>
            <a:pPr indent="0" lvl="0" marL="0" rtl="0" algn="l">
              <a:spcBef>
                <a:spcPts val="1200"/>
              </a:spcBef>
              <a:spcAft>
                <a:spcPts val="1600"/>
              </a:spcAft>
              <a:buNone/>
            </a:pPr>
            <a:r>
              <a:t/>
            </a:r>
            <a:endParaRPr sz="1400">
              <a:latin typeface="Maven Pro Regular"/>
              <a:ea typeface="Maven Pro Regular"/>
              <a:cs typeface="Maven Pro Regular"/>
              <a:sym typeface="Maven Pro Regul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34"/>
          <p:cNvSpPr txBox="1"/>
          <p:nvPr>
            <p:ph type="title"/>
          </p:nvPr>
        </p:nvSpPr>
        <p:spPr>
          <a:xfrm>
            <a:off x="1303800" y="155700"/>
            <a:ext cx="7030500" cy="5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z" sz="2400">
                <a:solidFill>
                  <a:schemeClr val="accent1"/>
                </a:solidFill>
              </a:rPr>
              <a:t>CALLING OBJECTS USING METHODS</a:t>
            </a:r>
            <a:endParaRPr sz="2400">
              <a:solidFill>
                <a:schemeClr val="accent1"/>
              </a:solidFill>
            </a:endParaRPr>
          </a:p>
        </p:txBody>
      </p:sp>
      <p:sp>
        <p:nvSpPr>
          <p:cNvPr id="461" name="Google Shape;461;p34"/>
          <p:cNvSpPr txBox="1"/>
          <p:nvPr>
            <p:ph idx="1" type="body"/>
          </p:nvPr>
        </p:nvSpPr>
        <p:spPr>
          <a:xfrm>
            <a:off x="1363500" y="686100"/>
            <a:ext cx="6680100" cy="741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az" sz="1200">
                <a:solidFill>
                  <a:srgbClr val="000000"/>
                </a:solidFill>
                <a:latin typeface="Maven Pro Regular"/>
                <a:ea typeface="Maven Pro Regular"/>
                <a:cs typeface="Maven Pro Regular"/>
                <a:sym typeface="Maven Pro Regular"/>
              </a:rPr>
              <a:t>Now, we have the complete program below which creates three Student objects and invokes the printDetails() method on each of these objects.</a:t>
            </a:r>
            <a:endParaRPr sz="12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t/>
            </a:r>
            <a:endParaRPr sz="12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t/>
            </a:r>
            <a:endParaRPr sz="12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t/>
            </a:r>
            <a:endParaRPr sz="12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sz="1200">
                <a:solidFill>
                  <a:srgbClr val="000000"/>
                </a:solidFill>
                <a:latin typeface="Maven Pro Regular"/>
                <a:ea typeface="Maven Pro Regular"/>
                <a:cs typeface="Maven Pro Regular"/>
                <a:sym typeface="Maven Pro Regular"/>
              </a:rPr>
              <a:t> </a:t>
            </a:r>
            <a:endParaRPr sz="1200">
              <a:solidFill>
                <a:srgbClr val="000000"/>
              </a:solidFill>
              <a:latin typeface="Maven Pro Regular"/>
              <a:ea typeface="Maven Pro Regular"/>
              <a:cs typeface="Maven Pro Regular"/>
              <a:sym typeface="Maven Pro Regular"/>
            </a:endParaRPr>
          </a:p>
          <a:p>
            <a:pPr indent="0" lvl="0" marL="0" rtl="0" algn="l">
              <a:lnSpc>
                <a:spcPct val="115000"/>
              </a:lnSpc>
              <a:spcBef>
                <a:spcPts val="1200"/>
              </a:spcBef>
              <a:spcAft>
                <a:spcPts val="0"/>
              </a:spcAft>
              <a:buNone/>
            </a:pPr>
            <a:r>
              <a:t/>
            </a:r>
            <a:endParaRPr sz="1200">
              <a:solidFill>
                <a:srgbClr val="000000"/>
              </a:solidFill>
              <a:latin typeface="Maven Pro Regular"/>
              <a:ea typeface="Maven Pro Regular"/>
              <a:cs typeface="Maven Pro Regular"/>
              <a:sym typeface="Maven Pro Regular"/>
            </a:endParaRPr>
          </a:p>
          <a:p>
            <a:pPr indent="0" lvl="0" marL="0" rtl="0" algn="l">
              <a:spcBef>
                <a:spcPts val="0"/>
              </a:spcBef>
              <a:spcAft>
                <a:spcPts val="1600"/>
              </a:spcAft>
              <a:buNone/>
            </a:pPr>
            <a:r>
              <a:t/>
            </a:r>
            <a:endParaRPr sz="1200">
              <a:latin typeface="Maven Pro Regular"/>
              <a:ea typeface="Maven Pro Regular"/>
              <a:cs typeface="Maven Pro Regular"/>
              <a:sym typeface="Maven Pro Regular"/>
            </a:endParaRPr>
          </a:p>
        </p:txBody>
      </p:sp>
      <p:sp>
        <p:nvSpPr>
          <p:cNvPr id="462" name="Google Shape;462;p34"/>
          <p:cNvSpPr txBox="1"/>
          <p:nvPr/>
        </p:nvSpPr>
        <p:spPr>
          <a:xfrm>
            <a:off x="1363500" y="1427700"/>
            <a:ext cx="3329700" cy="371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az" sz="1200">
                <a:latin typeface="Maven Pro Regular"/>
                <a:ea typeface="Maven Pro Regular"/>
                <a:cs typeface="Maven Pro Regular"/>
                <a:sym typeface="Maven Pro Regular"/>
              </a:rPr>
              <a:t>public class StudentTest {</a:t>
            </a:r>
            <a:endParaRPr sz="1200">
              <a:latin typeface="Maven Pro Regular"/>
              <a:ea typeface="Maven Pro Regular"/>
              <a:cs typeface="Maven Pro Regular"/>
              <a:sym typeface="Maven Pro Regular"/>
            </a:endParaRPr>
          </a:p>
          <a:p>
            <a:pPr indent="0" lvl="0" marL="0" rtl="0" algn="l">
              <a:lnSpc>
                <a:spcPct val="100000"/>
              </a:lnSpc>
              <a:spcBef>
                <a:spcPts val="1200"/>
              </a:spcBef>
              <a:spcAft>
                <a:spcPts val="0"/>
              </a:spcAft>
              <a:buNone/>
            </a:pPr>
            <a:r>
              <a:rPr lang="az" sz="1200">
                <a:latin typeface="Maven Pro Regular"/>
                <a:ea typeface="Maven Pro Regular"/>
                <a:cs typeface="Maven Pro Regular"/>
                <a:sym typeface="Maven Pro Regular"/>
              </a:rPr>
              <a:t>public void printdetails(String name,String college)</a:t>
            </a:r>
            <a:endParaRPr sz="1200">
              <a:latin typeface="Maven Pro Regular"/>
              <a:ea typeface="Maven Pro Regular"/>
              <a:cs typeface="Maven Pro Regular"/>
              <a:sym typeface="Maven Pro Regular"/>
            </a:endParaRPr>
          </a:p>
          <a:p>
            <a:pPr indent="0" lvl="0" marL="0" rtl="0" algn="l">
              <a:lnSpc>
                <a:spcPct val="100000"/>
              </a:lnSpc>
              <a:spcBef>
                <a:spcPts val="1200"/>
              </a:spcBef>
              <a:spcAft>
                <a:spcPts val="0"/>
              </a:spcAft>
              <a:buNone/>
            </a:pPr>
            <a:r>
              <a:rPr lang="az" sz="1200">
                <a:latin typeface="Maven Pro Regular"/>
                <a:ea typeface="Maven Pro Regular"/>
                <a:cs typeface="Maven Pro Regular"/>
                <a:sym typeface="Maven Pro Regular"/>
              </a:rPr>
              <a:t>{</a:t>
            </a:r>
            <a:br>
              <a:rPr lang="az" sz="1200">
                <a:latin typeface="Maven Pro Regular"/>
                <a:ea typeface="Maven Pro Regular"/>
                <a:cs typeface="Maven Pro Regular"/>
                <a:sym typeface="Maven Pro Regular"/>
              </a:rPr>
            </a:br>
            <a:r>
              <a:rPr lang="az" sz="1200">
                <a:latin typeface="Maven Pro Regular"/>
                <a:ea typeface="Maven Pro Regular"/>
                <a:cs typeface="Maven Pro Regular"/>
                <a:sym typeface="Maven Pro Regular"/>
              </a:rPr>
              <a:t>	System.out.println(“Name of student is: “+ name + “\n”);</a:t>
            </a:r>
            <a:endParaRPr sz="1200">
              <a:latin typeface="Maven Pro Regular"/>
              <a:ea typeface="Maven Pro Regular"/>
              <a:cs typeface="Maven Pro Regular"/>
              <a:sym typeface="Maven Pro Regular"/>
            </a:endParaRPr>
          </a:p>
          <a:p>
            <a:pPr indent="0" lvl="0" marL="0" rtl="0" algn="l">
              <a:lnSpc>
                <a:spcPct val="100000"/>
              </a:lnSpc>
              <a:spcBef>
                <a:spcPts val="1200"/>
              </a:spcBef>
              <a:spcAft>
                <a:spcPts val="0"/>
              </a:spcAft>
              <a:buNone/>
            </a:pPr>
            <a:r>
              <a:rPr lang="az" sz="1200">
                <a:latin typeface="Maven Pro Regular"/>
                <a:ea typeface="Maven Pro Regular"/>
                <a:cs typeface="Maven Pro Regular"/>
                <a:sym typeface="Maven Pro Regular"/>
              </a:rPr>
              <a:t>	System.out.println(“Name of college student is studying in: “+ college + “\n”);</a:t>
            </a:r>
            <a:endParaRPr sz="1200">
              <a:latin typeface="Maven Pro Regular"/>
              <a:ea typeface="Maven Pro Regular"/>
              <a:cs typeface="Maven Pro Regular"/>
              <a:sym typeface="Maven Pro Regular"/>
            </a:endParaRPr>
          </a:p>
          <a:p>
            <a:pPr indent="0" lvl="0" marL="0" rtl="0" algn="l">
              <a:lnSpc>
                <a:spcPct val="100000"/>
              </a:lnSpc>
              <a:spcBef>
                <a:spcPts val="1200"/>
              </a:spcBef>
              <a:spcAft>
                <a:spcPts val="0"/>
              </a:spcAft>
              <a:buNone/>
            </a:pPr>
            <a:r>
              <a:rPr lang="az" sz="1200">
                <a:latin typeface="Maven Pro Regular"/>
                <a:ea typeface="Maven Pro Regular"/>
                <a:cs typeface="Maven Pro Regular"/>
                <a:sym typeface="Maven Pro Regular"/>
              </a:rPr>
              <a:t>}</a:t>
            </a:r>
            <a:endParaRPr sz="1200">
              <a:latin typeface="Maven Pro Regular"/>
              <a:ea typeface="Maven Pro Regular"/>
              <a:cs typeface="Maven Pro Regular"/>
              <a:sym typeface="Maven Pro Regular"/>
            </a:endParaRPr>
          </a:p>
          <a:p>
            <a:pPr indent="0" lvl="0" marL="0" rtl="0" algn="l">
              <a:lnSpc>
                <a:spcPct val="100000"/>
              </a:lnSpc>
              <a:spcBef>
                <a:spcPts val="1200"/>
              </a:spcBef>
              <a:spcAft>
                <a:spcPts val="0"/>
              </a:spcAft>
              <a:buNone/>
            </a:pPr>
            <a:r>
              <a:rPr lang="az" sz="1200">
                <a:latin typeface="Maven Pro Regular"/>
                <a:ea typeface="Maven Pro Regular"/>
                <a:cs typeface="Maven Pro Regular"/>
                <a:sym typeface="Maven Pro Regular"/>
              </a:rPr>
              <a:t> public static void main ( String[] args ) {</a:t>
            </a:r>
            <a:endParaRPr sz="1200">
              <a:latin typeface="Maven Pro Regular"/>
              <a:ea typeface="Maven Pro Regular"/>
              <a:cs typeface="Maven Pro Regular"/>
              <a:sym typeface="Maven Pro Regular"/>
            </a:endParaRPr>
          </a:p>
          <a:p>
            <a:pPr indent="0" lvl="0" marL="0" rtl="0" algn="l">
              <a:lnSpc>
                <a:spcPct val="100000"/>
              </a:lnSpc>
              <a:spcBef>
                <a:spcPts val="1200"/>
              </a:spcBef>
              <a:spcAft>
                <a:spcPts val="0"/>
              </a:spcAft>
              <a:buNone/>
            </a:pPr>
            <a:r>
              <a:rPr lang="az" sz="1200">
                <a:latin typeface="Maven Pro Regular"/>
                <a:ea typeface="Maven Pro Regular"/>
                <a:cs typeface="Maven Pro Regular"/>
                <a:sym typeface="Maven Pro Regular"/>
              </a:rPr>
              <a:t>  	Student s1 = new Student (“Ramesh”,”BVB”) ;</a:t>
            </a:r>
            <a:endParaRPr sz="1200">
              <a:latin typeface="Maven Pro Regular"/>
              <a:ea typeface="Maven Pro Regular"/>
              <a:cs typeface="Maven Pro Regular"/>
              <a:sym typeface="Maven Pro Regular"/>
            </a:endParaRPr>
          </a:p>
          <a:p>
            <a:pPr indent="0" lvl="0" marL="0" rtl="0" algn="l">
              <a:lnSpc>
                <a:spcPct val="100000"/>
              </a:lnSpc>
              <a:spcBef>
                <a:spcPts val="1200"/>
              </a:spcBef>
              <a:spcAft>
                <a:spcPts val="0"/>
              </a:spcAft>
              <a:buNone/>
            </a:pPr>
            <a:r>
              <a:rPr lang="az" sz="1200">
                <a:latin typeface="Maven Pro Regular"/>
                <a:ea typeface="Maven Pro Regular"/>
                <a:cs typeface="Maven Pro Regular"/>
                <a:sym typeface="Maven Pro Regular"/>
              </a:rPr>
              <a:t>  	  	</a:t>
            </a:r>
            <a:endParaRPr sz="1200">
              <a:latin typeface="Maven Pro Regular"/>
              <a:ea typeface="Maven Pro Regular"/>
              <a:cs typeface="Maven Pro Regular"/>
              <a:sym typeface="Maven Pro Regular"/>
            </a:endParaRPr>
          </a:p>
          <a:p>
            <a:pPr indent="0" lvl="0" marL="0" rtl="0" algn="l">
              <a:lnSpc>
                <a:spcPct val="100000"/>
              </a:lnSpc>
              <a:spcBef>
                <a:spcPts val="1200"/>
              </a:spcBef>
              <a:spcAft>
                <a:spcPts val="0"/>
              </a:spcAft>
              <a:buNone/>
            </a:pPr>
            <a:r>
              <a:t/>
            </a:r>
            <a:endParaRPr sz="1200">
              <a:latin typeface="Maven Pro Regular"/>
              <a:ea typeface="Maven Pro Regular"/>
              <a:cs typeface="Maven Pro Regular"/>
              <a:sym typeface="Maven Pro Regular"/>
            </a:endParaRPr>
          </a:p>
          <a:p>
            <a:pPr indent="0" lvl="0" marL="0" rtl="0" algn="l">
              <a:lnSpc>
                <a:spcPct val="100000"/>
              </a:lnSpc>
              <a:spcBef>
                <a:spcPts val="1200"/>
              </a:spcBef>
              <a:spcAft>
                <a:spcPts val="0"/>
              </a:spcAft>
              <a:buNone/>
            </a:pPr>
            <a:r>
              <a:t/>
            </a:r>
            <a:endParaRPr sz="1200">
              <a:latin typeface="Maven Pro Regular"/>
              <a:ea typeface="Maven Pro Regular"/>
              <a:cs typeface="Maven Pro Regular"/>
              <a:sym typeface="Maven Pro Regular"/>
            </a:endParaRPr>
          </a:p>
          <a:p>
            <a:pPr indent="0" lvl="0" marL="0" rtl="0" algn="l">
              <a:lnSpc>
                <a:spcPct val="100000"/>
              </a:lnSpc>
              <a:spcBef>
                <a:spcPts val="1200"/>
              </a:spcBef>
              <a:spcAft>
                <a:spcPts val="0"/>
              </a:spcAft>
              <a:buNone/>
            </a:pPr>
            <a:r>
              <a:t/>
            </a:r>
            <a:endParaRPr sz="1200">
              <a:latin typeface="Maven Pro Regular"/>
              <a:ea typeface="Maven Pro Regular"/>
              <a:cs typeface="Maven Pro Regular"/>
              <a:sym typeface="Maven Pro Regular"/>
            </a:endParaRPr>
          </a:p>
          <a:p>
            <a:pPr indent="0" lvl="0" marL="0" rtl="0" algn="l">
              <a:lnSpc>
                <a:spcPct val="100000"/>
              </a:lnSpc>
              <a:spcBef>
                <a:spcPts val="1200"/>
              </a:spcBef>
              <a:spcAft>
                <a:spcPts val="0"/>
              </a:spcAft>
              <a:buNone/>
            </a:pPr>
            <a:r>
              <a:t/>
            </a:r>
            <a:endParaRPr sz="1200">
              <a:latin typeface="Maven Pro Regular"/>
              <a:ea typeface="Maven Pro Regular"/>
              <a:cs typeface="Maven Pro Regular"/>
              <a:sym typeface="Maven Pro Regular"/>
            </a:endParaRPr>
          </a:p>
          <a:p>
            <a:pPr indent="0" lvl="0" marL="0" rtl="0" algn="l">
              <a:lnSpc>
                <a:spcPct val="100000"/>
              </a:lnSpc>
              <a:spcBef>
                <a:spcPts val="1200"/>
              </a:spcBef>
              <a:spcAft>
                <a:spcPts val="0"/>
              </a:spcAft>
              <a:buNone/>
            </a:pPr>
            <a:r>
              <a:t/>
            </a:r>
            <a:endParaRPr sz="1200">
              <a:latin typeface="Nunito"/>
              <a:ea typeface="Nunito"/>
              <a:cs typeface="Nunito"/>
              <a:sym typeface="Nunito"/>
            </a:endParaRPr>
          </a:p>
        </p:txBody>
      </p:sp>
      <p:sp>
        <p:nvSpPr>
          <p:cNvPr id="463" name="Google Shape;463;p34"/>
          <p:cNvSpPr txBox="1"/>
          <p:nvPr/>
        </p:nvSpPr>
        <p:spPr>
          <a:xfrm>
            <a:off x="4913575" y="1425850"/>
            <a:ext cx="3857700" cy="35256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az" sz="1200">
                <a:latin typeface="Maven Pro Regular"/>
                <a:ea typeface="Maven Pro Regular"/>
                <a:cs typeface="Maven Pro Regular"/>
                <a:sym typeface="Maven Pro Regular"/>
              </a:rPr>
              <a:t>Student s2 = new Student ( "Prakash", “GEC” );</a:t>
            </a:r>
            <a:endParaRPr sz="1200">
              <a:latin typeface="Maven Pro Regular"/>
              <a:ea typeface="Maven Pro Regular"/>
              <a:cs typeface="Maven Pro Regular"/>
              <a:sym typeface="Maven Pro Regular"/>
            </a:endParaRPr>
          </a:p>
          <a:p>
            <a:pPr indent="0" lvl="0" marL="0" rtl="0" algn="l">
              <a:spcBef>
                <a:spcPts val="1200"/>
              </a:spcBef>
              <a:spcAft>
                <a:spcPts val="0"/>
              </a:spcAft>
              <a:buNone/>
            </a:pPr>
            <a:r>
              <a:rPr lang="az" sz="1200">
                <a:latin typeface="Maven Pro Regular"/>
                <a:ea typeface="Maven Pro Regular"/>
                <a:cs typeface="Maven Pro Regular"/>
                <a:sym typeface="Maven Pro Regular"/>
              </a:rPr>
              <a:t> Student s3 = new Student ( "Pramod" , “IIT”);</a:t>
            </a:r>
            <a:endParaRPr sz="1200">
              <a:latin typeface="Maven Pro Regular"/>
              <a:ea typeface="Maven Pro Regular"/>
              <a:cs typeface="Maven Pro Regular"/>
              <a:sym typeface="Maven Pro Regular"/>
            </a:endParaRPr>
          </a:p>
          <a:p>
            <a:pPr indent="0" lvl="0" marL="0" rtl="0" algn="l">
              <a:spcBef>
                <a:spcPts val="1200"/>
              </a:spcBef>
              <a:spcAft>
                <a:spcPts val="0"/>
              </a:spcAft>
              <a:buNone/>
            </a:pPr>
            <a:r>
              <a:rPr lang="az" sz="1200">
                <a:latin typeface="Maven Pro Regular"/>
                <a:ea typeface="Maven Pro Regular"/>
                <a:cs typeface="Maven Pro Regular"/>
                <a:sym typeface="Maven Pro Regular"/>
              </a:rPr>
              <a:t>System.out.println("Student s1:\n ");</a:t>
            </a:r>
            <a:endParaRPr sz="1200">
              <a:latin typeface="Maven Pro Regular"/>
              <a:ea typeface="Maven Pro Regular"/>
              <a:cs typeface="Maven Pro Regular"/>
              <a:sym typeface="Maven Pro Regular"/>
            </a:endParaRPr>
          </a:p>
          <a:p>
            <a:pPr indent="0" lvl="0" marL="0" rtl="0" algn="l">
              <a:spcBef>
                <a:spcPts val="1200"/>
              </a:spcBef>
              <a:spcAft>
                <a:spcPts val="0"/>
              </a:spcAft>
              <a:buNone/>
            </a:pPr>
            <a:r>
              <a:rPr lang="az" sz="1200">
                <a:latin typeface="Maven Pro Regular"/>
                <a:ea typeface="Maven Pro Regular"/>
                <a:cs typeface="Maven Pro Regular"/>
                <a:sym typeface="Maven Pro Regular"/>
              </a:rPr>
              <a:t>  s1.printDetails();</a:t>
            </a:r>
            <a:endParaRPr sz="1200">
              <a:latin typeface="Maven Pro Regular"/>
              <a:ea typeface="Maven Pro Regular"/>
              <a:cs typeface="Maven Pro Regular"/>
              <a:sym typeface="Maven Pro Regular"/>
            </a:endParaRPr>
          </a:p>
          <a:p>
            <a:pPr indent="0" lvl="0" marL="0" rtl="0" algn="l">
              <a:spcBef>
                <a:spcPts val="1200"/>
              </a:spcBef>
              <a:spcAft>
                <a:spcPts val="0"/>
              </a:spcAft>
              <a:buNone/>
            </a:pPr>
            <a:r>
              <a:rPr lang="az" sz="1200">
                <a:latin typeface="Maven Pro Regular"/>
                <a:ea typeface="Maven Pro Regular"/>
                <a:cs typeface="Maven Pro Regular"/>
                <a:sym typeface="Maven Pro Regular"/>
              </a:rPr>
              <a:t>  System.out.println("\nStudent s2: ");</a:t>
            </a:r>
            <a:endParaRPr sz="1200">
              <a:latin typeface="Maven Pro Regular"/>
              <a:ea typeface="Maven Pro Regular"/>
              <a:cs typeface="Maven Pro Regular"/>
              <a:sym typeface="Maven Pro Regular"/>
            </a:endParaRPr>
          </a:p>
          <a:p>
            <a:pPr indent="0" lvl="0" marL="0" rtl="0" algn="l">
              <a:spcBef>
                <a:spcPts val="1200"/>
              </a:spcBef>
              <a:spcAft>
                <a:spcPts val="0"/>
              </a:spcAft>
              <a:buNone/>
            </a:pPr>
            <a:r>
              <a:rPr lang="az" sz="1200">
                <a:latin typeface="Maven Pro Regular"/>
                <a:ea typeface="Maven Pro Regular"/>
                <a:cs typeface="Maven Pro Regular"/>
                <a:sym typeface="Maven Pro Regular"/>
              </a:rPr>
              <a:t>  s2.printDetails();</a:t>
            </a:r>
            <a:endParaRPr sz="1200">
              <a:latin typeface="Maven Pro Regular"/>
              <a:ea typeface="Maven Pro Regular"/>
              <a:cs typeface="Maven Pro Regular"/>
              <a:sym typeface="Maven Pro Regular"/>
            </a:endParaRPr>
          </a:p>
          <a:p>
            <a:pPr indent="0" lvl="0" marL="0" rtl="0" algn="l">
              <a:spcBef>
                <a:spcPts val="1200"/>
              </a:spcBef>
              <a:spcAft>
                <a:spcPts val="0"/>
              </a:spcAft>
              <a:buNone/>
            </a:pPr>
            <a:r>
              <a:rPr lang="az" sz="1200">
                <a:latin typeface="Maven Pro Regular"/>
                <a:ea typeface="Maven Pro Regular"/>
                <a:cs typeface="Maven Pro Regular"/>
                <a:sym typeface="Maven Pro Regular"/>
              </a:rPr>
              <a:t>  System.out.println("\nStudent s3: ");</a:t>
            </a:r>
            <a:endParaRPr sz="1200">
              <a:latin typeface="Maven Pro Regular"/>
              <a:ea typeface="Maven Pro Regular"/>
              <a:cs typeface="Maven Pro Regular"/>
              <a:sym typeface="Maven Pro Regular"/>
            </a:endParaRPr>
          </a:p>
          <a:p>
            <a:pPr indent="0" lvl="0" marL="0" rtl="0" algn="l">
              <a:spcBef>
                <a:spcPts val="1200"/>
              </a:spcBef>
              <a:spcAft>
                <a:spcPts val="0"/>
              </a:spcAft>
              <a:buNone/>
            </a:pPr>
            <a:r>
              <a:rPr lang="az" sz="1200">
                <a:latin typeface="Maven Pro Regular"/>
                <a:ea typeface="Maven Pro Regular"/>
                <a:cs typeface="Maven Pro Regular"/>
                <a:sym typeface="Maven Pro Regular"/>
              </a:rPr>
              <a:t>  s3.printDetails(); }                                                                                                                                                                                                                                                                                                                        </a:t>
            </a:r>
            <a:endParaRPr sz="1200">
              <a:latin typeface="Maven Pro Regular"/>
              <a:ea typeface="Maven Pro Regular"/>
              <a:cs typeface="Maven Pro Regular"/>
              <a:sym typeface="Maven Pro Regular"/>
            </a:endParaRPr>
          </a:p>
          <a:p>
            <a:pPr indent="0" lvl="0" marL="0" rtl="0" algn="l">
              <a:spcBef>
                <a:spcPts val="1200"/>
              </a:spcBef>
              <a:spcAft>
                <a:spcPts val="0"/>
              </a:spcAft>
              <a:buNone/>
            </a:pPr>
            <a:r>
              <a:rPr lang="az" sz="1200">
                <a:latin typeface="Maven Pro Regular"/>
                <a:ea typeface="Maven Pro Regular"/>
                <a:cs typeface="Maven Pro Regular"/>
                <a:sym typeface="Maven Pro Regular"/>
              </a:rPr>
              <a:t> </a:t>
            </a:r>
            <a:endParaRPr sz="1200">
              <a:latin typeface="Maven Pro Regular"/>
              <a:ea typeface="Maven Pro Regular"/>
              <a:cs typeface="Maven Pro Regular"/>
              <a:sym typeface="Maven Pro Regular"/>
            </a:endParaRPr>
          </a:p>
          <a:p>
            <a:pPr indent="0" lvl="0" marL="0" rtl="0" algn="l">
              <a:spcBef>
                <a:spcPts val="1200"/>
              </a:spcBef>
              <a:spcAft>
                <a:spcPts val="0"/>
              </a:spcAft>
              <a:buNone/>
            </a:pPr>
            <a:r>
              <a:t/>
            </a:r>
            <a:endParaRPr sz="1200">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35"/>
          <p:cNvSpPr txBox="1"/>
          <p:nvPr>
            <p:ph idx="1" type="body"/>
          </p:nvPr>
        </p:nvSpPr>
        <p:spPr>
          <a:xfrm>
            <a:off x="1303800" y="173525"/>
            <a:ext cx="7030500" cy="47469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az" sz="1200">
                <a:solidFill>
                  <a:srgbClr val="000000"/>
                </a:solidFill>
                <a:latin typeface="Maven Pro Regular"/>
                <a:ea typeface="Maven Pro Regular"/>
                <a:cs typeface="Maven Pro Regular"/>
                <a:sym typeface="Maven Pro Regular"/>
              </a:rPr>
              <a:t>When we run this program, we get the following output:</a:t>
            </a:r>
            <a:endParaRPr sz="1200">
              <a:solidFill>
                <a:srgbClr val="000000"/>
              </a:solidFill>
              <a:latin typeface="Maven Pro Regular"/>
              <a:ea typeface="Maven Pro Regular"/>
              <a:cs typeface="Maven Pro Regular"/>
              <a:sym typeface="Maven Pro Regular"/>
            </a:endParaRPr>
          </a:p>
          <a:p>
            <a:pPr indent="0" lvl="0" marL="0" rtl="0" algn="l">
              <a:lnSpc>
                <a:spcPct val="100000"/>
              </a:lnSpc>
              <a:spcBef>
                <a:spcPts val="1200"/>
              </a:spcBef>
              <a:spcAft>
                <a:spcPts val="0"/>
              </a:spcAft>
              <a:buNone/>
            </a:pPr>
            <a:r>
              <a:rPr lang="az" sz="1200">
                <a:solidFill>
                  <a:srgbClr val="000000"/>
                </a:solidFill>
                <a:latin typeface="Maven Pro Regular"/>
                <a:ea typeface="Maven Pro Regular"/>
                <a:cs typeface="Maven Pro Regular"/>
                <a:sym typeface="Maven Pro Regular"/>
              </a:rPr>
              <a:t> Student s1:            </a:t>
            </a:r>
            <a:endParaRPr sz="1200">
              <a:solidFill>
                <a:srgbClr val="000000"/>
              </a:solidFill>
              <a:latin typeface="Maven Pro Regular"/>
              <a:ea typeface="Maven Pro Regular"/>
              <a:cs typeface="Maven Pro Regular"/>
              <a:sym typeface="Maven Pro Regular"/>
            </a:endParaRPr>
          </a:p>
          <a:p>
            <a:pPr indent="0" lvl="0" marL="0" rtl="0" algn="l">
              <a:lnSpc>
                <a:spcPct val="100000"/>
              </a:lnSpc>
              <a:spcBef>
                <a:spcPts val="1200"/>
              </a:spcBef>
              <a:spcAft>
                <a:spcPts val="0"/>
              </a:spcAft>
              <a:buNone/>
            </a:pPr>
            <a:r>
              <a:rPr lang="az" sz="1200">
                <a:solidFill>
                  <a:srgbClr val="000000"/>
                </a:solidFill>
                <a:latin typeface="Maven Pro Regular"/>
                <a:ea typeface="Maven Pro Regular"/>
                <a:cs typeface="Maven Pro Regular"/>
                <a:sym typeface="Maven Pro Regular"/>
              </a:rPr>
              <a:t>Name of  student is: Ramesh</a:t>
            </a:r>
            <a:endParaRPr sz="1200">
              <a:solidFill>
                <a:srgbClr val="000000"/>
              </a:solidFill>
              <a:latin typeface="Maven Pro Regular"/>
              <a:ea typeface="Maven Pro Regular"/>
              <a:cs typeface="Maven Pro Regular"/>
              <a:sym typeface="Maven Pro Regular"/>
            </a:endParaRPr>
          </a:p>
          <a:p>
            <a:pPr indent="0" lvl="0" marL="0" rtl="0" algn="l">
              <a:lnSpc>
                <a:spcPct val="100000"/>
              </a:lnSpc>
              <a:spcBef>
                <a:spcPts val="1200"/>
              </a:spcBef>
              <a:spcAft>
                <a:spcPts val="0"/>
              </a:spcAft>
              <a:buNone/>
            </a:pPr>
            <a:r>
              <a:rPr lang="az" sz="1200">
                <a:solidFill>
                  <a:srgbClr val="000000"/>
                </a:solidFill>
                <a:latin typeface="Maven Pro Regular"/>
                <a:ea typeface="Maven Pro Regular"/>
                <a:cs typeface="Maven Pro Regular"/>
                <a:sym typeface="Maven Pro Regular"/>
              </a:rPr>
              <a:t>Name of college student is studying in is:   BVB</a:t>
            </a:r>
            <a:endParaRPr sz="1200">
              <a:solidFill>
                <a:srgbClr val="000000"/>
              </a:solidFill>
              <a:latin typeface="Maven Pro Regular"/>
              <a:ea typeface="Maven Pro Regular"/>
              <a:cs typeface="Maven Pro Regular"/>
              <a:sym typeface="Maven Pro Regular"/>
            </a:endParaRPr>
          </a:p>
          <a:p>
            <a:pPr indent="0" lvl="0" marL="0" rtl="0" algn="l">
              <a:lnSpc>
                <a:spcPct val="100000"/>
              </a:lnSpc>
              <a:spcBef>
                <a:spcPts val="1200"/>
              </a:spcBef>
              <a:spcAft>
                <a:spcPts val="0"/>
              </a:spcAft>
              <a:buNone/>
            </a:pPr>
            <a:r>
              <a:rPr lang="az" sz="1200">
                <a:solidFill>
                  <a:srgbClr val="000000"/>
                </a:solidFill>
                <a:latin typeface="Maven Pro Regular"/>
                <a:ea typeface="Maven Pro Regular"/>
                <a:cs typeface="Maven Pro Regular"/>
                <a:sym typeface="Maven Pro Regular"/>
              </a:rPr>
              <a:t>                                                                                                                                                   Student s2:                      </a:t>
            </a:r>
            <a:endParaRPr sz="1200">
              <a:solidFill>
                <a:srgbClr val="000000"/>
              </a:solidFill>
              <a:latin typeface="Maven Pro Regular"/>
              <a:ea typeface="Maven Pro Regular"/>
              <a:cs typeface="Maven Pro Regular"/>
              <a:sym typeface="Maven Pro Regular"/>
            </a:endParaRPr>
          </a:p>
          <a:p>
            <a:pPr indent="0" lvl="0" marL="0" rtl="0" algn="l">
              <a:lnSpc>
                <a:spcPct val="100000"/>
              </a:lnSpc>
              <a:spcBef>
                <a:spcPts val="1200"/>
              </a:spcBef>
              <a:spcAft>
                <a:spcPts val="0"/>
              </a:spcAft>
              <a:buNone/>
            </a:pPr>
            <a:r>
              <a:rPr lang="az" sz="1200">
                <a:solidFill>
                  <a:srgbClr val="000000"/>
                </a:solidFill>
                <a:latin typeface="Maven Pro Regular"/>
                <a:ea typeface="Maven Pro Regular"/>
                <a:cs typeface="Maven Pro Regular"/>
                <a:sym typeface="Maven Pro Regular"/>
              </a:rPr>
              <a:t>Name of  student is: Prakash</a:t>
            </a:r>
            <a:endParaRPr sz="1200">
              <a:solidFill>
                <a:srgbClr val="000000"/>
              </a:solidFill>
              <a:latin typeface="Maven Pro Regular"/>
              <a:ea typeface="Maven Pro Regular"/>
              <a:cs typeface="Maven Pro Regular"/>
              <a:sym typeface="Maven Pro Regular"/>
            </a:endParaRPr>
          </a:p>
          <a:p>
            <a:pPr indent="0" lvl="0" marL="0" rtl="0" algn="l">
              <a:lnSpc>
                <a:spcPct val="100000"/>
              </a:lnSpc>
              <a:spcBef>
                <a:spcPts val="1200"/>
              </a:spcBef>
              <a:spcAft>
                <a:spcPts val="0"/>
              </a:spcAft>
              <a:buNone/>
            </a:pPr>
            <a:r>
              <a:rPr lang="az" sz="1200">
                <a:solidFill>
                  <a:srgbClr val="000000"/>
                </a:solidFill>
                <a:latin typeface="Maven Pro Regular"/>
                <a:ea typeface="Maven Pro Regular"/>
                <a:cs typeface="Maven Pro Regular"/>
                <a:sym typeface="Maven Pro Regular"/>
              </a:rPr>
              <a:t>Name of college student is studying in is:   GEC</a:t>
            </a:r>
            <a:endParaRPr sz="1200">
              <a:solidFill>
                <a:srgbClr val="000000"/>
              </a:solidFill>
              <a:latin typeface="Maven Pro Regular"/>
              <a:ea typeface="Maven Pro Regular"/>
              <a:cs typeface="Maven Pro Regular"/>
              <a:sym typeface="Maven Pro Regular"/>
            </a:endParaRPr>
          </a:p>
          <a:p>
            <a:pPr indent="0" lvl="0" marL="0" rtl="0" algn="l">
              <a:lnSpc>
                <a:spcPct val="100000"/>
              </a:lnSpc>
              <a:spcBef>
                <a:spcPts val="1200"/>
              </a:spcBef>
              <a:spcAft>
                <a:spcPts val="0"/>
              </a:spcAft>
              <a:buNone/>
            </a:pPr>
            <a:r>
              <a:rPr lang="az" sz="1200">
                <a:solidFill>
                  <a:srgbClr val="000000"/>
                </a:solidFill>
                <a:latin typeface="Maven Pro Regular"/>
                <a:ea typeface="Maven Pro Regular"/>
                <a:cs typeface="Maven Pro Regular"/>
                <a:sym typeface="Maven Pro Regular"/>
              </a:rPr>
              <a:t>                                                                                                                                                   Student s3:                                                                                                                                                                                                                                                                                                                                                              Name of  student is: Pramod</a:t>
            </a:r>
            <a:endParaRPr sz="1200">
              <a:solidFill>
                <a:srgbClr val="000000"/>
              </a:solidFill>
              <a:latin typeface="Maven Pro Regular"/>
              <a:ea typeface="Maven Pro Regular"/>
              <a:cs typeface="Maven Pro Regular"/>
              <a:sym typeface="Maven Pro Regular"/>
            </a:endParaRPr>
          </a:p>
          <a:p>
            <a:pPr indent="0" lvl="0" marL="0" rtl="0" algn="l">
              <a:lnSpc>
                <a:spcPct val="100000"/>
              </a:lnSpc>
              <a:spcBef>
                <a:spcPts val="1200"/>
              </a:spcBef>
              <a:spcAft>
                <a:spcPts val="0"/>
              </a:spcAft>
              <a:buNone/>
            </a:pPr>
            <a:r>
              <a:rPr lang="az" sz="1200">
                <a:solidFill>
                  <a:srgbClr val="000000"/>
                </a:solidFill>
                <a:latin typeface="Maven Pro Regular"/>
                <a:ea typeface="Maven Pro Regular"/>
                <a:cs typeface="Maven Pro Regular"/>
                <a:sym typeface="Maven Pro Regular"/>
              </a:rPr>
              <a:t>Name of college student is studying in is:   IIT</a:t>
            </a:r>
            <a:endParaRPr sz="1200">
              <a:solidFill>
                <a:srgbClr val="000000"/>
              </a:solidFill>
              <a:latin typeface="Maven Pro Regular"/>
              <a:ea typeface="Maven Pro Regular"/>
              <a:cs typeface="Maven Pro Regular"/>
              <a:sym typeface="Maven Pro Regular"/>
            </a:endParaRPr>
          </a:p>
          <a:p>
            <a:pPr indent="0" lvl="0" marL="0" rtl="0" algn="l">
              <a:lnSpc>
                <a:spcPct val="100000"/>
              </a:lnSpc>
              <a:spcBef>
                <a:spcPts val="1200"/>
              </a:spcBef>
              <a:spcAft>
                <a:spcPts val="1200"/>
              </a:spcAft>
              <a:buNone/>
            </a:pPr>
            <a:r>
              <a:t/>
            </a:r>
            <a:endParaRPr sz="1200">
              <a:solidFill>
                <a:srgbClr val="000000"/>
              </a:solidFill>
              <a:latin typeface="Maven Pro Regular"/>
              <a:ea typeface="Maven Pro Regular"/>
              <a:cs typeface="Maven Pro Regular"/>
              <a:sym typeface="Maven Pro Regul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18"/>
          <p:cNvSpPr txBox="1"/>
          <p:nvPr/>
        </p:nvSpPr>
        <p:spPr>
          <a:xfrm>
            <a:off x="315075" y="264000"/>
            <a:ext cx="56886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az" sz="2200">
                <a:solidFill>
                  <a:schemeClr val="accent1"/>
                </a:solidFill>
                <a:latin typeface="Nunito"/>
                <a:ea typeface="Nunito"/>
                <a:cs typeface="Nunito"/>
                <a:sym typeface="Nunito"/>
              </a:rPr>
              <a:t>TABLE OF CONTENTS</a:t>
            </a:r>
            <a:endParaRPr b="1" sz="2200">
              <a:solidFill>
                <a:schemeClr val="accent1"/>
              </a:solidFill>
              <a:latin typeface="Nunito"/>
              <a:ea typeface="Nunito"/>
              <a:cs typeface="Nunito"/>
              <a:sym typeface="Nunito"/>
            </a:endParaRPr>
          </a:p>
        </p:txBody>
      </p:sp>
      <p:sp>
        <p:nvSpPr>
          <p:cNvPr id="344" name="Google Shape;344;p18"/>
          <p:cNvSpPr txBox="1"/>
          <p:nvPr/>
        </p:nvSpPr>
        <p:spPr>
          <a:xfrm>
            <a:off x="502425" y="953750"/>
            <a:ext cx="5501100" cy="3534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3"/>
              </a:buClr>
              <a:buSzPts val="1600"/>
              <a:buFont typeface="Nunito"/>
              <a:buAutoNum type="arabicPeriod"/>
            </a:pPr>
            <a:r>
              <a:rPr lang="az" sz="1600">
                <a:solidFill>
                  <a:schemeClr val="accent3"/>
                </a:solidFill>
                <a:latin typeface="Nunito"/>
                <a:ea typeface="Nunito"/>
                <a:cs typeface="Nunito"/>
                <a:sym typeface="Nunito"/>
              </a:rPr>
              <a:t>Introduction to OOPS</a:t>
            </a:r>
            <a:endParaRPr sz="1600">
              <a:solidFill>
                <a:schemeClr val="accent3"/>
              </a:solidFill>
              <a:latin typeface="Nunito"/>
              <a:ea typeface="Nunito"/>
              <a:cs typeface="Nunito"/>
              <a:sym typeface="Nunito"/>
            </a:endParaRPr>
          </a:p>
          <a:p>
            <a:pPr indent="-330200" lvl="0" marL="457200" rtl="0" algn="l">
              <a:spcBef>
                <a:spcPts val="0"/>
              </a:spcBef>
              <a:spcAft>
                <a:spcPts val="0"/>
              </a:spcAft>
              <a:buClr>
                <a:schemeClr val="accent3"/>
              </a:buClr>
              <a:buSzPts val="1600"/>
              <a:buFont typeface="Nunito"/>
              <a:buAutoNum type="arabicPeriod"/>
            </a:pPr>
            <a:r>
              <a:rPr lang="az" sz="1600">
                <a:solidFill>
                  <a:schemeClr val="accent3"/>
                </a:solidFill>
                <a:latin typeface="Nunito"/>
                <a:ea typeface="Nunito"/>
                <a:cs typeface="Nunito"/>
                <a:sym typeface="Nunito"/>
              </a:rPr>
              <a:t>Characteristics of OOPS :</a:t>
            </a:r>
            <a:r>
              <a:rPr lang="az" sz="1600">
                <a:solidFill>
                  <a:schemeClr val="accent3"/>
                </a:solidFill>
                <a:latin typeface="Nunito"/>
                <a:ea typeface="Nunito"/>
                <a:cs typeface="Nunito"/>
                <a:sym typeface="Nunito"/>
              </a:rPr>
              <a:t> Objects</a:t>
            </a:r>
            <a:endParaRPr sz="1600">
              <a:solidFill>
                <a:schemeClr val="accent3"/>
              </a:solidFill>
              <a:latin typeface="Nunito"/>
              <a:ea typeface="Nunito"/>
              <a:cs typeface="Nunito"/>
              <a:sym typeface="Nunito"/>
            </a:endParaRPr>
          </a:p>
          <a:p>
            <a:pPr indent="457200" lvl="0" marL="2286000" rtl="0" algn="l">
              <a:spcBef>
                <a:spcPts val="0"/>
              </a:spcBef>
              <a:spcAft>
                <a:spcPts val="0"/>
              </a:spcAft>
              <a:buNone/>
            </a:pPr>
            <a:r>
              <a:rPr lang="az" sz="1600">
                <a:solidFill>
                  <a:schemeClr val="accent3"/>
                </a:solidFill>
                <a:latin typeface="Nunito"/>
                <a:ea typeface="Nunito"/>
                <a:cs typeface="Nunito"/>
                <a:sym typeface="Nunito"/>
              </a:rPr>
              <a:t> Classes</a:t>
            </a:r>
            <a:endParaRPr sz="1600">
              <a:solidFill>
                <a:schemeClr val="accent3"/>
              </a:solidFill>
              <a:latin typeface="Nunito"/>
              <a:ea typeface="Nunito"/>
              <a:cs typeface="Nunito"/>
              <a:sym typeface="Nunito"/>
            </a:endParaRPr>
          </a:p>
          <a:p>
            <a:pPr indent="457200" lvl="0" marL="2286000" rtl="0" algn="l">
              <a:spcBef>
                <a:spcPts val="0"/>
              </a:spcBef>
              <a:spcAft>
                <a:spcPts val="0"/>
              </a:spcAft>
              <a:buNone/>
            </a:pPr>
            <a:r>
              <a:rPr lang="az" sz="1600">
                <a:solidFill>
                  <a:schemeClr val="accent3"/>
                </a:solidFill>
                <a:latin typeface="Nunito"/>
                <a:ea typeface="Nunito"/>
                <a:cs typeface="Nunito"/>
                <a:sym typeface="Nunito"/>
              </a:rPr>
              <a:t> Polymorphism</a:t>
            </a:r>
            <a:endParaRPr sz="1600">
              <a:solidFill>
                <a:schemeClr val="accent3"/>
              </a:solidFill>
              <a:latin typeface="Nunito"/>
              <a:ea typeface="Nunito"/>
              <a:cs typeface="Nunito"/>
              <a:sym typeface="Nunito"/>
            </a:endParaRPr>
          </a:p>
          <a:p>
            <a:pPr indent="0" lvl="0" marL="2286000" rtl="0" algn="l">
              <a:spcBef>
                <a:spcPts val="0"/>
              </a:spcBef>
              <a:spcAft>
                <a:spcPts val="0"/>
              </a:spcAft>
              <a:buNone/>
            </a:pPr>
            <a:r>
              <a:rPr lang="az" sz="1600">
                <a:solidFill>
                  <a:schemeClr val="accent3"/>
                </a:solidFill>
                <a:latin typeface="Nunito"/>
                <a:ea typeface="Nunito"/>
                <a:cs typeface="Nunito"/>
                <a:sym typeface="Nunito"/>
              </a:rPr>
              <a:t>     	 Overloading</a:t>
            </a:r>
            <a:endParaRPr sz="1600">
              <a:solidFill>
                <a:schemeClr val="accent3"/>
              </a:solidFill>
              <a:latin typeface="Nunito"/>
              <a:ea typeface="Nunito"/>
              <a:cs typeface="Nunito"/>
              <a:sym typeface="Nunito"/>
            </a:endParaRPr>
          </a:p>
          <a:p>
            <a:pPr indent="0" lvl="0" marL="2286000" rtl="0" algn="l">
              <a:spcBef>
                <a:spcPts val="0"/>
              </a:spcBef>
              <a:spcAft>
                <a:spcPts val="0"/>
              </a:spcAft>
              <a:buNone/>
            </a:pPr>
            <a:r>
              <a:rPr lang="az" sz="1600">
                <a:solidFill>
                  <a:schemeClr val="accent3"/>
                </a:solidFill>
                <a:latin typeface="Nunito"/>
                <a:ea typeface="Nunito"/>
                <a:cs typeface="Nunito"/>
                <a:sym typeface="Nunito"/>
              </a:rPr>
              <a:t>          Overriding</a:t>
            </a:r>
            <a:endParaRPr sz="1600">
              <a:solidFill>
                <a:schemeClr val="accent3"/>
              </a:solidFill>
              <a:latin typeface="Nunito"/>
              <a:ea typeface="Nunito"/>
              <a:cs typeface="Nunito"/>
              <a:sym typeface="Nunito"/>
            </a:endParaRPr>
          </a:p>
          <a:p>
            <a:pPr indent="0" lvl="0" marL="2743200" rtl="0" algn="l">
              <a:spcBef>
                <a:spcPts val="0"/>
              </a:spcBef>
              <a:spcAft>
                <a:spcPts val="0"/>
              </a:spcAft>
              <a:buNone/>
            </a:pPr>
            <a:r>
              <a:rPr lang="az" sz="1600">
                <a:solidFill>
                  <a:schemeClr val="accent3"/>
                </a:solidFill>
                <a:latin typeface="Nunito"/>
                <a:ea typeface="Nunito"/>
                <a:cs typeface="Nunito"/>
                <a:sym typeface="Nunito"/>
              </a:rPr>
              <a:t> Abstraction</a:t>
            </a:r>
            <a:endParaRPr sz="1600">
              <a:solidFill>
                <a:schemeClr val="accent3"/>
              </a:solidFill>
              <a:latin typeface="Nunito"/>
              <a:ea typeface="Nunito"/>
              <a:cs typeface="Nunito"/>
              <a:sym typeface="Nunito"/>
            </a:endParaRPr>
          </a:p>
          <a:p>
            <a:pPr indent="0" lvl="0" marL="2743200" rtl="0" algn="l">
              <a:spcBef>
                <a:spcPts val="0"/>
              </a:spcBef>
              <a:spcAft>
                <a:spcPts val="0"/>
              </a:spcAft>
              <a:buNone/>
            </a:pPr>
            <a:r>
              <a:rPr lang="az" sz="1600">
                <a:solidFill>
                  <a:schemeClr val="accent3"/>
                </a:solidFill>
                <a:latin typeface="Nunito"/>
                <a:ea typeface="Nunito"/>
                <a:cs typeface="Nunito"/>
                <a:sym typeface="Nunito"/>
              </a:rPr>
              <a:t> Data Encapsulation</a:t>
            </a:r>
            <a:endParaRPr sz="1600">
              <a:solidFill>
                <a:schemeClr val="accent3"/>
              </a:solidFill>
              <a:latin typeface="Nunito"/>
              <a:ea typeface="Nunito"/>
              <a:cs typeface="Nunito"/>
              <a:sym typeface="Nunito"/>
            </a:endParaRPr>
          </a:p>
          <a:p>
            <a:pPr indent="0" lvl="0" marL="2743200" rtl="0" algn="l">
              <a:spcBef>
                <a:spcPts val="0"/>
              </a:spcBef>
              <a:spcAft>
                <a:spcPts val="0"/>
              </a:spcAft>
              <a:buNone/>
            </a:pPr>
            <a:r>
              <a:rPr lang="az" sz="1600">
                <a:solidFill>
                  <a:schemeClr val="accent3"/>
                </a:solidFill>
                <a:latin typeface="Nunito"/>
                <a:ea typeface="Nunito"/>
                <a:cs typeface="Nunito"/>
                <a:sym typeface="Nunito"/>
              </a:rPr>
              <a:t> Inheritance</a:t>
            </a:r>
            <a:endParaRPr sz="1600">
              <a:solidFill>
                <a:schemeClr val="accent3"/>
              </a:solidFill>
              <a:latin typeface="Nunito"/>
              <a:ea typeface="Nunito"/>
              <a:cs typeface="Nunito"/>
              <a:sym typeface="Nunito"/>
            </a:endParaRPr>
          </a:p>
          <a:p>
            <a:pPr indent="0" lvl="0" marL="2286000" rtl="0" algn="l">
              <a:spcBef>
                <a:spcPts val="0"/>
              </a:spcBef>
              <a:spcAft>
                <a:spcPts val="0"/>
              </a:spcAft>
              <a:buNone/>
            </a:pPr>
            <a:r>
              <a:rPr lang="az" sz="1600">
                <a:solidFill>
                  <a:schemeClr val="accent3"/>
                </a:solidFill>
                <a:latin typeface="Nunito"/>
                <a:ea typeface="Nunito"/>
                <a:cs typeface="Nunito"/>
                <a:sym typeface="Nunito"/>
              </a:rPr>
              <a:t>     	 </a:t>
            </a:r>
            <a:r>
              <a:rPr lang="az" sz="1600">
                <a:solidFill>
                  <a:schemeClr val="accent3"/>
                </a:solidFill>
                <a:latin typeface="Nunito"/>
                <a:ea typeface="Nunito"/>
                <a:cs typeface="Nunito"/>
                <a:sym typeface="Nunito"/>
              </a:rPr>
              <a:t>Creation of Objects</a:t>
            </a:r>
            <a:endParaRPr sz="1600">
              <a:solidFill>
                <a:schemeClr val="accent3"/>
              </a:solidFill>
              <a:latin typeface="Nunito"/>
              <a:ea typeface="Nunito"/>
              <a:cs typeface="Nunito"/>
              <a:sym typeface="Nunito"/>
            </a:endParaRPr>
          </a:p>
          <a:p>
            <a:pPr indent="-330200" lvl="0" marL="457200" rtl="0" algn="l">
              <a:spcBef>
                <a:spcPts val="0"/>
              </a:spcBef>
              <a:spcAft>
                <a:spcPts val="0"/>
              </a:spcAft>
              <a:buClr>
                <a:schemeClr val="accent3"/>
              </a:buClr>
              <a:buSzPts val="1600"/>
              <a:buFont typeface="Nunito"/>
              <a:buAutoNum type="arabicPeriod"/>
            </a:pPr>
            <a:r>
              <a:rPr lang="az" sz="1600">
                <a:solidFill>
                  <a:schemeClr val="accent3"/>
                </a:solidFill>
                <a:latin typeface="Nunito"/>
                <a:ea typeface="Nunito"/>
                <a:cs typeface="Nunito"/>
                <a:sym typeface="Nunito"/>
              </a:rPr>
              <a:t>Calling objects using Methods</a:t>
            </a:r>
            <a:endParaRPr sz="1600">
              <a:solidFill>
                <a:schemeClr val="accent3"/>
              </a:solidFill>
              <a:latin typeface="Nunito"/>
              <a:ea typeface="Nunito"/>
              <a:cs typeface="Nunito"/>
              <a:sym typeface="Nunito"/>
            </a:endParaRPr>
          </a:p>
          <a:p>
            <a:pPr indent="-330200" lvl="0" marL="457200" rtl="0" algn="l">
              <a:spcBef>
                <a:spcPts val="0"/>
              </a:spcBef>
              <a:spcAft>
                <a:spcPts val="0"/>
              </a:spcAft>
              <a:buClr>
                <a:schemeClr val="accent3"/>
              </a:buClr>
              <a:buSzPts val="1600"/>
              <a:buFont typeface="Nunito"/>
              <a:buAutoNum type="arabicPeriod"/>
            </a:pPr>
            <a:r>
              <a:rPr lang="az" sz="1600">
                <a:solidFill>
                  <a:schemeClr val="accent3"/>
                </a:solidFill>
                <a:latin typeface="Nunito"/>
                <a:ea typeface="Nunito"/>
                <a:cs typeface="Nunito"/>
                <a:sym typeface="Nunito"/>
              </a:rPr>
              <a:t>Difference between OOPs and Procedure Based Programming</a:t>
            </a:r>
            <a:endParaRPr sz="1600">
              <a:solidFill>
                <a:schemeClr val="accent3"/>
              </a:solidFill>
              <a:latin typeface="Nunito"/>
              <a:ea typeface="Nunito"/>
              <a:cs typeface="Nunito"/>
              <a:sym typeface="Nunito"/>
            </a:endParaRPr>
          </a:p>
          <a:p>
            <a:pPr indent="0" lvl="0" marL="2286000" rtl="0" algn="l">
              <a:spcBef>
                <a:spcPts val="0"/>
              </a:spcBef>
              <a:spcAft>
                <a:spcPts val="0"/>
              </a:spcAft>
              <a:buNone/>
            </a:pPr>
            <a:r>
              <a:rPr lang="az" sz="1600">
                <a:solidFill>
                  <a:schemeClr val="accent3"/>
                </a:solidFill>
                <a:latin typeface="Nunito"/>
                <a:ea typeface="Nunito"/>
                <a:cs typeface="Nunito"/>
                <a:sym typeface="Nunito"/>
              </a:rPr>
              <a:t>     </a:t>
            </a:r>
            <a:endParaRPr sz="1600">
              <a:solidFill>
                <a:schemeClr val="accent3"/>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36"/>
          <p:cNvSpPr txBox="1"/>
          <p:nvPr>
            <p:ph idx="1" type="body"/>
          </p:nvPr>
        </p:nvSpPr>
        <p:spPr>
          <a:xfrm>
            <a:off x="1303800" y="285050"/>
            <a:ext cx="7495800" cy="4858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az" sz="1200">
                <a:solidFill>
                  <a:srgbClr val="000000"/>
                </a:solidFill>
                <a:latin typeface="Maven Pro Regular"/>
                <a:ea typeface="Maven Pro Regular"/>
                <a:cs typeface="Maven Pro Regular"/>
                <a:sym typeface="Maven Pro Regular"/>
              </a:rPr>
              <a:t>Now that we have created the objects, we will look into how the variables and methods of these objects can be accessed. In order to access a variable or a method, we use the reference/dot operator (.) in the following way:</a:t>
            </a:r>
            <a:endParaRPr sz="12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sz="1200">
                <a:solidFill>
                  <a:srgbClr val="000000"/>
                </a:solidFill>
                <a:latin typeface="Maven Pro Regular"/>
                <a:ea typeface="Maven Pro Regular"/>
                <a:cs typeface="Maven Pro Regular"/>
                <a:sym typeface="Maven Pro Regular"/>
              </a:rPr>
              <a:t> s1.printDetails();</a:t>
            </a:r>
            <a:endParaRPr sz="12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sz="1200">
                <a:solidFill>
                  <a:srgbClr val="000000"/>
                </a:solidFill>
                <a:latin typeface="Maven Pro Regular"/>
                <a:ea typeface="Maven Pro Regular"/>
                <a:cs typeface="Maven Pro Regular"/>
                <a:sym typeface="Maven Pro Regular"/>
              </a:rPr>
              <a:t> The above statement invokes the printDetails() method on the Student object s1. If the method requires arguments, we state them within the parentheses. Variables too are accessed in a similar way, except that the parentheses are not included. This is what separates the variables from methods and helps us to distinguish between the two. If the name variable was public we could have used the following statement to assign a String to the name variables of s1 in the following way:</a:t>
            </a:r>
            <a:endParaRPr sz="12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sz="1200">
                <a:solidFill>
                  <a:srgbClr val="000000"/>
                </a:solidFill>
                <a:latin typeface="Maven Pro Regular"/>
                <a:ea typeface="Maven Pro Regular"/>
                <a:cs typeface="Maven Pro Regular"/>
                <a:sym typeface="Maven Pro Regular"/>
              </a:rPr>
              <a:t> s1.name="Ram";</a:t>
            </a:r>
            <a:endParaRPr sz="12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sz="1200">
                <a:solidFill>
                  <a:srgbClr val="000000"/>
                </a:solidFill>
                <a:latin typeface="Maven Pro Regular"/>
                <a:ea typeface="Maven Pro Regular"/>
                <a:cs typeface="Maven Pro Regular"/>
                <a:sym typeface="Maven Pro Regular"/>
              </a:rPr>
              <a:t> We can also print these values, as we would have printed a String variable if the variable was declared as public.</a:t>
            </a:r>
            <a:endParaRPr sz="12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sz="1200">
                <a:solidFill>
                  <a:srgbClr val="000000"/>
                </a:solidFill>
                <a:latin typeface="Maven Pro Regular"/>
                <a:ea typeface="Maven Pro Regular"/>
                <a:cs typeface="Maven Pro Regular"/>
                <a:sym typeface="Maven Pro Regular"/>
              </a:rPr>
              <a:t> System.out.println("Name is "+ s1.name);</a:t>
            </a:r>
            <a:endParaRPr sz="12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sz="1200">
                <a:solidFill>
                  <a:srgbClr val="000000"/>
                </a:solidFill>
                <a:latin typeface="Maven Pro Regular"/>
                <a:ea typeface="Maven Pro Regular"/>
                <a:cs typeface="Maven Pro Regular"/>
                <a:sym typeface="Maven Pro Regular"/>
              </a:rPr>
              <a:t> But, for the current objects such access is denied since the variables were declared to be private which means that the variables are not accessible outside the class.</a:t>
            </a:r>
            <a:endParaRPr sz="12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sz="1200">
                <a:solidFill>
                  <a:srgbClr val="000000"/>
                </a:solidFill>
                <a:latin typeface="Maven Pro Regular"/>
                <a:ea typeface="Maven Pro Regular"/>
                <a:cs typeface="Maven Pro Regular"/>
                <a:sym typeface="Maven Pro Regular"/>
              </a:rPr>
              <a:t> </a:t>
            </a:r>
            <a:endParaRPr sz="1200">
              <a:solidFill>
                <a:srgbClr val="000000"/>
              </a:solidFill>
              <a:latin typeface="Maven Pro Regular"/>
              <a:ea typeface="Maven Pro Regular"/>
              <a:cs typeface="Maven Pro Regular"/>
              <a:sym typeface="Maven Pro Regular"/>
            </a:endParaRPr>
          </a:p>
          <a:p>
            <a:pPr indent="0" lvl="0" marL="0" rtl="0" algn="l">
              <a:spcBef>
                <a:spcPts val="1200"/>
              </a:spcBef>
              <a:spcAft>
                <a:spcPts val="0"/>
              </a:spcAft>
              <a:buNone/>
            </a:pPr>
            <a:r>
              <a:rPr lang="az" sz="1200">
                <a:solidFill>
                  <a:srgbClr val="000000"/>
                </a:solidFill>
                <a:latin typeface="Maven Pro Regular"/>
                <a:ea typeface="Maven Pro Regular"/>
                <a:cs typeface="Maven Pro Regular"/>
                <a:sym typeface="Maven Pro Regular"/>
              </a:rPr>
              <a:t> </a:t>
            </a:r>
            <a:endParaRPr sz="1200">
              <a:solidFill>
                <a:srgbClr val="000000"/>
              </a:solidFill>
              <a:latin typeface="Maven Pro Regular"/>
              <a:ea typeface="Maven Pro Regular"/>
              <a:cs typeface="Maven Pro Regular"/>
              <a:sym typeface="Maven Pro Regular"/>
            </a:endParaRPr>
          </a:p>
          <a:p>
            <a:pPr indent="0" lvl="0" marL="0" rtl="0" algn="l">
              <a:spcBef>
                <a:spcPts val="1200"/>
              </a:spcBef>
              <a:spcAft>
                <a:spcPts val="1600"/>
              </a:spcAft>
              <a:buNone/>
            </a:pPr>
            <a:r>
              <a:t/>
            </a:r>
            <a:endParaRPr sz="1200">
              <a:latin typeface="Maven Pro Regular"/>
              <a:ea typeface="Maven Pro Regular"/>
              <a:cs typeface="Maven Pro Regular"/>
              <a:sym typeface="Maven Pro Regul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37"/>
          <p:cNvSpPr txBox="1"/>
          <p:nvPr/>
        </p:nvSpPr>
        <p:spPr>
          <a:xfrm>
            <a:off x="289525" y="136250"/>
            <a:ext cx="8473200" cy="74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az" sz="1800">
                <a:solidFill>
                  <a:schemeClr val="accent1"/>
                </a:solidFill>
                <a:latin typeface="Nunito"/>
                <a:ea typeface="Nunito"/>
                <a:cs typeface="Nunito"/>
                <a:sym typeface="Nunito"/>
              </a:rPr>
              <a:t>DIFFERENCE BETWEEN OBJECT ORIENTED PROGRAMMING AND PROCEDURAL PROGRAMMING</a:t>
            </a:r>
            <a:endParaRPr b="1" sz="1800">
              <a:solidFill>
                <a:schemeClr val="accent1"/>
              </a:solidFill>
              <a:latin typeface="Nunito"/>
              <a:ea typeface="Nunito"/>
              <a:cs typeface="Nunito"/>
              <a:sym typeface="Nunito"/>
            </a:endParaRPr>
          </a:p>
        </p:txBody>
      </p:sp>
      <p:graphicFrame>
        <p:nvGraphicFramePr>
          <p:cNvPr id="479" name="Google Shape;479;p37"/>
          <p:cNvGraphicFramePr/>
          <p:nvPr/>
        </p:nvGraphicFramePr>
        <p:xfrm>
          <a:off x="952500" y="1619250"/>
          <a:ext cx="3000000" cy="3000000"/>
        </p:xfrm>
        <a:graphic>
          <a:graphicData uri="http://schemas.openxmlformats.org/drawingml/2006/table">
            <a:tbl>
              <a:tblPr>
                <a:noFill/>
                <a:tableStyleId>{965520B4-60DC-4236-B281-9C68D845B4EA}</a:tableStyleId>
              </a:tblPr>
              <a:tblGrid>
                <a:gridCol w="3619500"/>
                <a:gridCol w="3619500"/>
              </a:tblGrid>
              <a:tr h="381000">
                <a:tc>
                  <a:txBody>
                    <a:bodyPr/>
                    <a:lstStyle/>
                    <a:p>
                      <a:pPr indent="0" lvl="0" marL="0" rtl="0" algn="l">
                        <a:spcBef>
                          <a:spcPts val="0"/>
                        </a:spcBef>
                        <a:spcAft>
                          <a:spcPts val="0"/>
                        </a:spcAft>
                        <a:buNone/>
                      </a:pPr>
                      <a:r>
                        <a:rPr lang="az" sz="1600">
                          <a:solidFill>
                            <a:schemeClr val="dk1"/>
                          </a:solidFill>
                        </a:rPr>
                        <a:t>Object Based Programming</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az" sz="1600">
                          <a:solidFill>
                            <a:schemeClr val="dk1"/>
                          </a:solidFill>
                        </a:rPr>
                        <a:t>Procedure-Based Programming</a:t>
                      </a:r>
                      <a:endParaRPr sz="16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az" sz="1300"/>
                        <a:t>Focuses on data</a:t>
                      </a:r>
                      <a:endParaRPr sz="1300"/>
                    </a:p>
                  </a:txBody>
                  <a:tcPr marT="91425" marB="91425" marR="91425" marL="91425"/>
                </a:tc>
                <a:tc>
                  <a:txBody>
                    <a:bodyPr/>
                    <a:lstStyle/>
                    <a:p>
                      <a:pPr indent="0" lvl="0" marL="0" rtl="0" algn="l">
                        <a:spcBef>
                          <a:spcPts val="0"/>
                        </a:spcBef>
                        <a:spcAft>
                          <a:spcPts val="0"/>
                        </a:spcAft>
                        <a:buNone/>
                      </a:pPr>
                      <a:r>
                        <a:rPr lang="az" sz="1300"/>
                        <a:t>Focuses on doing things(functions)</a:t>
                      </a:r>
                      <a:endParaRPr sz="1300"/>
                    </a:p>
                  </a:txBody>
                  <a:tcPr marT="91425" marB="91425" marR="91425" marL="91425"/>
                </a:tc>
              </a:tr>
              <a:tr h="381000">
                <a:tc>
                  <a:txBody>
                    <a:bodyPr/>
                    <a:lstStyle/>
                    <a:p>
                      <a:pPr indent="0" lvl="0" marL="0" rtl="0" algn="l">
                        <a:spcBef>
                          <a:spcPts val="0"/>
                        </a:spcBef>
                        <a:spcAft>
                          <a:spcPts val="0"/>
                        </a:spcAft>
                        <a:buNone/>
                      </a:pPr>
                      <a:r>
                        <a:rPr lang="az" sz="1300"/>
                        <a:t>Follows bottom-up approach </a:t>
                      </a:r>
                      <a:endParaRPr sz="1300"/>
                    </a:p>
                  </a:txBody>
                  <a:tcPr marT="91425" marB="91425" marR="91425" marL="91425"/>
                </a:tc>
                <a:tc>
                  <a:txBody>
                    <a:bodyPr/>
                    <a:lstStyle/>
                    <a:p>
                      <a:pPr indent="0" lvl="0" marL="0" rtl="0" algn="l">
                        <a:spcBef>
                          <a:spcPts val="0"/>
                        </a:spcBef>
                        <a:spcAft>
                          <a:spcPts val="0"/>
                        </a:spcAft>
                        <a:buNone/>
                      </a:pPr>
                      <a:r>
                        <a:rPr lang="az" sz="1300"/>
                        <a:t>Follows top-down approach</a:t>
                      </a:r>
                      <a:endParaRPr sz="1300"/>
                    </a:p>
                  </a:txBody>
                  <a:tcPr marT="91425" marB="91425" marR="91425" marL="91425"/>
                </a:tc>
              </a:tr>
              <a:tr h="381000">
                <a:tc>
                  <a:txBody>
                    <a:bodyPr/>
                    <a:lstStyle/>
                    <a:p>
                      <a:pPr indent="0" lvl="0" marL="0" rtl="0" algn="l">
                        <a:spcBef>
                          <a:spcPts val="0"/>
                        </a:spcBef>
                        <a:spcAft>
                          <a:spcPts val="0"/>
                        </a:spcAft>
                        <a:buNone/>
                      </a:pPr>
                      <a:r>
                        <a:rPr lang="az" sz="1300"/>
                        <a:t>Data abstraction and data hiding feature prevents accidental change in data</a:t>
                      </a:r>
                      <a:endParaRPr sz="1300"/>
                    </a:p>
                  </a:txBody>
                  <a:tcPr marT="91425" marB="91425" marR="91425" marL="91425"/>
                </a:tc>
                <a:tc>
                  <a:txBody>
                    <a:bodyPr/>
                    <a:lstStyle/>
                    <a:p>
                      <a:pPr indent="0" lvl="0" marL="0" rtl="0" algn="l">
                        <a:spcBef>
                          <a:spcPts val="0"/>
                        </a:spcBef>
                        <a:spcAft>
                          <a:spcPts val="0"/>
                        </a:spcAft>
                        <a:buNone/>
                      </a:pPr>
                      <a:r>
                        <a:rPr lang="az" sz="1300"/>
                        <a:t>Use of global variables puts the data at risk</a:t>
                      </a:r>
                      <a:endParaRPr sz="1300"/>
                    </a:p>
                  </a:txBody>
                  <a:tcPr marT="91425" marB="91425" marR="91425" marL="91425"/>
                </a:tc>
              </a:tr>
              <a:tr h="381000">
                <a:tc>
                  <a:txBody>
                    <a:bodyPr/>
                    <a:lstStyle/>
                    <a:p>
                      <a:pPr indent="0" lvl="0" marL="0" rtl="0" algn="l">
                        <a:spcBef>
                          <a:spcPts val="0"/>
                        </a:spcBef>
                        <a:spcAft>
                          <a:spcPts val="0"/>
                        </a:spcAft>
                        <a:buNone/>
                      </a:pPr>
                      <a:r>
                        <a:rPr lang="az" sz="1300"/>
                        <a:t>Extending the program is easier than procedure-based programming</a:t>
                      </a:r>
                      <a:endParaRPr sz="1300"/>
                    </a:p>
                  </a:txBody>
                  <a:tcPr marT="91425" marB="91425" marR="91425" marL="91425"/>
                </a:tc>
                <a:tc>
                  <a:txBody>
                    <a:bodyPr/>
                    <a:lstStyle/>
                    <a:p>
                      <a:pPr indent="0" lvl="0" marL="0" rtl="0" algn="l">
                        <a:spcBef>
                          <a:spcPts val="0"/>
                        </a:spcBef>
                        <a:spcAft>
                          <a:spcPts val="0"/>
                        </a:spcAft>
                        <a:buNone/>
                      </a:pPr>
                      <a:r>
                        <a:rPr lang="az" sz="1300"/>
                        <a:t>Extending the program is a difficult task</a:t>
                      </a:r>
                      <a:endParaRPr sz="1300"/>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grpSp>
        <p:nvGrpSpPr>
          <p:cNvPr id="484" name="Google Shape;484;p38"/>
          <p:cNvGrpSpPr/>
          <p:nvPr/>
        </p:nvGrpSpPr>
        <p:grpSpPr>
          <a:xfrm>
            <a:off x="2637080" y="1161814"/>
            <a:ext cx="3869856" cy="2891666"/>
            <a:chOff x="3553042" y="1657806"/>
            <a:chExt cx="3461100" cy="2671532"/>
          </a:xfrm>
        </p:grpSpPr>
        <p:sp>
          <p:nvSpPr>
            <p:cNvPr id="485" name="Google Shape;485;p38"/>
            <p:cNvSpPr/>
            <p:nvPr/>
          </p:nvSpPr>
          <p:spPr>
            <a:xfrm>
              <a:off x="4856024" y="3625653"/>
              <a:ext cx="944700" cy="663300"/>
            </a:xfrm>
            <a:prstGeom prst="trapezoid">
              <a:avLst>
                <a:gd fmla="val 25000" name="adj"/>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8"/>
            <p:cNvSpPr/>
            <p:nvPr/>
          </p:nvSpPr>
          <p:spPr>
            <a:xfrm rot="10800000">
              <a:off x="4953871" y="3681997"/>
              <a:ext cx="400200" cy="606600"/>
            </a:xfrm>
            <a:prstGeom prst="triangle">
              <a:avLst>
                <a:gd fmla="val 96745"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8"/>
            <p:cNvSpPr/>
            <p:nvPr/>
          </p:nvSpPr>
          <p:spPr>
            <a:xfrm>
              <a:off x="4767796" y="3681816"/>
              <a:ext cx="163500" cy="606600"/>
            </a:xfrm>
            <a:prstGeom prst="triangle">
              <a:avLst>
                <a:gd fmla="val 98558"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8"/>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8"/>
            <p:cNvSpPr/>
            <p:nvPr/>
          </p:nvSpPr>
          <p:spPr>
            <a:xfrm rot="10800000">
              <a:off x="4668343" y="4283738"/>
              <a:ext cx="1230600" cy="4560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8"/>
            <p:cNvSpPr/>
            <p:nvPr/>
          </p:nvSpPr>
          <p:spPr>
            <a:xfrm>
              <a:off x="4926950" y="3681915"/>
              <a:ext cx="42900" cy="5943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8"/>
            <p:cNvSpPr/>
            <p:nvPr/>
          </p:nvSpPr>
          <p:spPr>
            <a:xfrm>
              <a:off x="3553042" y="1674645"/>
              <a:ext cx="3461100" cy="2014500"/>
            </a:xfrm>
            <a:prstGeom prst="roundRect">
              <a:avLst>
                <a:gd fmla="val 1882"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8"/>
            <p:cNvSpPr/>
            <p:nvPr/>
          </p:nvSpPr>
          <p:spPr>
            <a:xfrm>
              <a:off x="3553042" y="1657806"/>
              <a:ext cx="3461100" cy="2014500"/>
            </a:xfrm>
            <a:prstGeom prst="roundRect">
              <a:avLst>
                <a:gd fmla="val 1764"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az" sz="3000">
                  <a:solidFill>
                    <a:schemeClr val="accent1"/>
                  </a:solidFill>
                </a:rPr>
                <a:t>       </a:t>
              </a:r>
              <a:r>
                <a:rPr b="1" lang="az" sz="3000">
                  <a:solidFill>
                    <a:schemeClr val="accent1"/>
                  </a:solidFill>
                </a:rPr>
                <a:t>THANK YOU</a:t>
              </a:r>
              <a:endParaRPr b="1" sz="3000">
                <a:solidFill>
                  <a:schemeClr val="accent1"/>
                </a:solidFill>
              </a:endParaRPr>
            </a:p>
          </p:txBody>
        </p:sp>
      </p:grpSp>
      <p:sp>
        <p:nvSpPr>
          <p:cNvPr id="493" name="Google Shape;493;p38"/>
          <p:cNvSpPr/>
          <p:nvPr/>
        </p:nvSpPr>
        <p:spPr>
          <a:xfrm>
            <a:off x="5717482" y="4139993"/>
            <a:ext cx="208200" cy="327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z">
                <a:solidFill>
                  <a:schemeClr val="accent1"/>
                </a:solidFill>
              </a:rPr>
              <a:t>WHY OOPS?</a:t>
            </a:r>
            <a:endParaRPr>
              <a:solidFill>
                <a:schemeClr val="accent1"/>
              </a:solidFill>
            </a:endParaRPr>
          </a:p>
        </p:txBody>
      </p:sp>
      <p:sp>
        <p:nvSpPr>
          <p:cNvPr id="350" name="Google Shape;350;p19"/>
          <p:cNvSpPr txBox="1"/>
          <p:nvPr>
            <p:ph idx="1" type="body"/>
          </p:nvPr>
        </p:nvSpPr>
        <p:spPr>
          <a:xfrm>
            <a:off x="674675" y="1529800"/>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595959"/>
              </a:buClr>
              <a:buSzPts val="1400"/>
              <a:buFont typeface="Maven Pro Regular"/>
              <a:buChar char="●"/>
            </a:pPr>
            <a:r>
              <a:rPr lang="az" sz="1400">
                <a:solidFill>
                  <a:srgbClr val="595959"/>
                </a:solidFill>
                <a:latin typeface="Maven Pro Regular"/>
                <a:ea typeface="Maven Pro Regular"/>
                <a:cs typeface="Maven Pro Regular"/>
                <a:sym typeface="Maven Pro Regular"/>
              </a:rPr>
              <a:t>OOP was introduced to overcome flaws in the procedural approach to  programming</a:t>
            </a:r>
            <a:endParaRPr sz="1400">
              <a:solidFill>
                <a:srgbClr val="595959"/>
              </a:solidFill>
              <a:latin typeface="Maven Pro Regular"/>
              <a:ea typeface="Maven Pro Regular"/>
              <a:cs typeface="Maven Pro Regular"/>
              <a:sym typeface="Maven Pro Regular"/>
            </a:endParaRPr>
          </a:p>
          <a:p>
            <a:pPr indent="-317500" lvl="0" marL="457200" rtl="0" algn="l">
              <a:spcBef>
                <a:spcPts val="0"/>
              </a:spcBef>
              <a:spcAft>
                <a:spcPts val="0"/>
              </a:spcAft>
              <a:buClr>
                <a:srgbClr val="595959"/>
              </a:buClr>
              <a:buSzPts val="1400"/>
              <a:buFont typeface="Maven Pro Regular"/>
              <a:buChar char="●"/>
            </a:pPr>
            <a:r>
              <a:rPr lang="az" sz="1400">
                <a:solidFill>
                  <a:srgbClr val="595959"/>
                </a:solidFill>
                <a:latin typeface="Maven Pro Regular"/>
                <a:ea typeface="Maven Pro Regular"/>
                <a:cs typeface="Maven Pro Regular"/>
                <a:sym typeface="Maven Pro Regular"/>
              </a:rPr>
              <a:t>Such as lack of reusability and maintainability</a:t>
            </a:r>
            <a:endParaRPr sz="1400">
              <a:latin typeface="Maven Pro Regular"/>
              <a:ea typeface="Maven Pro Regular"/>
              <a:cs typeface="Maven Pro Regular"/>
              <a:sym typeface="Maven Pro Regular"/>
            </a:endParaRPr>
          </a:p>
        </p:txBody>
      </p:sp>
      <p:sp>
        <p:nvSpPr>
          <p:cNvPr id="351" name="Google Shape;351;p19"/>
          <p:cNvSpPr txBox="1"/>
          <p:nvPr/>
        </p:nvSpPr>
        <p:spPr>
          <a:xfrm>
            <a:off x="7398100" y="1002075"/>
            <a:ext cx="1540500" cy="3663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az" sz="1000">
                <a:solidFill>
                  <a:schemeClr val="accent1"/>
                </a:solidFill>
                <a:latin typeface="Roboto"/>
                <a:ea typeface="Roboto"/>
                <a:cs typeface="Roboto"/>
                <a:sym typeface="Roboto"/>
              </a:rPr>
              <a:t>     Machine Language</a:t>
            </a:r>
            <a:endParaRPr sz="1000">
              <a:solidFill>
                <a:schemeClr val="accent1"/>
              </a:solidFill>
              <a:latin typeface="Roboto"/>
              <a:ea typeface="Roboto"/>
              <a:cs typeface="Roboto"/>
              <a:sym typeface="Roboto"/>
            </a:endParaRPr>
          </a:p>
        </p:txBody>
      </p:sp>
      <p:sp>
        <p:nvSpPr>
          <p:cNvPr id="352" name="Google Shape;352;p19"/>
          <p:cNvSpPr txBox="1"/>
          <p:nvPr/>
        </p:nvSpPr>
        <p:spPr>
          <a:xfrm>
            <a:off x="7399300" y="1662338"/>
            <a:ext cx="1538100" cy="3663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az" sz="1000">
                <a:solidFill>
                  <a:schemeClr val="accent1"/>
                </a:solidFill>
                <a:latin typeface="Roboto"/>
                <a:ea typeface="Roboto"/>
                <a:cs typeface="Roboto"/>
                <a:sym typeface="Roboto"/>
              </a:rPr>
              <a:t>Assembly Language</a:t>
            </a:r>
            <a:endParaRPr sz="1000">
              <a:solidFill>
                <a:schemeClr val="accent1"/>
              </a:solidFill>
              <a:latin typeface="Roboto"/>
              <a:ea typeface="Roboto"/>
              <a:cs typeface="Roboto"/>
              <a:sym typeface="Roboto"/>
            </a:endParaRPr>
          </a:p>
        </p:txBody>
      </p:sp>
      <p:sp>
        <p:nvSpPr>
          <p:cNvPr id="353" name="Google Shape;353;p19"/>
          <p:cNvSpPr txBox="1"/>
          <p:nvPr/>
        </p:nvSpPr>
        <p:spPr>
          <a:xfrm>
            <a:off x="7397800" y="2322625"/>
            <a:ext cx="1540500" cy="5418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az" sz="1000">
                <a:solidFill>
                  <a:schemeClr val="accent1"/>
                </a:solidFill>
                <a:latin typeface="Roboto"/>
                <a:ea typeface="Roboto"/>
                <a:cs typeface="Roboto"/>
                <a:sym typeface="Roboto"/>
              </a:rPr>
              <a:t>Structured Programming Language</a:t>
            </a:r>
            <a:endParaRPr sz="1000">
              <a:solidFill>
                <a:schemeClr val="accent1"/>
              </a:solidFill>
              <a:latin typeface="Roboto"/>
              <a:ea typeface="Roboto"/>
              <a:cs typeface="Roboto"/>
              <a:sym typeface="Roboto"/>
            </a:endParaRPr>
          </a:p>
        </p:txBody>
      </p:sp>
      <p:sp>
        <p:nvSpPr>
          <p:cNvPr id="354" name="Google Shape;354;p19"/>
          <p:cNvSpPr txBox="1"/>
          <p:nvPr/>
        </p:nvSpPr>
        <p:spPr>
          <a:xfrm>
            <a:off x="7422550" y="3134525"/>
            <a:ext cx="1491000" cy="5976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az" sz="1000">
                <a:solidFill>
                  <a:schemeClr val="accent1"/>
                </a:solidFill>
                <a:latin typeface="Roboto"/>
                <a:ea typeface="Roboto"/>
                <a:cs typeface="Roboto"/>
                <a:sym typeface="Roboto"/>
              </a:rPr>
              <a:t>Procedural Programming Language</a:t>
            </a:r>
            <a:endParaRPr sz="1000">
              <a:solidFill>
                <a:schemeClr val="accent1"/>
              </a:solidFill>
              <a:latin typeface="Roboto"/>
              <a:ea typeface="Roboto"/>
              <a:cs typeface="Roboto"/>
              <a:sym typeface="Roboto"/>
            </a:endParaRPr>
          </a:p>
        </p:txBody>
      </p:sp>
      <p:sp>
        <p:nvSpPr>
          <p:cNvPr id="355" name="Google Shape;355;p19"/>
          <p:cNvSpPr txBox="1"/>
          <p:nvPr/>
        </p:nvSpPr>
        <p:spPr>
          <a:xfrm>
            <a:off x="7495000" y="4071400"/>
            <a:ext cx="1347300" cy="5976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az" sz="1000">
                <a:solidFill>
                  <a:schemeClr val="accent1"/>
                </a:solidFill>
                <a:latin typeface="Roboto"/>
                <a:ea typeface="Roboto"/>
                <a:cs typeface="Roboto"/>
                <a:sym typeface="Roboto"/>
              </a:rPr>
              <a:t>Object Oriented Programming</a:t>
            </a:r>
            <a:endParaRPr b="1" sz="1000">
              <a:solidFill>
                <a:schemeClr val="accent1"/>
              </a:solidFill>
              <a:latin typeface="Roboto"/>
              <a:ea typeface="Roboto"/>
              <a:cs typeface="Roboto"/>
              <a:sym typeface="Roboto"/>
            </a:endParaRPr>
          </a:p>
        </p:txBody>
      </p:sp>
      <p:cxnSp>
        <p:nvCxnSpPr>
          <p:cNvPr id="356" name="Google Shape;356;p19"/>
          <p:cNvCxnSpPr>
            <a:stCxn id="351" idx="2"/>
            <a:endCxn id="352" idx="0"/>
          </p:cNvCxnSpPr>
          <p:nvPr/>
        </p:nvCxnSpPr>
        <p:spPr>
          <a:xfrm>
            <a:off x="8168350" y="1368375"/>
            <a:ext cx="0" cy="294000"/>
          </a:xfrm>
          <a:prstGeom prst="straightConnector1">
            <a:avLst/>
          </a:prstGeom>
          <a:noFill/>
          <a:ln cap="flat" cmpd="sng" w="9525">
            <a:solidFill>
              <a:schemeClr val="accent1"/>
            </a:solidFill>
            <a:prstDash val="solid"/>
            <a:round/>
            <a:headEnd len="med" w="med" type="none"/>
            <a:tailEnd len="med" w="med" type="triangle"/>
          </a:ln>
        </p:spPr>
      </p:cxnSp>
      <p:cxnSp>
        <p:nvCxnSpPr>
          <p:cNvPr id="357" name="Google Shape;357;p19"/>
          <p:cNvCxnSpPr>
            <a:stCxn id="352" idx="2"/>
            <a:endCxn id="353" idx="0"/>
          </p:cNvCxnSpPr>
          <p:nvPr/>
        </p:nvCxnSpPr>
        <p:spPr>
          <a:xfrm flipH="1">
            <a:off x="8168050" y="2028638"/>
            <a:ext cx="300" cy="294000"/>
          </a:xfrm>
          <a:prstGeom prst="straightConnector1">
            <a:avLst/>
          </a:prstGeom>
          <a:noFill/>
          <a:ln cap="flat" cmpd="sng" w="9525">
            <a:solidFill>
              <a:schemeClr val="accent1"/>
            </a:solidFill>
            <a:prstDash val="solid"/>
            <a:round/>
            <a:headEnd len="med" w="med" type="none"/>
            <a:tailEnd len="med" w="med" type="triangle"/>
          </a:ln>
        </p:spPr>
      </p:cxnSp>
      <p:cxnSp>
        <p:nvCxnSpPr>
          <p:cNvPr id="358" name="Google Shape;358;p19"/>
          <p:cNvCxnSpPr>
            <a:stCxn id="353" idx="2"/>
            <a:endCxn id="354" idx="0"/>
          </p:cNvCxnSpPr>
          <p:nvPr/>
        </p:nvCxnSpPr>
        <p:spPr>
          <a:xfrm>
            <a:off x="8168050" y="2864425"/>
            <a:ext cx="0" cy="270000"/>
          </a:xfrm>
          <a:prstGeom prst="straightConnector1">
            <a:avLst/>
          </a:prstGeom>
          <a:noFill/>
          <a:ln cap="flat" cmpd="sng" w="9525">
            <a:solidFill>
              <a:schemeClr val="accent1"/>
            </a:solidFill>
            <a:prstDash val="solid"/>
            <a:round/>
            <a:headEnd len="med" w="med" type="none"/>
            <a:tailEnd len="med" w="med" type="triangle"/>
          </a:ln>
        </p:spPr>
      </p:cxnSp>
      <p:cxnSp>
        <p:nvCxnSpPr>
          <p:cNvPr id="359" name="Google Shape;359;p19"/>
          <p:cNvCxnSpPr>
            <a:stCxn id="354" idx="2"/>
            <a:endCxn id="355" idx="0"/>
          </p:cNvCxnSpPr>
          <p:nvPr/>
        </p:nvCxnSpPr>
        <p:spPr>
          <a:xfrm>
            <a:off x="8168050" y="3732125"/>
            <a:ext cx="600" cy="33930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20"/>
          <p:cNvSpPr txBox="1"/>
          <p:nvPr/>
        </p:nvSpPr>
        <p:spPr>
          <a:xfrm>
            <a:off x="1354000" y="552600"/>
            <a:ext cx="5883000" cy="6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az" sz="2800">
                <a:solidFill>
                  <a:schemeClr val="accent1"/>
                </a:solidFill>
                <a:latin typeface="Maven Pro"/>
                <a:ea typeface="Maven Pro"/>
                <a:cs typeface="Maven Pro"/>
                <a:sym typeface="Maven Pro"/>
              </a:rPr>
              <a:t>WHAT IS OOPS?</a:t>
            </a:r>
            <a:endParaRPr b="1" sz="2800">
              <a:solidFill>
                <a:schemeClr val="accent1"/>
              </a:solidFill>
              <a:latin typeface="Maven Pro"/>
              <a:ea typeface="Maven Pro"/>
              <a:cs typeface="Maven Pro"/>
              <a:sym typeface="Maven Pro"/>
            </a:endParaRPr>
          </a:p>
        </p:txBody>
      </p:sp>
      <p:sp>
        <p:nvSpPr>
          <p:cNvPr id="365" name="Google Shape;365;p20"/>
          <p:cNvSpPr txBox="1"/>
          <p:nvPr/>
        </p:nvSpPr>
        <p:spPr>
          <a:xfrm>
            <a:off x="1285975" y="1503050"/>
            <a:ext cx="7102200" cy="2895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595959"/>
              </a:buClr>
              <a:buSzPts val="1400"/>
              <a:buFont typeface="Maven Pro Regular"/>
              <a:buChar char="●"/>
            </a:pPr>
            <a:r>
              <a:rPr lang="az">
                <a:solidFill>
                  <a:srgbClr val="595959"/>
                </a:solidFill>
                <a:latin typeface="Maven Pro Regular"/>
                <a:ea typeface="Maven Pro Regular"/>
                <a:cs typeface="Maven Pro Regular"/>
                <a:sym typeface="Maven Pro Regular"/>
              </a:rPr>
              <a:t>Object oriented programming (OOP)  is a programming technique in which programs are written on the basis of objects</a:t>
            </a:r>
            <a:endParaRPr>
              <a:solidFill>
                <a:srgbClr val="595959"/>
              </a:solidFill>
              <a:latin typeface="Maven Pro Regular"/>
              <a:ea typeface="Maven Pro Regular"/>
              <a:cs typeface="Maven Pro Regular"/>
              <a:sym typeface="Maven Pro Regular"/>
            </a:endParaRPr>
          </a:p>
          <a:p>
            <a:pPr indent="-317500" lvl="0" marL="457200" rtl="0" algn="l">
              <a:lnSpc>
                <a:spcPct val="115000"/>
              </a:lnSpc>
              <a:spcBef>
                <a:spcPts val="0"/>
              </a:spcBef>
              <a:spcAft>
                <a:spcPts val="0"/>
              </a:spcAft>
              <a:buClr>
                <a:srgbClr val="595959"/>
              </a:buClr>
              <a:buSzPts val="1400"/>
              <a:buFont typeface="Maven Pro Regular"/>
              <a:buChar char="●"/>
            </a:pPr>
            <a:r>
              <a:rPr lang="az">
                <a:solidFill>
                  <a:srgbClr val="595959"/>
                </a:solidFill>
                <a:latin typeface="Maven Pro Regular"/>
                <a:ea typeface="Maven Pro Regular"/>
                <a:cs typeface="Maven Pro Regular"/>
                <a:sym typeface="Maven Pro Regular"/>
              </a:rPr>
              <a:t>In OOP, problem is divided into number of entities called objects and then builds data and functions around these objects</a:t>
            </a:r>
            <a:endParaRPr>
              <a:solidFill>
                <a:srgbClr val="595959"/>
              </a:solidFill>
              <a:latin typeface="Maven Pro Regular"/>
              <a:ea typeface="Maven Pro Regular"/>
              <a:cs typeface="Maven Pro Regular"/>
              <a:sym typeface="Maven Pro Regular"/>
            </a:endParaRPr>
          </a:p>
          <a:p>
            <a:pPr indent="-317500" lvl="0" marL="457200" rtl="0" algn="l">
              <a:spcBef>
                <a:spcPts val="0"/>
              </a:spcBef>
              <a:spcAft>
                <a:spcPts val="0"/>
              </a:spcAft>
              <a:buClr>
                <a:srgbClr val="595959"/>
              </a:buClr>
              <a:buSzPts val="1400"/>
              <a:buFont typeface="Maven Pro Regular"/>
              <a:buChar char="●"/>
            </a:pPr>
            <a:r>
              <a:rPr lang="az">
                <a:solidFill>
                  <a:srgbClr val="595959"/>
                </a:solidFill>
                <a:latin typeface="Maven Pro Regular"/>
                <a:ea typeface="Maven Pro Regular"/>
                <a:cs typeface="Maven Pro Regular"/>
                <a:sym typeface="Maven Pro Regular"/>
              </a:rPr>
              <a:t>Data of objects can be accessed only by the functions associated with the objects</a:t>
            </a:r>
            <a:endParaRPr>
              <a:solidFill>
                <a:srgbClr val="595959"/>
              </a:solidFill>
              <a:latin typeface="Maven Pro Regular"/>
              <a:ea typeface="Maven Pro Regular"/>
              <a:cs typeface="Maven Pro Regular"/>
              <a:sym typeface="Maven Pro Regular"/>
            </a:endParaRPr>
          </a:p>
          <a:p>
            <a:pPr indent="-317500" lvl="0" marL="457200" rtl="0" algn="l">
              <a:spcBef>
                <a:spcPts val="0"/>
              </a:spcBef>
              <a:spcAft>
                <a:spcPts val="0"/>
              </a:spcAft>
              <a:buClr>
                <a:srgbClr val="595959"/>
              </a:buClr>
              <a:buSzPts val="1400"/>
              <a:buFont typeface="Maven Pro Regular"/>
              <a:buChar char="●"/>
            </a:pPr>
            <a:r>
              <a:rPr lang="az">
                <a:solidFill>
                  <a:srgbClr val="595959"/>
                </a:solidFill>
                <a:latin typeface="Maven Pro Regular"/>
                <a:ea typeface="Maven Pro Regular"/>
                <a:cs typeface="Maven Pro Regular"/>
                <a:sym typeface="Maven Pro Regular"/>
              </a:rPr>
              <a:t>Communication between objects is done through functions</a:t>
            </a:r>
            <a:endParaRPr>
              <a:solidFill>
                <a:srgbClr val="595959"/>
              </a:solidFill>
              <a:latin typeface="Maven Pro Regular"/>
              <a:ea typeface="Maven Pro Regular"/>
              <a:cs typeface="Maven Pro Regular"/>
              <a:sym typeface="Maven Pro Regular"/>
            </a:endParaRPr>
          </a:p>
          <a:p>
            <a:pPr indent="-317500" lvl="0" marL="457200" rtl="0" algn="l">
              <a:spcBef>
                <a:spcPts val="0"/>
              </a:spcBef>
              <a:spcAft>
                <a:spcPts val="0"/>
              </a:spcAft>
              <a:buClr>
                <a:srgbClr val="595959"/>
              </a:buClr>
              <a:buSzPts val="1400"/>
              <a:buFont typeface="Maven Pro Regular"/>
              <a:buChar char="●"/>
            </a:pPr>
            <a:r>
              <a:rPr lang="az">
                <a:solidFill>
                  <a:srgbClr val="595959"/>
                </a:solidFill>
                <a:latin typeface="Maven Pro Regular"/>
                <a:ea typeface="Maven Pro Regular"/>
                <a:cs typeface="Maven Pro Regular"/>
                <a:sym typeface="Maven Pro Regular"/>
              </a:rPr>
              <a:t>Follows bottom-up approach in program design </a:t>
            </a:r>
            <a:endParaRPr>
              <a:solidFill>
                <a:srgbClr val="595959"/>
              </a:solidFill>
              <a:latin typeface="Maven Pro Regular"/>
              <a:ea typeface="Maven Pro Regular"/>
              <a:cs typeface="Maven Pro Regular"/>
              <a:sym typeface="Maven Pro Regul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69" name="Shape 369"/>
        <p:cNvGrpSpPr/>
        <p:nvPr/>
      </p:nvGrpSpPr>
      <p:grpSpPr>
        <a:xfrm>
          <a:off x="0" y="0"/>
          <a:ext cx="0" cy="0"/>
          <a:chOff x="0" y="0"/>
          <a:chExt cx="0" cy="0"/>
        </a:xfrm>
      </p:grpSpPr>
      <p:sp>
        <p:nvSpPr>
          <p:cNvPr id="370" name="Google Shape;370;p21"/>
          <p:cNvSpPr txBox="1"/>
          <p:nvPr>
            <p:ph type="title"/>
          </p:nvPr>
        </p:nvSpPr>
        <p:spPr>
          <a:xfrm>
            <a:off x="1245425" y="507825"/>
            <a:ext cx="6939600" cy="5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z">
                <a:solidFill>
                  <a:schemeClr val="accent1"/>
                </a:solidFill>
              </a:rPr>
              <a:t>OBJECTS</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
        <p:nvSpPr>
          <p:cNvPr id="371" name="Google Shape;371;p21"/>
          <p:cNvSpPr txBox="1"/>
          <p:nvPr>
            <p:ph idx="1" type="body"/>
          </p:nvPr>
        </p:nvSpPr>
        <p:spPr>
          <a:xfrm>
            <a:off x="972925" y="870125"/>
            <a:ext cx="7895100" cy="4196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Arial"/>
              <a:ea typeface="Arial"/>
              <a:cs typeface="Arial"/>
              <a:sym typeface="Arial"/>
            </a:endParaRPr>
          </a:p>
          <a:p>
            <a:pPr indent="-317500" lvl="0" marL="457200" rtl="0" algn="l">
              <a:spcBef>
                <a:spcPts val="1600"/>
              </a:spcBef>
              <a:spcAft>
                <a:spcPts val="0"/>
              </a:spcAft>
              <a:buSzPts val="1400"/>
              <a:buChar char="●"/>
            </a:pPr>
            <a:r>
              <a:rPr b="1" lang="az" sz="1400"/>
              <a:t>Object is the basic unit of object oriented programming.Objects are identified by its unique name.</a:t>
            </a:r>
            <a:endParaRPr b="1" sz="1400"/>
          </a:p>
          <a:p>
            <a:pPr indent="-317500" lvl="0" marL="457200" rtl="0" algn="l">
              <a:spcBef>
                <a:spcPts val="0"/>
              </a:spcBef>
              <a:spcAft>
                <a:spcPts val="0"/>
              </a:spcAft>
              <a:buSzPts val="1400"/>
              <a:buChar char="●"/>
            </a:pPr>
            <a:r>
              <a:rPr b="1" lang="az" sz="1400"/>
              <a:t>An object represents a particular instance of a class.They may represent a person,a place or any item that the program must handle </a:t>
            </a:r>
            <a:endParaRPr b="1" sz="1400"/>
          </a:p>
          <a:p>
            <a:pPr indent="-317500" lvl="0" marL="457200" rtl="0" algn="l">
              <a:spcBef>
                <a:spcPts val="0"/>
              </a:spcBef>
              <a:spcAft>
                <a:spcPts val="0"/>
              </a:spcAft>
              <a:buSzPts val="1400"/>
              <a:buChar char="●"/>
            </a:pPr>
            <a:r>
              <a:rPr b="1" lang="az" sz="1400"/>
              <a:t>An object is a collection of data members and associated member functions also known as methods.</a:t>
            </a:r>
            <a:endParaRPr b="1" sz="1400"/>
          </a:p>
        </p:txBody>
      </p:sp>
      <p:pic>
        <p:nvPicPr>
          <p:cNvPr id="372" name="Google Shape;372;p21"/>
          <p:cNvPicPr preferRelativeResize="0"/>
          <p:nvPr/>
        </p:nvPicPr>
        <p:blipFill>
          <a:blip r:embed="rId3">
            <a:alphaModFix/>
          </a:blip>
          <a:stretch>
            <a:fillRect/>
          </a:stretch>
        </p:blipFill>
        <p:spPr>
          <a:xfrm>
            <a:off x="2267300" y="3167650"/>
            <a:ext cx="4777551" cy="1898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22"/>
          <p:cNvSpPr txBox="1"/>
          <p:nvPr>
            <p:ph type="title"/>
          </p:nvPr>
        </p:nvSpPr>
        <p:spPr>
          <a:xfrm>
            <a:off x="1201525" y="626175"/>
            <a:ext cx="7051500" cy="6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z">
                <a:solidFill>
                  <a:schemeClr val="accent1"/>
                </a:solidFill>
              </a:rPr>
              <a:t>CLASSES</a:t>
            </a:r>
            <a:endParaRPr>
              <a:solidFill>
                <a:schemeClr val="accent1"/>
              </a:solidFill>
            </a:endParaRPr>
          </a:p>
        </p:txBody>
      </p:sp>
      <p:sp>
        <p:nvSpPr>
          <p:cNvPr id="378" name="Google Shape;378;p22"/>
          <p:cNvSpPr txBox="1"/>
          <p:nvPr>
            <p:ph idx="1" type="body"/>
          </p:nvPr>
        </p:nvSpPr>
        <p:spPr>
          <a:xfrm>
            <a:off x="906925" y="1902675"/>
            <a:ext cx="7346100" cy="2878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az" sz="1400"/>
              <a:t>Classes are data types based on which objects are created.</a:t>
            </a:r>
            <a:endParaRPr b="1" sz="1400"/>
          </a:p>
          <a:p>
            <a:pPr indent="-317500" lvl="0" marL="457200" rtl="0" algn="l">
              <a:spcBef>
                <a:spcPts val="0"/>
              </a:spcBef>
              <a:spcAft>
                <a:spcPts val="0"/>
              </a:spcAft>
              <a:buSzPts val="1400"/>
              <a:buChar char="●"/>
            </a:pPr>
            <a:r>
              <a:rPr b="1" lang="az" sz="1400"/>
              <a:t>Thus a class represents a set of individual objects.</a:t>
            </a:r>
            <a:endParaRPr b="1" sz="1400"/>
          </a:p>
          <a:p>
            <a:pPr indent="-317500" lvl="0" marL="457200" rtl="0" algn="l">
              <a:spcBef>
                <a:spcPts val="0"/>
              </a:spcBef>
              <a:spcAft>
                <a:spcPts val="0"/>
              </a:spcAft>
              <a:buSzPts val="1400"/>
              <a:buChar char="●"/>
            </a:pPr>
            <a:r>
              <a:rPr b="1" lang="az" sz="1400"/>
              <a:t>Objects are variables of class.</a:t>
            </a:r>
            <a:endParaRPr b="1" sz="1400"/>
          </a:p>
          <a:p>
            <a:pPr indent="-317500" lvl="0" marL="457200" rtl="0" algn="l">
              <a:spcBef>
                <a:spcPts val="0"/>
              </a:spcBef>
              <a:spcAft>
                <a:spcPts val="0"/>
              </a:spcAft>
              <a:buSzPts val="1400"/>
              <a:buChar char="●"/>
            </a:pPr>
            <a:r>
              <a:rPr b="1" lang="az" sz="1400"/>
              <a:t>A class is a collection of objects of similar type.</a:t>
            </a:r>
            <a:endParaRPr b="1" sz="1400"/>
          </a:p>
          <a:p>
            <a:pPr indent="-317500" lvl="0" marL="457200" rtl="0" algn="l">
              <a:spcBef>
                <a:spcPts val="0"/>
              </a:spcBef>
              <a:spcAft>
                <a:spcPts val="0"/>
              </a:spcAft>
              <a:buSzPts val="1400"/>
              <a:buChar char="●"/>
            </a:pPr>
            <a:r>
              <a:rPr b="1" lang="az" sz="1400"/>
              <a:t>Example: Student ram, sham;</a:t>
            </a:r>
            <a:endParaRPr b="1" sz="1400"/>
          </a:p>
          <a:p>
            <a:pPr indent="-317500" lvl="0" marL="457200" rtl="0" algn="l">
              <a:spcBef>
                <a:spcPts val="0"/>
              </a:spcBef>
              <a:spcAft>
                <a:spcPts val="0"/>
              </a:spcAft>
              <a:buSzPts val="1400"/>
              <a:buChar char="●"/>
            </a:pPr>
            <a:r>
              <a:rPr b="1" lang="az" sz="1400"/>
              <a:t>In example ram and sham are name of objects fo class Student,We can create any number of objects for class</a:t>
            </a:r>
            <a:endParaRPr b="1"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23"/>
          <p:cNvSpPr txBox="1"/>
          <p:nvPr>
            <p:ph type="title"/>
          </p:nvPr>
        </p:nvSpPr>
        <p:spPr>
          <a:xfrm>
            <a:off x="1355850" y="623550"/>
            <a:ext cx="7030500" cy="6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z">
                <a:solidFill>
                  <a:schemeClr val="accent1"/>
                </a:solidFill>
              </a:rPr>
              <a:t>CHARACTERISTICS:POLYMORPHISM</a:t>
            </a:r>
            <a:endParaRPr>
              <a:solidFill>
                <a:schemeClr val="accent1"/>
              </a:solidFill>
            </a:endParaRPr>
          </a:p>
        </p:txBody>
      </p:sp>
      <p:sp>
        <p:nvSpPr>
          <p:cNvPr id="384" name="Google Shape;384;p23"/>
          <p:cNvSpPr txBox="1"/>
          <p:nvPr>
            <p:ph idx="1" type="body"/>
          </p:nvPr>
        </p:nvSpPr>
        <p:spPr>
          <a:xfrm>
            <a:off x="988050" y="1209600"/>
            <a:ext cx="7766100" cy="39339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b="1" lang="az" sz="1400">
                <a:solidFill>
                  <a:srgbClr val="000000"/>
                </a:solidFill>
              </a:rPr>
              <a:t>Polymorphism is derived from 2 greek words: poly and morphs. The word "poly" means many and "morphs" means forms. So polymorphism means many forms.</a:t>
            </a:r>
            <a:endParaRPr b="1" sz="1400">
              <a:solidFill>
                <a:srgbClr val="000000"/>
              </a:solidFill>
            </a:endParaRPr>
          </a:p>
          <a:p>
            <a:pPr indent="-317500" lvl="0" marL="457200" rtl="0" algn="l">
              <a:spcBef>
                <a:spcPts val="0"/>
              </a:spcBef>
              <a:spcAft>
                <a:spcPts val="0"/>
              </a:spcAft>
              <a:buClr>
                <a:srgbClr val="000000"/>
              </a:buClr>
              <a:buSzPts val="1400"/>
              <a:buChar char="●"/>
            </a:pPr>
            <a:r>
              <a:rPr b="1" lang="az" sz="1400">
                <a:solidFill>
                  <a:srgbClr val="000000"/>
                </a:solidFill>
              </a:rPr>
              <a:t>Polymorphism is an object-oriented programming concept that refers to the ability of a variable,function or object to take on multiple forms.</a:t>
            </a:r>
            <a:endParaRPr b="1" sz="1400">
              <a:solidFill>
                <a:srgbClr val="000000"/>
              </a:solidFill>
            </a:endParaRPr>
          </a:p>
          <a:p>
            <a:pPr indent="-317500" lvl="0" marL="457200" rtl="0" algn="l">
              <a:spcBef>
                <a:spcPts val="0"/>
              </a:spcBef>
              <a:spcAft>
                <a:spcPts val="0"/>
              </a:spcAft>
              <a:buClr>
                <a:srgbClr val="000000"/>
              </a:buClr>
              <a:buSzPts val="1400"/>
              <a:buChar char="●"/>
            </a:pPr>
            <a:r>
              <a:rPr b="1" lang="az" sz="1400">
                <a:solidFill>
                  <a:srgbClr val="000000"/>
                </a:solidFill>
              </a:rPr>
              <a:t>Suppose if you are in class room that time you behave like a student, when you are in market at that time you behave like a customer, when you</a:t>
            </a:r>
            <a:r>
              <a:rPr b="1" lang="az" sz="1400">
                <a:solidFill>
                  <a:srgbClr val="000000"/>
                </a:solidFill>
              </a:rPr>
              <a:t> at </a:t>
            </a:r>
            <a:r>
              <a:rPr b="1" lang="az" sz="1400">
                <a:solidFill>
                  <a:srgbClr val="000000"/>
                </a:solidFill>
              </a:rPr>
              <a:t>your home at that time you behave like a son or daughter, Here one person present in different-different behaviors.</a:t>
            </a:r>
            <a:endParaRPr b="1" sz="1400">
              <a:solidFill>
                <a:srgbClr val="000000"/>
              </a:solidFill>
            </a:endParaRPr>
          </a:p>
          <a:p>
            <a:pPr indent="0" lvl="0" marL="457200" rtl="0" algn="l">
              <a:spcBef>
                <a:spcPts val="1600"/>
              </a:spcBef>
              <a:spcAft>
                <a:spcPts val="1600"/>
              </a:spcAft>
              <a:buNone/>
            </a:pPr>
            <a:r>
              <a:t/>
            </a:r>
            <a:endParaRPr>
              <a:solidFill>
                <a:srgbClr val="000000"/>
              </a:solidFill>
            </a:endParaRPr>
          </a:p>
        </p:txBody>
      </p:sp>
      <p:pic>
        <p:nvPicPr>
          <p:cNvPr id="385" name="Google Shape;385;p23"/>
          <p:cNvPicPr preferRelativeResize="0"/>
          <p:nvPr/>
        </p:nvPicPr>
        <p:blipFill>
          <a:blip r:embed="rId3">
            <a:alphaModFix/>
          </a:blip>
          <a:stretch>
            <a:fillRect/>
          </a:stretch>
        </p:blipFill>
        <p:spPr>
          <a:xfrm>
            <a:off x="2516525" y="3277200"/>
            <a:ext cx="3948350" cy="171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24"/>
          <p:cNvSpPr txBox="1"/>
          <p:nvPr>
            <p:ph idx="1" type="body"/>
          </p:nvPr>
        </p:nvSpPr>
        <p:spPr>
          <a:xfrm>
            <a:off x="571275" y="290725"/>
            <a:ext cx="7867800" cy="45318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az"/>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lnSpc>
                <a:spcPct val="107000"/>
              </a:lnSpc>
              <a:spcBef>
                <a:spcPts val="1600"/>
              </a:spcBef>
              <a:spcAft>
                <a:spcPts val="0"/>
              </a:spcAft>
              <a:buNone/>
            </a:pPr>
            <a:r>
              <a:t/>
            </a:r>
            <a:endParaRPr b="1" sz="1100" u="sng">
              <a:solidFill>
                <a:srgbClr val="0000FF"/>
              </a:solidFill>
              <a:latin typeface="Arial"/>
              <a:ea typeface="Arial"/>
              <a:cs typeface="Arial"/>
              <a:sym typeface="Arial"/>
            </a:endParaRPr>
          </a:p>
          <a:p>
            <a:pPr indent="0" lvl="0" marL="0" rtl="0" algn="l">
              <a:lnSpc>
                <a:spcPct val="107000"/>
              </a:lnSpc>
              <a:spcBef>
                <a:spcPts val="0"/>
              </a:spcBef>
              <a:spcAft>
                <a:spcPts val="0"/>
              </a:spcAft>
              <a:buNone/>
            </a:pPr>
            <a:r>
              <a:t/>
            </a:r>
            <a:endParaRPr b="1" sz="1400" u="sng">
              <a:solidFill>
                <a:srgbClr val="0000FF"/>
              </a:solidFill>
            </a:endParaRPr>
          </a:p>
          <a:p>
            <a:pPr indent="0" lvl="0" marL="0" rtl="0" algn="l">
              <a:lnSpc>
                <a:spcPct val="107000"/>
              </a:lnSpc>
              <a:spcBef>
                <a:spcPts val="0"/>
              </a:spcBef>
              <a:spcAft>
                <a:spcPts val="0"/>
              </a:spcAft>
              <a:buNone/>
            </a:pPr>
            <a:r>
              <a:rPr b="1" lang="az" sz="1400" u="sng">
                <a:solidFill>
                  <a:schemeClr val="dk1"/>
                </a:solidFill>
              </a:rPr>
              <a:t>Compile time polymorphism</a:t>
            </a:r>
            <a:r>
              <a:rPr b="1" lang="az" sz="1400">
                <a:solidFill>
                  <a:schemeClr val="dk1"/>
                </a:solidFill>
              </a:rPr>
              <a:t>:</a:t>
            </a:r>
            <a:r>
              <a:rPr b="1" lang="az" sz="1400">
                <a:solidFill>
                  <a:srgbClr val="000000"/>
                </a:solidFill>
              </a:rPr>
              <a:t> It is also known as static polymorphism. This type of polymorphism is achieved by function overloading or operator overloading.</a:t>
            </a:r>
            <a:endParaRPr b="1" sz="1400">
              <a:solidFill>
                <a:srgbClr val="000000"/>
              </a:solidFill>
            </a:endParaRPr>
          </a:p>
          <a:p>
            <a:pPr indent="0" lvl="0" marL="0" rtl="0" algn="l">
              <a:lnSpc>
                <a:spcPct val="107000"/>
              </a:lnSpc>
              <a:spcBef>
                <a:spcPts val="0"/>
              </a:spcBef>
              <a:spcAft>
                <a:spcPts val="0"/>
              </a:spcAft>
              <a:buNone/>
            </a:pPr>
            <a:r>
              <a:t/>
            </a:r>
            <a:endParaRPr b="1" sz="1400">
              <a:solidFill>
                <a:srgbClr val="000000"/>
              </a:solidFill>
            </a:endParaRPr>
          </a:p>
          <a:p>
            <a:pPr indent="0" lvl="0" marL="0" rtl="0" algn="l">
              <a:lnSpc>
                <a:spcPct val="107000"/>
              </a:lnSpc>
              <a:spcBef>
                <a:spcPts val="0"/>
              </a:spcBef>
              <a:spcAft>
                <a:spcPts val="0"/>
              </a:spcAft>
              <a:buNone/>
            </a:pPr>
            <a:r>
              <a:rPr b="1" lang="az" sz="1400" u="sng">
                <a:solidFill>
                  <a:schemeClr val="dk1"/>
                </a:solidFill>
                <a:hlinkClick r:id="rId3"/>
              </a:rPr>
              <a:t>Runtime polymorphism</a:t>
            </a:r>
            <a:r>
              <a:rPr b="1" lang="az" sz="1400">
                <a:solidFill>
                  <a:schemeClr val="dk1"/>
                </a:solidFill>
              </a:rPr>
              <a:t>:</a:t>
            </a:r>
            <a:r>
              <a:rPr b="1" lang="az" sz="1400">
                <a:solidFill>
                  <a:srgbClr val="0000FF"/>
                </a:solidFill>
              </a:rPr>
              <a:t> </a:t>
            </a:r>
            <a:r>
              <a:rPr b="1" lang="az" sz="1400">
                <a:solidFill>
                  <a:srgbClr val="000000"/>
                </a:solidFill>
              </a:rPr>
              <a:t>It is also known as Dynamic Method Dispatch. It is a process in which a function call to the overridden method is resolved at Runtime. This type of polymorphism is achieved by Method Overriding.</a:t>
            </a:r>
            <a:endParaRPr b="1" sz="1400">
              <a:solidFill>
                <a:srgbClr val="000000"/>
              </a:solidFill>
            </a:endParaRPr>
          </a:p>
          <a:p>
            <a:pPr indent="0" lvl="0" marL="0" rtl="0" algn="l">
              <a:lnSpc>
                <a:spcPct val="107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91" name="Google Shape;391;p24"/>
          <p:cNvPicPr preferRelativeResize="0"/>
          <p:nvPr/>
        </p:nvPicPr>
        <p:blipFill>
          <a:blip r:embed="rId4">
            <a:alphaModFix/>
          </a:blip>
          <a:stretch>
            <a:fillRect/>
          </a:stretch>
        </p:blipFill>
        <p:spPr>
          <a:xfrm>
            <a:off x="2099250" y="389500"/>
            <a:ext cx="4499875" cy="2663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25"/>
          <p:cNvSpPr txBox="1"/>
          <p:nvPr>
            <p:ph type="title"/>
          </p:nvPr>
        </p:nvSpPr>
        <p:spPr>
          <a:xfrm>
            <a:off x="1303800" y="598575"/>
            <a:ext cx="7030500" cy="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z">
                <a:solidFill>
                  <a:schemeClr val="accent1"/>
                </a:solidFill>
              </a:rPr>
              <a:t>OVERLOADING</a:t>
            </a:r>
            <a:endParaRPr>
              <a:solidFill>
                <a:schemeClr val="accent1"/>
              </a:solidFill>
            </a:endParaRPr>
          </a:p>
        </p:txBody>
      </p:sp>
      <p:sp>
        <p:nvSpPr>
          <p:cNvPr id="397" name="Google Shape;397;p25"/>
          <p:cNvSpPr txBox="1"/>
          <p:nvPr>
            <p:ph idx="1" type="body"/>
          </p:nvPr>
        </p:nvSpPr>
        <p:spPr>
          <a:xfrm>
            <a:off x="1232000" y="1276725"/>
            <a:ext cx="7102200" cy="32550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Char char="●"/>
            </a:pPr>
            <a:r>
              <a:rPr b="1" lang="az" sz="1400">
                <a:solidFill>
                  <a:srgbClr val="000000"/>
                </a:solidFill>
              </a:rPr>
              <a:t>When there are multiple functions with same name but different parameters then these functions are said to be overloaded. Functions can be overloaded by change in number of arguments or/and change in type of arguments.</a:t>
            </a:r>
            <a:endParaRPr b="1" sz="1400">
              <a:solidFill>
                <a:srgbClr val="000000"/>
              </a:solidFill>
            </a:endParaRPr>
          </a:p>
          <a:p>
            <a:pPr indent="-317500" lvl="0" marL="457200" rtl="0" algn="l">
              <a:spcBef>
                <a:spcPts val="0"/>
              </a:spcBef>
              <a:spcAft>
                <a:spcPts val="0"/>
              </a:spcAft>
              <a:buClr>
                <a:srgbClr val="000000"/>
              </a:buClr>
              <a:buSzPts val="1400"/>
              <a:buChar char="●"/>
            </a:pPr>
            <a:r>
              <a:rPr b="1" lang="az" sz="1400">
                <a:solidFill>
                  <a:srgbClr val="000000"/>
                </a:solidFill>
              </a:rPr>
              <a:t>Example:   1)By using different types of arguments                                                                 </a:t>
            </a:r>
            <a:endParaRPr b="1" sz="1400">
              <a:solidFill>
                <a:srgbClr val="000000"/>
              </a:solidFill>
            </a:endParaRPr>
          </a:p>
          <a:p>
            <a:pPr indent="0" lvl="0" marL="457200" rtl="0" algn="l">
              <a:spcBef>
                <a:spcPts val="1200"/>
              </a:spcBef>
              <a:spcAft>
                <a:spcPts val="0"/>
              </a:spcAft>
              <a:buNone/>
            </a:pPr>
            <a:r>
              <a:t/>
            </a:r>
            <a:endParaRPr b="1" sz="1400"/>
          </a:p>
          <a:p>
            <a:pPr indent="0" lvl="0" marL="914400" rtl="0" algn="l">
              <a:spcBef>
                <a:spcPts val="1200"/>
              </a:spcBef>
              <a:spcAft>
                <a:spcPts val="0"/>
              </a:spcAft>
              <a:buNone/>
            </a:pPr>
            <a:r>
              <a:rPr b="1" lang="az" sz="1400"/>
              <a:t>                                                                                                                                          </a:t>
            </a:r>
            <a:endParaRPr b="1" sz="1400"/>
          </a:p>
          <a:p>
            <a:pPr indent="-317500" lvl="0" marL="457200" rtl="0" algn="l">
              <a:spcBef>
                <a:spcPts val="1600"/>
              </a:spcBef>
              <a:spcAft>
                <a:spcPts val="0"/>
              </a:spcAft>
              <a:buSzPts val="1400"/>
              <a:buChar char="●"/>
            </a:pPr>
            <a:r>
              <a:rPr b="1" lang="az" sz="1400"/>
              <a:t>2) W</a:t>
            </a:r>
            <a:r>
              <a:rPr b="1" lang="az" sz="1400"/>
              <a:t>e </a:t>
            </a:r>
            <a:r>
              <a:rPr b="1" lang="az" sz="1400"/>
              <a:t>can make the operator (‘+’) for string class to concatenate two strings. We know that this is the addition operator whose task is to add two operands. So a single operator ‘+’ when placed between integer operands, adds them and when placed between string operands, concatenates them.</a:t>
            </a:r>
            <a:endParaRPr b="1" sz="1400"/>
          </a:p>
          <a:p>
            <a:pPr indent="0" lvl="0" marL="914400" rtl="0" algn="l">
              <a:spcBef>
                <a:spcPts val="1600"/>
              </a:spcBef>
              <a:spcAft>
                <a:spcPts val="1600"/>
              </a:spcAft>
              <a:buNone/>
            </a:pPr>
            <a:r>
              <a:rPr lang="az"/>
              <a:t>                                                                                 </a:t>
            </a:r>
            <a:endParaRPr/>
          </a:p>
        </p:txBody>
      </p:sp>
      <p:pic>
        <p:nvPicPr>
          <p:cNvPr id="398" name="Google Shape;398;p25"/>
          <p:cNvPicPr preferRelativeResize="0"/>
          <p:nvPr/>
        </p:nvPicPr>
        <p:blipFill>
          <a:blip r:embed="rId3">
            <a:alphaModFix/>
          </a:blip>
          <a:stretch>
            <a:fillRect/>
          </a:stretch>
        </p:blipFill>
        <p:spPr>
          <a:xfrm>
            <a:off x="2783113" y="2729763"/>
            <a:ext cx="1971675" cy="619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