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Economica"/>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fntdata"/><Relationship Id="rId22" Type="http://schemas.openxmlformats.org/officeDocument/2006/relationships/font" Target="fonts/Economica-boldItalic.fntdata"/><Relationship Id="rId21" Type="http://schemas.openxmlformats.org/officeDocument/2006/relationships/font" Target="fonts/Economica-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Economica-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26653a6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26653a6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25b5f6f2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25b5f6f2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25b5f6f2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25b5f6f2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826653a654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26653a654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26653a654_2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26653a654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0ffad8a7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0ffad8a7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0ffad8a7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0ffad8a7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 sz="1000">
                <a:solidFill>
                  <a:srgbClr val="555555"/>
                </a:solidFill>
                <a:highlight>
                  <a:srgbClr val="FFFFFF"/>
                </a:highlight>
              </a:rPr>
              <a:t>Types of Databases</a:t>
            </a:r>
            <a:endParaRPr b="1" sz="1000">
              <a:solidFill>
                <a:srgbClr val="555555"/>
              </a:solidFill>
              <a:highlight>
                <a:srgbClr val="FFFFFF"/>
              </a:highlight>
            </a:endParaRPr>
          </a:p>
          <a:p>
            <a:pPr indent="0" lvl="0" marL="0" rtl="0" algn="l">
              <a:lnSpc>
                <a:spcPct val="115000"/>
              </a:lnSpc>
              <a:spcBef>
                <a:spcPts val="1200"/>
              </a:spcBef>
              <a:spcAft>
                <a:spcPts val="0"/>
              </a:spcAft>
              <a:buNone/>
            </a:pPr>
            <a:r>
              <a:rPr lang="en" sz="1000">
                <a:solidFill>
                  <a:srgbClr val="555555"/>
                </a:solidFill>
                <a:highlight>
                  <a:srgbClr val="FFFFFF"/>
                </a:highlight>
              </a:rPr>
              <a:t>The simplest form of databases is a </a:t>
            </a:r>
            <a:r>
              <a:rPr b="1" lang="en" sz="1000">
                <a:solidFill>
                  <a:srgbClr val="555555"/>
                </a:solidFill>
                <a:highlight>
                  <a:srgbClr val="FFFFFF"/>
                </a:highlight>
              </a:rPr>
              <a:t>text database</a:t>
            </a:r>
            <a:r>
              <a:rPr lang="en" sz="1000">
                <a:solidFill>
                  <a:srgbClr val="555555"/>
                </a:solidFill>
                <a:highlight>
                  <a:srgbClr val="FFFFFF"/>
                </a:highlight>
              </a:rPr>
              <a:t>. When data is organized in a text file in rows and columns, it can be used to store, organize, protect, and retrieve data. Saving a list of names in a file, starting with first name and followed by last name, would be a simple database. Each row of the file represents a record. You can update records by changing specific names, you can remove rows by deleting lines, and you can add new rows by adding new lines.</a:t>
            </a:r>
            <a:endParaRPr sz="1000">
              <a:solidFill>
                <a:srgbClr val="555555"/>
              </a:solidFill>
              <a:highlight>
                <a:srgbClr val="FFFFFF"/>
              </a:highlight>
            </a:endParaRPr>
          </a:p>
          <a:p>
            <a:pPr indent="0" lvl="0" marL="0" rtl="0" algn="l">
              <a:lnSpc>
                <a:spcPct val="115000"/>
              </a:lnSpc>
              <a:spcBef>
                <a:spcPts val="1200"/>
              </a:spcBef>
              <a:spcAft>
                <a:spcPts val="0"/>
              </a:spcAft>
              <a:buNone/>
            </a:pPr>
            <a:r>
              <a:rPr b="1" lang="en" sz="1000">
                <a:solidFill>
                  <a:srgbClr val="555555"/>
                </a:solidFill>
                <a:highlight>
                  <a:srgbClr val="FFFFFF"/>
                </a:highlight>
              </a:rPr>
              <a:t>Desktop database programs</a:t>
            </a:r>
            <a:r>
              <a:rPr lang="en" sz="1000">
                <a:solidFill>
                  <a:srgbClr val="555555"/>
                </a:solidFill>
                <a:highlight>
                  <a:srgbClr val="FFFFFF"/>
                </a:highlight>
              </a:rPr>
              <a:t> are another type of database that's more complex than a text database but intended for a single user. A Microsoft Excel spreadsheet or Microsoft Access are good examples of desktop database programs. These programs allow users to enter data, store it, protect it, and retrieve it when needed. The benefit of desktop database programs over text databases is the speed of changing data, and the ability to store large amounts of data while keeping performance of the system manageable.</a:t>
            </a:r>
            <a:endParaRPr sz="1000">
              <a:solidFill>
                <a:srgbClr val="555555"/>
              </a:solidFill>
              <a:highlight>
                <a:srgbClr val="FFFFFF"/>
              </a:highlight>
            </a:endParaRPr>
          </a:p>
          <a:p>
            <a:pPr indent="0" lvl="0" marL="0" rtl="0" algn="l">
              <a:lnSpc>
                <a:spcPct val="115000"/>
              </a:lnSpc>
              <a:spcBef>
                <a:spcPts val="1200"/>
              </a:spcBef>
              <a:spcAft>
                <a:spcPts val="0"/>
              </a:spcAft>
              <a:buNone/>
            </a:pPr>
            <a:r>
              <a:rPr lang="en" sz="1000">
                <a:solidFill>
                  <a:srgbClr val="555555"/>
                </a:solidFill>
                <a:highlight>
                  <a:srgbClr val="FFFFFF"/>
                </a:highlight>
              </a:rPr>
              <a:t>Relational databases are the most common database systems. They include databases like SQL Server, Oracle Database, Sybase, Informix, and MySQL. The </a:t>
            </a:r>
            <a:r>
              <a:rPr b="1" lang="en" sz="1000">
                <a:solidFill>
                  <a:srgbClr val="555555"/>
                </a:solidFill>
                <a:highlight>
                  <a:srgbClr val="FFFFFF"/>
                </a:highlight>
              </a:rPr>
              <a:t>relational database management systems (RDMS)</a:t>
            </a:r>
            <a:r>
              <a:rPr lang="en" sz="1000">
                <a:solidFill>
                  <a:srgbClr val="555555"/>
                </a:solidFill>
                <a:highlight>
                  <a:srgbClr val="FFFFFF"/>
                </a:highlight>
              </a:rPr>
              <a:t> feature much better performance for managing data over desktop database programs. For example, they allow multiple users (even thousands!) to work with the data at the same time, creating advanced security for access to the data. RDBMS systems store data in columns and rows, which in turn make up tables. A table in RDBMS is like a spreadsheet. A set of tables makes up a </a:t>
            </a:r>
            <a:r>
              <a:rPr b="1" lang="en" sz="1000">
                <a:solidFill>
                  <a:srgbClr val="555555"/>
                </a:solidFill>
                <a:highlight>
                  <a:srgbClr val="FFFFFF"/>
                </a:highlight>
              </a:rPr>
              <a:t>schema</a:t>
            </a:r>
            <a:r>
              <a:rPr lang="en" sz="1000">
                <a:solidFill>
                  <a:srgbClr val="555555"/>
                </a:solidFill>
                <a:highlight>
                  <a:srgbClr val="FFFFFF"/>
                </a:highlight>
              </a:rPr>
              <a:t>. A number of schemas create a database. Many databases can be created on a single server.</a:t>
            </a:r>
            <a:endParaRPr sz="1000">
              <a:solidFill>
                <a:srgbClr val="555555"/>
              </a:solidFill>
              <a:highlight>
                <a:srgbClr val="FFFFFF"/>
              </a:highlight>
            </a:endParaRPr>
          </a:p>
          <a:p>
            <a:pPr indent="0" lvl="0" marL="0" rtl="0" algn="l">
              <a:lnSpc>
                <a:spcPct val="115000"/>
              </a:lnSpc>
              <a:spcBef>
                <a:spcPts val="1200"/>
              </a:spcBef>
              <a:spcAft>
                <a:spcPts val="300"/>
              </a:spcAft>
              <a:buNone/>
            </a:pPr>
            <a:r>
              <a:rPr lang="en" sz="1000">
                <a:solidFill>
                  <a:srgbClr val="555555"/>
                </a:solidFill>
                <a:highlight>
                  <a:srgbClr val="FFFFFF"/>
                </a:highlight>
              </a:rPr>
              <a:t>The most innovative structures for storing data today are </a:t>
            </a:r>
            <a:r>
              <a:rPr b="1" lang="en" sz="1000">
                <a:solidFill>
                  <a:srgbClr val="555555"/>
                </a:solidFill>
                <a:highlight>
                  <a:srgbClr val="FFFFFF"/>
                </a:highlight>
              </a:rPr>
              <a:t>NoSQL and object-oriented databases</a:t>
            </a:r>
            <a:r>
              <a:rPr lang="en" sz="1000">
                <a:solidFill>
                  <a:srgbClr val="555555"/>
                </a:solidFill>
                <a:highlight>
                  <a:srgbClr val="FFFFFF"/>
                </a:highlight>
              </a:rPr>
              <a:t>. These do not follow the table/row/column approach of RDBMS. Instead, they build bookshelves of elements and allow access per bookshelf. So, instead of tracking individual words in books, NoSQL and object-oriented databases narrow down the data you are looking for by pointing you to the bookshelf, then a mechanical assistant works with the books to identify the exact word you are looking for. </a:t>
            </a:r>
            <a:r>
              <a:rPr b="1" lang="en" sz="1000">
                <a:solidFill>
                  <a:srgbClr val="555555"/>
                </a:solidFill>
                <a:highlight>
                  <a:srgbClr val="FFFFFF"/>
                </a:highlight>
              </a:rPr>
              <a:t>NoSQL</a:t>
            </a:r>
            <a:r>
              <a:rPr lang="en" sz="1000">
                <a:solidFill>
                  <a:srgbClr val="555555"/>
                </a:solidFill>
                <a:highlight>
                  <a:srgbClr val="FFFFFF"/>
                </a:highlight>
              </a:rPr>
              <a:t> specifically attempts to simplify bookshelves by storing data in a </a:t>
            </a:r>
            <a:r>
              <a:rPr b="1" lang="en" sz="1000">
                <a:solidFill>
                  <a:srgbClr val="555555"/>
                </a:solidFill>
                <a:highlight>
                  <a:srgbClr val="FFFFFF"/>
                </a:highlight>
              </a:rPr>
              <a:t>denormalized</a:t>
            </a:r>
            <a:r>
              <a:rPr lang="en" sz="1000">
                <a:solidFill>
                  <a:srgbClr val="555555"/>
                </a:solidFill>
                <a:highlight>
                  <a:srgbClr val="FFFFFF"/>
                </a:highlight>
              </a:rPr>
              <a:t> way; this means storing it in large chunks.</a:t>
            </a:r>
            <a:endParaRPr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1fb2ccc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1fb2ccc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2.png"/><Relationship Id="rId6"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www.example.com" TargetMode="Externa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Database: SQL vs NOSQL</a:t>
            </a:r>
            <a:endParaRPr/>
          </a:p>
        </p:txBody>
      </p:sp>
      <p:sp>
        <p:nvSpPr>
          <p:cNvPr id="63" name="Google Shape;63;p13"/>
          <p:cNvSpPr txBox="1"/>
          <p:nvPr>
            <p:ph idx="1" type="subTitle"/>
          </p:nvPr>
        </p:nvSpPr>
        <p:spPr>
          <a:xfrm>
            <a:off x="6557100" y="3116574"/>
            <a:ext cx="2596800" cy="19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             By: Anusha</a:t>
            </a:r>
            <a:endParaRPr sz="2000"/>
          </a:p>
          <a:p>
            <a:pPr indent="0" lvl="0" marL="0" rtl="0" algn="ctr">
              <a:spcBef>
                <a:spcPts val="0"/>
              </a:spcBef>
              <a:spcAft>
                <a:spcPts val="0"/>
              </a:spcAft>
              <a:buNone/>
            </a:pPr>
            <a:r>
              <a:rPr lang="en" sz="2000"/>
              <a:t>Ruchika</a:t>
            </a:r>
            <a:endParaRPr sz="2000"/>
          </a:p>
          <a:p>
            <a:pPr indent="0" lvl="0" marL="0" rtl="0" algn="ctr">
              <a:spcBef>
                <a:spcPts val="0"/>
              </a:spcBef>
              <a:spcAft>
                <a:spcPts val="0"/>
              </a:spcAft>
              <a:buNone/>
            </a:pPr>
            <a:r>
              <a:rPr lang="en" sz="2000"/>
              <a:t>Rithika</a:t>
            </a:r>
            <a:endParaRPr sz="2000"/>
          </a:p>
          <a:p>
            <a:pPr indent="0" lvl="0" marL="0" rtl="0" algn="ctr">
              <a:spcBef>
                <a:spcPts val="0"/>
              </a:spcBef>
              <a:spcAft>
                <a:spcPts val="0"/>
              </a:spcAft>
              <a:buNone/>
            </a:pPr>
            <a:r>
              <a:rPr lang="en" sz="2000"/>
              <a:t>  Sanmati</a:t>
            </a:r>
            <a:endParaRPr sz="2000"/>
          </a:p>
          <a:p>
            <a:pPr indent="0" lvl="0" marL="0" rtl="0" algn="ctr">
              <a:spcBef>
                <a:spcPts val="0"/>
              </a:spcBef>
              <a:spcAft>
                <a:spcPts val="0"/>
              </a:spcAft>
              <a:buNone/>
            </a:pPr>
            <a:r>
              <a:rPr lang="en" sz="2000"/>
              <a:t>          Sreelakshmi</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0"/>
            <a:ext cx="8004900" cy="59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Types of NoSQL Databases</a:t>
            </a:r>
            <a:endParaRPr/>
          </a:p>
        </p:txBody>
      </p:sp>
      <p:sp>
        <p:nvSpPr>
          <p:cNvPr id="131" name="Google Shape;131;p22"/>
          <p:cNvSpPr txBox="1"/>
          <p:nvPr>
            <p:ph idx="1" type="body"/>
          </p:nvPr>
        </p:nvSpPr>
        <p:spPr>
          <a:xfrm>
            <a:off x="311700" y="599700"/>
            <a:ext cx="80049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50">
                <a:solidFill>
                  <a:srgbClr val="222635"/>
                </a:solidFill>
                <a:highlight>
                  <a:srgbClr val="FFFFFF"/>
                </a:highlight>
                <a:latin typeface="Economica"/>
                <a:ea typeface="Economica"/>
                <a:cs typeface="Economica"/>
                <a:sym typeface="Economica"/>
              </a:rPr>
              <a:t>There are 4 different types of NoSQL databases, where each type solves a problem that cannot be solved by relational databases. Actual implementations are usually combinations of these.The 4 types are:</a:t>
            </a:r>
            <a:endParaRPr sz="1450">
              <a:solidFill>
                <a:srgbClr val="222635"/>
              </a:solidFill>
              <a:highlight>
                <a:srgbClr val="FFFFFF"/>
              </a:highlight>
              <a:latin typeface="Economica"/>
              <a:ea typeface="Economica"/>
              <a:cs typeface="Economica"/>
              <a:sym typeface="Economica"/>
            </a:endParaRPr>
          </a:p>
          <a:p>
            <a:pPr indent="0" lvl="0" marL="457200" rtl="0" algn="l">
              <a:spcBef>
                <a:spcPts val="1600"/>
              </a:spcBef>
              <a:spcAft>
                <a:spcPts val="1600"/>
              </a:spcAft>
              <a:buNone/>
            </a:pPr>
            <a:r>
              <a:t/>
            </a:r>
            <a:endParaRPr>
              <a:latin typeface="Economica"/>
              <a:ea typeface="Economica"/>
              <a:cs typeface="Economica"/>
              <a:sym typeface="Economica"/>
            </a:endParaRPr>
          </a:p>
        </p:txBody>
      </p:sp>
      <p:sp>
        <p:nvSpPr>
          <p:cNvPr id="132" name="Google Shape;132;p22"/>
          <p:cNvSpPr txBox="1"/>
          <p:nvPr/>
        </p:nvSpPr>
        <p:spPr>
          <a:xfrm>
            <a:off x="1275850" y="1176425"/>
            <a:ext cx="15348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Economica"/>
                <a:ea typeface="Economica"/>
                <a:cs typeface="Economica"/>
                <a:sym typeface="Economica"/>
              </a:rPr>
              <a:t>Key-value store</a:t>
            </a:r>
            <a:endParaRPr sz="1600">
              <a:latin typeface="Economica"/>
              <a:ea typeface="Economica"/>
              <a:cs typeface="Economica"/>
              <a:sym typeface="Economica"/>
            </a:endParaRPr>
          </a:p>
        </p:txBody>
      </p:sp>
      <p:sp>
        <p:nvSpPr>
          <p:cNvPr id="133" name="Google Shape;133;p22"/>
          <p:cNvSpPr txBox="1"/>
          <p:nvPr/>
        </p:nvSpPr>
        <p:spPr>
          <a:xfrm>
            <a:off x="5564663" y="1120225"/>
            <a:ext cx="1814100" cy="3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Economica"/>
                <a:ea typeface="Economica"/>
                <a:cs typeface="Economica"/>
                <a:sym typeface="Economica"/>
              </a:rPr>
              <a:t>Document store</a:t>
            </a:r>
            <a:endParaRPr sz="1600">
              <a:latin typeface="Economica"/>
              <a:ea typeface="Economica"/>
              <a:cs typeface="Economica"/>
              <a:sym typeface="Economica"/>
            </a:endParaRPr>
          </a:p>
        </p:txBody>
      </p:sp>
      <p:sp>
        <p:nvSpPr>
          <p:cNvPr id="134" name="Google Shape;134;p22"/>
          <p:cNvSpPr txBox="1"/>
          <p:nvPr/>
        </p:nvSpPr>
        <p:spPr>
          <a:xfrm>
            <a:off x="1185300" y="3216575"/>
            <a:ext cx="25761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Economica"/>
                <a:ea typeface="Economica"/>
                <a:cs typeface="Economica"/>
                <a:sym typeface="Economica"/>
              </a:rPr>
              <a:t>Column-oriented database</a:t>
            </a:r>
            <a:endParaRPr sz="1600">
              <a:latin typeface="Economica"/>
              <a:ea typeface="Economica"/>
              <a:cs typeface="Economica"/>
              <a:sym typeface="Economica"/>
            </a:endParaRPr>
          </a:p>
        </p:txBody>
      </p:sp>
      <p:sp>
        <p:nvSpPr>
          <p:cNvPr id="135" name="Google Shape;135;p22"/>
          <p:cNvSpPr txBox="1"/>
          <p:nvPr/>
        </p:nvSpPr>
        <p:spPr>
          <a:xfrm>
            <a:off x="6226475" y="3120225"/>
            <a:ext cx="2345700" cy="3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Economica"/>
                <a:ea typeface="Economica"/>
                <a:cs typeface="Economica"/>
                <a:sym typeface="Economica"/>
              </a:rPr>
              <a:t>Graph database</a:t>
            </a:r>
            <a:endParaRPr sz="1600">
              <a:latin typeface="Economica"/>
              <a:ea typeface="Economica"/>
              <a:cs typeface="Economica"/>
              <a:sym typeface="Economica"/>
            </a:endParaRPr>
          </a:p>
        </p:txBody>
      </p:sp>
      <p:pic>
        <p:nvPicPr>
          <p:cNvPr id="136" name="Google Shape;136;p22"/>
          <p:cNvPicPr preferRelativeResize="0"/>
          <p:nvPr/>
        </p:nvPicPr>
        <p:blipFill>
          <a:blip r:embed="rId3">
            <a:alphaModFix/>
          </a:blip>
          <a:stretch>
            <a:fillRect/>
          </a:stretch>
        </p:blipFill>
        <p:spPr>
          <a:xfrm>
            <a:off x="979811" y="1577525"/>
            <a:ext cx="2126875" cy="1575225"/>
          </a:xfrm>
          <a:prstGeom prst="rect">
            <a:avLst/>
          </a:prstGeom>
          <a:noFill/>
          <a:ln>
            <a:noFill/>
          </a:ln>
        </p:spPr>
      </p:pic>
      <p:pic>
        <p:nvPicPr>
          <p:cNvPr id="137" name="Google Shape;137;p22"/>
          <p:cNvPicPr preferRelativeResize="0"/>
          <p:nvPr/>
        </p:nvPicPr>
        <p:blipFill>
          <a:blip r:embed="rId4">
            <a:alphaModFix/>
          </a:blip>
          <a:stretch>
            <a:fillRect/>
          </a:stretch>
        </p:blipFill>
        <p:spPr>
          <a:xfrm>
            <a:off x="5227825" y="1461325"/>
            <a:ext cx="2576100" cy="1643801"/>
          </a:xfrm>
          <a:prstGeom prst="rect">
            <a:avLst/>
          </a:prstGeom>
          <a:noFill/>
          <a:ln>
            <a:noFill/>
          </a:ln>
        </p:spPr>
      </p:pic>
      <p:pic>
        <p:nvPicPr>
          <p:cNvPr id="138" name="Google Shape;138;p22"/>
          <p:cNvPicPr preferRelativeResize="0"/>
          <p:nvPr/>
        </p:nvPicPr>
        <p:blipFill>
          <a:blip r:embed="rId5">
            <a:alphaModFix/>
          </a:blip>
          <a:stretch>
            <a:fillRect/>
          </a:stretch>
        </p:blipFill>
        <p:spPr>
          <a:xfrm>
            <a:off x="84300" y="3608970"/>
            <a:ext cx="4853076" cy="1216950"/>
          </a:xfrm>
          <a:prstGeom prst="rect">
            <a:avLst/>
          </a:prstGeom>
          <a:noFill/>
          <a:ln>
            <a:noFill/>
          </a:ln>
        </p:spPr>
      </p:pic>
      <p:pic>
        <p:nvPicPr>
          <p:cNvPr id="139" name="Google Shape;139;p22"/>
          <p:cNvPicPr preferRelativeResize="0"/>
          <p:nvPr/>
        </p:nvPicPr>
        <p:blipFill>
          <a:blip r:embed="rId6">
            <a:alphaModFix/>
          </a:blip>
          <a:stretch>
            <a:fillRect/>
          </a:stretch>
        </p:blipFill>
        <p:spPr>
          <a:xfrm>
            <a:off x="5625775" y="3476425"/>
            <a:ext cx="3199674" cy="15752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2084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                DIFFERENCES BETWEEN SQL AND NOSQL</a:t>
            </a:r>
            <a:endParaRPr sz="3600"/>
          </a:p>
        </p:txBody>
      </p:sp>
      <p:sp>
        <p:nvSpPr>
          <p:cNvPr id="145" name="Google Shape;145;p23"/>
          <p:cNvSpPr txBox="1"/>
          <p:nvPr>
            <p:ph idx="1" type="body"/>
          </p:nvPr>
        </p:nvSpPr>
        <p:spPr>
          <a:xfrm>
            <a:off x="311700" y="1225225"/>
            <a:ext cx="3999900" cy="36036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Font typeface="Economica"/>
              <a:buChar char="●"/>
            </a:pPr>
            <a:r>
              <a:rPr lang="en" sz="1900">
                <a:highlight>
                  <a:srgbClr val="FFFFFF"/>
                </a:highlight>
                <a:latin typeface="Economica"/>
                <a:ea typeface="Economica"/>
                <a:cs typeface="Economica"/>
                <a:sym typeface="Economica"/>
              </a:rPr>
              <a:t>SQL Database is a Relational Database and a structured one (Relational database - strictly adheres relations where it is divided into the set of rows and columns to store data often named as tables)</a:t>
            </a:r>
            <a:endParaRPr sz="1900">
              <a:highlight>
                <a:srgbClr val="FFFFFF"/>
              </a:highlight>
              <a:latin typeface="Economica"/>
              <a:ea typeface="Economica"/>
              <a:cs typeface="Economica"/>
              <a:sym typeface="Economica"/>
            </a:endParaRPr>
          </a:p>
          <a:p>
            <a:pPr indent="-349250" lvl="0" marL="457200" rtl="0" algn="l">
              <a:spcBef>
                <a:spcPts val="0"/>
              </a:spcBef>
              <a:spcAft>
                <a:spcPts val="0"/>
              </a:spcAft>
              <a:buClr>
                <a:schemeClr val="dk1"/>
              </a:buClr>
              <a:buSzPts val="1900"/>
              <a:buFont typeface="Economica"/>
              <a:buChar char="●"/>
            </a:pPr>
            <a:r>
              <a:rPr lang="en" sz="1900">
                <a:highlight>
                  <a:srgbClr val="FFFFFF"/>
                </a:highlight>
                <a:latin typeface="Economica"/>
                <a:ea typeface="Economica"/>
                <a:cs typeface="Economica"/>
                <a:sym typeface="Economica"/>
              </a:rPr>
              <a:t>SQL Databases have a well-designed pre-defined schema.</a:t>
            </a:r>
            <a:endParaRPr sz="1900">
              <a:highlight>
                <a:srgbClr val="FFFFFF"/>
              </a:highlight>
              <a:latin typeface="Economica"/>
              <a:ea typeface="Economica"/>
              <a:cs typeface="Economica"/>
              <a:sym typeface="Economica"/>
            </a:endParaRPr>
          </a:p>
          <a:p>
            <a:pPr indent="-349250" lvl="0" marL="457200" rtl="0" algn="l">
              <a:spcBef>
                <a:spcPts val="0"/>
              </a:spcBef>
              <a:spcAft>
                <a:spcPts val="0"/>
              </a:spcAft>
              <a:buClr>
                <a:schemeClr val="dk1"/>
              </a:buClr>
              <a:buSzPts val="1900"/>
              <a:buFont typeface="Economica"/>
              <a:buChar char="●"/>
            </a:pPr>
            <a:r>
              <a:rPr lang="en" sz="1900">
                <a:highlight>
                  <a:srgbClr val="FFFFFF"/>
                </a:highlight>
                <a:latin typeface="Economica"/>
                <a:ea typeface="Economica"/>
                <a:cs typeface="Economica"/>
                <a:sym typeface="Economica"/>
              </a:rPr>
              <a:t>SQL databases are vertically scalable </a:t>
            </a:r>
            <a:endParaRPr sz="1900">
              <a:highlight>
                <a:srgbClr val="FFFFFF"/>
              </a:highlight>
              <a:latin typeface="Economica"/>
              <a:ea typeface="Economica"/>
              <a:cs typeface="Economica"/>
              <a:sym typeface="Economica"/>
            </a:endParaRPr>
          </a:p>
          <a:p>
            <a:pPr indent="-349250" lvl="0" marL="457200" rtl="0" algn="l">
              <a:spcBef>
                <a:spcPts val="0"/>
              </a:spcBef>
              <a:spcAft>
                <a:spcPts val="0"/>
              </a:spcAft>
              <a:buClr>
                <a:schemeClr val="dk1"/>
              </a:buClr>
              <a:buSzPts val="1900"/>
              <a:buFont typeface="Economica"/>
              <a:buChar char="●"/>
            </a:pPr>
            <a:r>
              <a:rPr lang="en" sz="1900">
                <a:highlight>
                  <a:srgbClr val="FFFFFF"/>
                </a:highlight>
                <a:latin typeface="Economica"/>
                <a:ea typeface="Economica"/>
                <a:cs typeface="Economica"/>
                <a:sym typeface="Economica"/>
              </a:rPr>
              <a:t>SQL uses structured query language for defining data</a:t>
            </a:r>
            <a:endParaRPr sz="1900">
              <a:highlight>
                <a:srgbClr val="FFFFFF"/>
              </a:highlight>
              <a:latin typeface="Economica"/>
              <a:ea typeface="Economica"/>
              <a:cs typeface="Economica"/>
              <a:sym typeface="Economica"/>
            </a:endParaRPr>
          </a:p>
          <a:p>
            <a:pPr indent="0" lvl="0" marL="0" rtl="0" algn="l">
              <a:spcBef>
                <a:spcPts val="1600"/>
              </a:spcBef>
              <a:spcAft>
                <a:spcPts val="1600"/>
              </a:spcAft>
              <a:buNone/>
            </a:pPr>
            <a:r>
              <a:t/>
            </a:r>
            <a:endParaRPr/>
          </a:p>
        </p:txBody>
      </p:sp>
      <p:sp>
        <p:nvSpPr>
          <p:cNvPr id="146" name="Google Shape;146;p23"/>
          <p:cNvSpPr txBox="1"/>
          <p:nvPr>
            <p:ph idx="2" type="body"/>
          </p:nvPr>
        </p:nvSpPr>
        <p:spPr>
          <a:xfrm>
            <a:off x="4832400" y="970050"/>
            <a:ext cx="3999900" cy="3979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595959"/>
              </a:buClr>
              <a:buSzPts val="1400"/>
              <a:buFont typeface="Arial"/>
              <a:buChar char="●"/>
            </a:pPr>
            <a:r>
              <a:rPr lang="en" sz="2000">
                <a:highlight>
                  <a:srgbClr val="FFFFFF"/>
                </a:highlight>
                <a:latin typeface="Economica"/>
                <a:ea typeface="Economica"/>
                <a:cs typeface="Economica"/>
                <a:sym typeface="Economica"/>
              </a:rPr>
              <a:t>NoSQL is a Non-relational database likely to be more document and distributed than structured (Non-relational database has a document-oriented or distributed storage which doesn’t require any table structure.)</a:t>
            </a:r>
            <a:endParaRPr sz="2000">
              <a:highlight>
                <a:srgbClr val="FFFFFF"/>
              </a:highlight>
              <a:latin typeface="Economica"/>
              <a:ea typeface="Economica"/>
              <a:cs typeface="Economica"/>
              <a:sym typeface="Economica"/>
            </a:endParaRPr>
          </a:p>
          <a:p>
            <a:pPr indent="-355600" lvl="0" marL="457200" rtl="0" algn="l">
              <a:spcBef>
                <a:spcPts val="0"/>
              </a:spcBef>
              <a:spcAft>
                <a:spcPts val="0"/>
              </a:spcAft>
              <a:buClr>
                <a:schemeClr val="dk1"/>
              </a:buClr>
              <a:buSzPts val="2000"/>
              <a:buFont typeface="Economica"/>
              <a:buChar char="●"/>
            </a:pPr>
            <a:r>
              <a:rPr lang="en" sz="2000">
                <a:highlight>
                  <a:srgbClr val="FFFFFF"/>
                </a:highlight>
                <a:latin typeface="Economica"/>
                <a:ea typeface="Economica"/>
                <a:cs typeface="Economica"/>
                <a:sym typeface="Economica"/>
              </a:rPr>
              <a:t>NoSQL databases have a dynamic schema for document type or unstructured data </a:t>
            </a:r>
            <a:endParaRPr sz="2000">
              <a:highlight>
                <a:srgbClr val="FFFFFF"/>
              </a:highlight>
              <a:latin typeface="Economica"/>
              <a:ea typeface="Economica"/>
              <a:cs typeface="Economica"/>
              <a:sym typeface="Economica"/>
            </a:endParaRPr>
          </a:p>
          <a:p>
            <a:pPr indent="-355600" lvl="0" marL="457200" rtl="0" algn="l">
              <a:spcBef>
                <a:spcPts val="0"/>
              </a:spcBef>
              <a:spcAft>
                <a:spcPts val="0"/>
              </a:spcAft>
              <a:buClr>
                <a:schemeClr val="dk1"/>
              </a:buClr>
              <a:buSzPts val="2000"/>
              <a:buFont typeface="Economica"/>
              <a:buChar char="●"/>
            </a:pPr>
            <a:r>
              <a:rPr lang="en" sz="2000">
                <a:highlight>
                  <a:srgbClr val="FFFFFF"/>
                </a:highlight>
                <a:latin typeface="Economica"/>
                <a:ea typeface="Economica"/>
                <a:cs typeface="Economica"/>
                <a:sym typeface="Economica"/>
              </a:rPr>
              <a:t>NoSQL databases are horizontally scalable</a:t>
            </a:r>
            <a:endParaRPr sz="2000">
              <a:highlight>
                <a:srgbClr val="FFFFFF"/>
              </a:highlight>
              <a:latin typeface="Economica"/>
              <a:ea typeface="Economica"/>
              <a:cs typeface="Economica"/>
              <a:sym typeface="Economica"/>
            </a:endParaRPr>
          </a:p>
          <a:p>
            <a:pPr indent="-355600" lvl="0" marL="457200" rtl="0" algn="l">
              <a:spcBef>
                <a:spcPts val="0"/>
              </a:spcBef>
              <a:spcAft>
                <a:spcPts val="0"/>
              </a:spcAft>
              <a:buClr>
                <a:schemeClr val="dk1"/>
              </a:buClr>
              <a:buSzPts val="2000"/>
              <a:buFont typeface="Economica"/>
              <a:buChar char="●"/>
            </a:pPr>
            <a:r>
              <a:rPr lang="en" sz="2000">
                <a:highlight>
                  <a:srgbClr val="FFFFFF"/>
                </a:highlight>
                <a:latin typeface="Economica"/>
                <a:ea typeface="Economica"/>
                <a:cs typeface="Economica"/>
                <a:sym typeface="Economica"/>
              </a:rPr>
              <a:t>NoSQL uses the collection of documents which is also known as UnQL (Unstructured Query Language).</a:t>
            </a:r>
            <a:endParaRPr sz="2000">
              <a:highlight>
                <a:srgbClr val="FFFFFF"/>
              </a:highlight>
              <a:latin typeface="Economica"/>
              <a:ea typeface="Economica"/>
              <a:cs typeface="Economica"/>
              <a:sym typeface="Economica"/>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            </a:t>
            </a:r>
            <a:r>
              <a:rPr lang="en" sz="3600"/>
              <a:t>DIFFERENCES BETWEEN SQL AND NOSQL</a:t>
            </a:r>
            <a:endParaRPr sz="3600"/>
          </a:p>
        </p:txBody>
      </p:sp>
      <p:sp>
        <p:nvSpPr>
          <p:cNvPr id="152" name="Google Shape;152;p24"/>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595959"/>
              </a:buClr>
              <a:buSzPts val="2100"/>
              <a:buFont typeface="Economica"/>
              <a:buChar char="●"/>
            </a:pPr>
            <a:r>
              <a:rPr lang="en" sz="2100">
                <a:highlight>
                  <a:srgbClr val="FFFFFF"/>
                </a:highlight>
                <a:latin typeface="Economica"/>
                <a:ea typeface="Economica"/>
                <a:cs typeface="Economica"/>
                <a:sym typeface="Economica"/>
              </a:rPr>
              <a:t>There is no hierarchical data storage for SQL</a:t>
            </a:r>
            <a:endParaRPr sz="2100">
              <a:highlight>
                <a:srgbClr val="FFFFFF"/>
              </a:highlight>
              <a:latin typeface="Economica"/>
              <a:ea typeface="Economica"/>
              <a:cs typeface="Economica"/>
              <a:sym typeface="Economica"/>
            </a:endParaRPr>
          </a:p>
          <a:p>
            <a:pPr indent="-361950" lvl="0" marL="457200" rtl="0" algn="l">
              <a:spcBef>
                <a:spcPts val="0"/>
              </a:spcBef>
              <a:spcAft>
                <a:spcPts val="0"/>
              </a:spcAft>
              <a:buClr>
                <a:schemeClr val="dk1"/>
              </a:buClr>
              <a:buSzPts val="2100"/>
              <a:buFont typeface="Economica"/>
              <a:buChar char="●"/>
            </a:pPr>
            <a:r>
              <a:rPr lang="en" sz="2100">
                <a:highlight>
                  <a:srgbClr val="FFFFFF"/>
                </a:highlight>
                <a:latin typeface="Economica"/>
                <a:ea typeface="Economica"/>
                <a:cs typeface="Economica"/>
                <a:sym typeface="Economica"/>
              </a:rPr>
              <a:t>SQL might require doing some changes like backfilling data, altering schemas.</a:t>
            </a:r>
            <a:endParaRPr sz="2100">
              <a:highlight>
                <a:srgbClr val="FFFFFF"/>
              </a:highlight>
              <a:latin typeface="Economica"/>
              <a:ea typeface="Economica"/>
              <a:cs typeface="Economica"/>
              <a:sym typeface="Economica"/>
            </a:endParaRPr>
          </a:p>
          <a:p>
            <a:pPr indent="-361950" lvl="0" marL="457200" rtl="0" algn="l">
              <a:spcBef>
                <a:spcPts val="0"/>
              </a:spcBef>
              <a:spcAft>
                <a:spcPts val="0"/>
              </a:spcAft>
              <a:buClr>
                <a:schemeClr val="dk1"/>
              </a:buClr>
              <a:buSzPts val="2100"/>
              <a:buFont typeface="Economica"/>
              <a:buChar char="●"/>
            </a:pPr>
            <a:r>
              <a:rPr lang="en" sz="2100">
                <a:highlight>
                  <a:srgbClr val="FFFFFF"/>
                </a:highlight>
                <a:latin typeface="Economica"/>
                <a:ea typeface="Economica"/>
                <a:cs typeface="Economica"/>
                <a:sym typeface="Economica"/>
              </a:rPr>
              <a:t> SQL has a standard interface for handling complex queries, it would be great to deal with complex queries. </a:t>
            </a:r>
            <a:endParaRPr sz="2100">
              <a:highlight>
                <a:srgbClr val="FFFFFF"/>
              </a:highlight>
              <a:latin typeface="Economica"/>
              <a:ea typeface="Economica"/>
              <a:cs typeface="Economica"/>
              <a:sym typeface="Economica"/>
            </a:endParaRPr>
          </a:p>
          <a:p>
            <a:pPr indent="0" lvl="0" marL="0" rtl="0" algn="l">
              <a:spcBef>
                <a:spcPts val="1600"/>
              </a:spcBef>
              <a:spcAft>
                <a:spcPts val="1600"/>
              </a:spcAft>
              <a:buNone/>
            </a:pPr>
            <a:r>
              <a:t/>
            </a:r>
            <a:endParaRPr/>
          </a:p>
        </p:txBody>
      </p:sp>
      <p:sp>
        <p:nvSpPr>
          <p:cNvPr id="153" name="Google Shape;153;p24"/>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595959"/>
              </a:buClr>
              <a:buSzPts val="2100"/>
              <a:buFont typeface="Economica"/>
              <a:buChar char="●"/>
            </a:pPr>
            <a:r>
              <a:rPr lang="en" sz="2100">
                <a:highlight>
                  <a:srgbClr val="FFFFFF"/>
                </a:highlight>
                <a:latin typeface="Economica"/>
                <a:ea typeface="Economica"/>
                <a:cs typeface="Economica"/>
                <a:sym typeface="Economica"/>
              </a:rPr>
              <a:t>NoSQL uses hierarchical data storage</a:t>
            </a:r>
            <a:endParaRPr sz="2100">
              <a:highlight>
                <a:srgbClr val="FFFFFF"/>
              </a:highlight>
              <a:latin typeface="Economica"/>
              <a:ea typeface="Economica"/>
              <a:cs typeface="Economica"/>
              <a:sym typeface="Economica"/>
            </a:endParaRPr>
          </a:p>
          <a:p>
            <a:pPr indent="-361950" lvl="0" marL="457200" rtl="0" algn="l">
              <a:spcBef>
                <a:spcPts val="0"/>
              </a:spcBef>
              <a:spcAft>
                <a:spcPts val="0"/>
              </a:spcAft>
              <a:buClr>
                <a:schemeClr val="dk1"/>
              </a:buClr>
              <a:buSzPts val="2100"/>
              <a:buFont typeface="Economica"/>
              <a:buChar char="●"/>
            </a:pPr>
            <a:r>
              <a:rPr lang="en" sz="2100">
                <a:highlight>
                  <a:srgbClr val="FFFFFF"/>
                </a:highlight>
                <a:latin typeface="Economica"/>
                <a:ea typeface="Economica"/>
                <a:cs typeface="Economica"/>
                <a:sym typeface="Economica"/>
              </a:rPr>
              <a:t>We can easily add the new data in NoSQL without requiring prior steps</a:t>
            </a:r>
            <a:endParaRPr sz="2100">
              <a:highlight>
                <a:srgbClr val="FFFFFF"/>
              </a:highlight>
              <a:latin typeface="Economica"/>
              <a:ea typeface="Economica"/>
              <a:cs typeface="Economica"/>
              <a:sym typeface="Economica"/>
            </a:endParaRPr>
          </a:p>
          <a:p>
            <a:pPr indent="-361950" lvl="0" marL="457200" rtl="0" algn="l">
              <a:spcBef>
                <a:spcPts val="0"/>
              </a:spcBef>
              <a:spcAft>
                <a:spcPts val="0"/>
              </a:spcAft>
              <a:buClr>
                <a:schemeClr val="dk1"/>
              </a:buClr>
              <a:buSzPts val="2100"/>
              <a:buFont typeface="Economica"/>
              <a:buChar char="●"/>
            </a:pPr>
            <a:r>
              <a:rPr lang="en" sz="2100">
                <a:highlight>
                  <a:srgbClr val="FFFFFF"/>
                </a:highlight>
                <a:latin typeface="Economica"/>
                <a:ea typeface="Economica"/>
                <a:cs typeface="Economica"/>
                <a:sym typeface="Economica"/>
              </a:rPr>
              <a:t>We don’t have any standard interface in NoSQL, so it’s quite difficult to handle complex queries in NoSQL.</a:t>
            </a:r>
            <a:endParaRPr sz="2100">
              <a:highlight>
                <a:srgbClr val="FFFFFF"/>
              </a:highlight>
              <a:latin typeface="Economica"/>
              <a:ea typeface="Economica"/>
              <a:cs typeface="Economica"/>
              <a:sym typeface="Economica"/>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Thanks!</a:t>
            </a:r>
            <a:endParaRPr sz="3000"/>
          </a:p>
        </p:txBody>
      </p:sp>
      <p:sp>
        <p:nvSpPr>
          <p:cNvPr id="159" name="Google Shape;159;p25"/>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Contact us:</a:t>
            </a:r>
            <a:endParaRPr sz="1400"/>
          </a:p>
          <a:p>
            <a:pPr indent="0" lvl="0" marL="0" rtl="0" algn="l">
              <a:spcBef>
                <a:spcPts val="1600"/>
              </a:spcBef>
              <a:spcAft>
                <a:spcPts val="0"/>
              </a:spcAft>
              <a:buNone/>
            </a:pPr>
            <a:r>
              <a:rPr lang="en" sz="1400"/>
              <a:t>Your Company</a:t>
            </a:r>
            <a:endParaRPr sz="1400"/>
          </a:p>
          <a:p>
            <a:pPr indent="0" lvl="0" marL="0" rtl="0" algn="l">
              <a:spcBef>
                <a:spcPts val="0"/>
              </a:spcBef>
              <a:spcAft>
                <a:spcPts val="0"/>
              </a:spcAft>
              <a:buNone/>
            </a:pPr>
            <a:r>
              <a:rPr lang="en" sz="1400"/>
              <a:t>123 Your Street</a:t>
            </a:r>
            <a:endParaRPr sz="1400"/>
          </a:p>
          <a:p>
            <a:pPr indent="0" lvl="0" marL="0" rtl="0" algn="l">
              <a:spcBef>
                <a:spcPts val="0"/>
              </a:spcBef>
              <a:spcAft>
                <a:spcPts val="0"/>
              </a:spcAft>
              <a:buNone/>
            </a:pPr>
            <a:r>
              <a:rPr lang="en" sz="1400"/>
              <a:t>Your City, ST 12345</a:t>
            </a:r>
            <a:endParaRPr sz="1400"/>
          </a:p>
          <a:p>
            <a:pPr indent="0" lvl="0" marL="0" rtl="0" algn="l">
              <a:spcBef>
                <a:spcPts val="1600"/>
              </a:spcBef>
              <a:spcAft>
                <a:spcPts val="0"/>
              </a:spcAft>
              <a:buNone/>
            </a:pPr>
            <a:r>
              <a:rPr lang="en" sz="1400"/>
              <a:t>no_reply@example.com</a:t>
            </a:r>
            <a:endParaRPr sz="1400"/>
          </a:p>
          <a:p>
            <a:pPr indent="0" lvl="0" marL="0" rtl="0" algn="l">
              <a:spcBef>
                <a:spcPts val="0"/>
              </a:spcBef>
              <a:spcAft>
                <a:spcPts val="0"/>
              </a:spcAft>
              <a:buNone/>
            </a:pPr>
            <a:r>
              <a:rPr lang="en" sz="1400" u="sng">
                <a:hlinkClick r:id="rId3"/>
              </a:rPr>
              <a:t>www.example.com</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a:t>
            </a:r>
            <a:endParaRPr sz="1400"/>
          </a:p>
        </p:txBody>
      </p:sp>
      <p:pic>
        <p:nvPicPr>
          <p:cNvPr id="160" name="Google Shape;160;p25"/>
          <p:cNvPicPr preferRelativeResize="0"/>
          <p:nvPr/>
        </p:nvPicPr>
        <p:blipFill>
          <a:blip r:embed="rId4">
            <a:alphaModFix/>
          </a:blip>
          <a:stretch>
            <a:fillRect/>
          </a:stretch>
        </p:blipFill>
        <p:spPr>
          <a:xfrm>
            <a:off x="0" y="0"/>
            <a:ext cx="9144000" cy="51395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Data</a:t>
            </a:r>
            <a:endParaRPr/>
          </a:p>
        </p:txBody>
      </p:sp>
      <p:sp>
        <p:nvSpPr>
          <p:cNvPr id="69" name="Google Shape;69;p14"/>
          <p:cNvSpPr txBox="1"/>
          <p:nvPr>
            <p:ph idx="1" type="body"/>
          </p:nvPr>
        </p:nvSpPr>
        <p:spPr>
          <a:xfrm>
            <a:off x="520475" y="1225225"/>
            <a:ext cx="79908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222222"/>
                </a:solidFill>
                <a:highlight>
                  <a:schemeClr val="lt1"/>
                </a:highlight>
                <a:latin typeface="Economica"/>
                <a:ea typeface="Economica"/>
                <a:cs typeface="Economica"/>
                <a:sym typeface="Economica"/>
              </a:rPr>
              <a:t>D</a:t>
            </a:r>
            <a:r>
              <a:rPr b="1" lang="en" sz="2400">
                <a:solidFill>
                  <a:srgbClr val="222222"/>
                </a:solidFill>
                <a:highlight>
                  <a:schemeClr val="lt1"/>
                </a:highlight>
                <a:latin typeface="Economica"/>
                <a:ea typeface="Economica"/>
                <a:cs typeface="Economica"/>
                <a:sym typeface="Economica"/>
              </a:rPr>
              <a:t>ata</a:t>
            </a:r>
            <a:r>
              <a:rPr lang="en" sz="2400">
                <a:solidFill>
                  <a:srgbClr val="222222"/>
                </a:solidFill>
                <a:highlight>
                  <a:schemeClr val="lt1"/>
                </a:highlight>
                <a:latin typeface="Economica"/>
                <a:ea typeface="Economica"/>
                <a:cs typeface="Economica"/>
                <a:sym typeface="Economica"/>
              </a:rPr>
              <a:t> is nothing but facts related to any object . It is facts and statistics stored or free flowing over a network , generally it’s raw and unprocessed . N</a:t>
            </a:r>
            <a:r>
              <a:rPr lang="en" sz="2400">
                <a:solidFill>
                  <a:srgbClr val="222222"/>
                </a:solidFill>
                <a:highlight>
                  <a:srgbClr val="FFFFFF"/>
                </a:highlight>
                <a:latin typeface="Economica"/>
                <a:ea typeface="Economica"/>
                <a:cs typeface="Economica"/>
                <a:sym typeface="Economica"/>
              </a:rPr>
              <a:t>ame, age, height, weight, etc are some data . A picture , image , file , pdf etc can also be considered data.</a:t>
            </a:r>
            <a:endParaRPr sz="2400">
              <a:solidFill>
                <a:srgbClr val="222222"/>
              </a:solidFill>
              <a:highlight>
                <a:srgbClr val="FFFFFF"/>
              </a:highlight>
              <a:latin typeface="Economica"/>
              <a:ea typeface="Economica"/>
              <a:cs typeface="Economica"/>
              <a:sym typeface="Economica"/>
            </a:endParaRPr>
          </a:p>
          <a:p>
            <a:pPr indent="0" lvl="0" marL="0" rtl="0" algn="l">
              <a:spcBef>
                <a:spcPts val="1600"/>
              </a:spcBef>
              <a:spcAft>
                <a:spcPts val="0"/>
              </a:spcAft>
              <a:buNone/>
            </a:pPr>
            <a:r>
              <a:rPr lang="en" sz="2400">
                <a:solidFill>
                  <a:srgbClr val="333333"/>
                </a:solidFill>
                <a:highlight>
                  <a:srgbClr val="FFFFFF"/>
                </a:highlight>
                <a:latin typeface="Economica"/>
                <a:ea typeface="Economica"/>
                <a:cs typeface="Economica"/>
                <a:sym typeface="Economica"/>
              </a:rPr>
              <a:t>Data becomes </a:t>
            </a:r>
            <a:r>
              <a:rPr b="1" lang="en" sz="2400">
                <a:solidFill>
                  <a:srgbClr val="333333"/>
                </a:solidFill>
                <a:highlight>
                  <a:srgbClr val="FFFFFF"/>
                </a:highlight>
                <a:latin typeface="Economica"/>
                <a:ea typeface="Economica"/>
                <a:cs typeface="Economica"/>
                <a:sym typeface="Economica"/>
              </a:rPr>
              <a:t>information</a:t>
            </a:r>
            <a:r>
              <a:rPr lang="en" sz="2400">
                <a:solidFill>
                  <a:srgbClr val="333333"/>
                </a:solidFill>
                <a:highlight>
                  <a:srgbClr val="FFFFFF"/>
                </a:highlight>
                <a:latin typeface="Economica"/>
                <a:ea typeface="Economica"/>
                <a:cs typeface="Economica"/>
                <a:sym typeface="Economica"/>
              </a:rPr>
              <a:t> when it is processed, turning it into something meaningful.</a:t>
            </a:r>
            <a:endParaRPr sz="2400">
              <a:solidFill>
                <a:srgbClr val="222222"/>
              </a:solidFill>
              <a:highlight>
                <a:srgbClr val="FFFFFF"/>
              </a:highlight>
              <a:latin typeface="Economica"/>
              <a:ea typeface="Economica"/>
              <a:cs typeface="Economica"/>
              <a:sym typeface="Economica"/>
            </a:endParaRPr>
          </a:p>
          <a:p>
            <a:pPr indent="0" lvl="0" marL="0" rtl="0" algn="l">
              <a:spcBef>
                <a:spcPts val="1600"/>
              </a:spcBef>
              <a:spcAft>
                <a:spcPts val="1600"/>
              </a:spcAft>
              <a:buClr>
                <a:schemeClr val="dk1"/>
              </a:buClr>
              <a:buSzPts val="1100"/>
              <a:buFont typeface="Arial"/>
              <a:buNone/>
            </a:pPr>
            <a:r>
              <a:t/>
            </a:r>
            <a:endParaRPr sz="2400">
              <a:solidFill>
                <a:srgbClr val="222222"/>
              </a:solidFill>
              <a:highlight>
                <a:schemeClr val="lt1"/>
              </a:highlight>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441275" y="165225"/>
            <a:ext cx="81150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Database</a:t>
            </a:r>
            <a:endParaRPr/>
          </a:p>
        </p:txBody>
      </p:sp>
      <p:sp>
        <p:nvSpPr>
          <p:cNvPr id="75" name="Google Shape;75;p15"/>
          <p:cNvSpPr txBox="1"/>
          <p:nvPr>
            <p:ph idx="1" type="body"/>
          </p:nvPr>
        </p:nvSpPr>
        <p:spPr>
          <a:xfrm>
            <a:off x="153650" y="833325"/>
            <a:ext cx="6336900" cy="431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22222"/>
              </a:buClr>
              <a:buSzPts val="1800"/>
              <a:buFont typeface="Economica"/>
              <a:buChar char="●"/>
            </a:pPr>
            <a:r>
              <a:rPr lang="en">
                <a:solidFill>
                  <a:srgbClr val="222222"/>
                </a:solidFill>
                <a:highlight>
                  <a:srgbClr val="FFFFFF"/>
                </a:highlight>
                <a:latin typeface="Economica"/>
                <a:ea typeface="Economica"/>
                <a:cs typeface="Economica"/>
                <a:sym typeface="Economica"/>
              </a:rPr>
              <a:t>A </a:t>
            </a:r>
            <a:r>
              <a:rPr b="1" lang="en">
                <a:solidFill>
                  <a:srgbClr val="222222"/>
                </a:solidFill>
                <a:highlight>
                  <a:srgbClr val="FFFFFF"/>
                </a:highlight>
                <a:latin typeface="Economica"/>
                <a:ea typeface="Economica"/>
                <a:cs typeface="Economica"/>
                <a:sym typeface="Economica"/>
              </a:rPr>
              <a:t>database</a:t>
            </a:r>
            <a:r>
              <a:rPr lang="en">
                <a:solidFill>
                  <a:srgbClr val="222222"/>
                </a:solidFill>
                <a:highlight>
                  <a:srgbClr val="FFFFFF"/>
                </a:highlight>
                <a:latin typeface="Economica"/>
                <a:ea typeface="Economica"/>
                <a:cs typeface="Economica"/>
                <a:sym typeface="Economica"/>
              </a:rPr>
              <a:t> is an organized collection of data, generally stored and accessed electronically from a computer system.</a:t>
            </a:r>
            <a:endParaRPr>
              <a:solidFill>
                <a:srgbClr val="222222"/>
              </a:solidFill>
              <a:highlight>
                <a:srgbClr val="FFFFFF"/>
              </a:highlight>
              <a:latin typeface="Economica"/>
              <a:ea typeface="Economica"/>
              <a:cs typeface="Economica"/>
              <a:sym typeface="Economica"/>
            </a:endParaRPr>
          </a:p>
          <a:p>
            <a:pPr indent="-342900" lvl="0" marL="457200" rtl="0" algn="l">
              <a:spcBef>
                <a:spcPts val="0"/>
              </a:spcBef>
              <a:spcAft>
                <a:spcPts val="0"/>
              </a:spcAft>
              <a:buClr>
                <a:srgbClr val="222222"/>
              </a:buClr>
              <a:buSzPts val="1800"/>
              <a:buFont typeface="Economica"/>
              <a:buChar char="●"/>
            </a:pPr>
            <a:r>
              <a:rPr lang="en">
                <a:solidFill>
                  <a:srgbClr val="222222"/>
                </a:solidFill>
                <a:highlight>
                  <a:srgbClr val="FFFFFF"/>
                </a:highlight>
                <a:latin typeface="Economica"/>
                <a:ea typeface="Economica"/>
                <a:cs typeface="Economica"/>
                <a:sym typeface="Economica"/>
              </a:rPr>
              <a:t> Databases support storage and  manipulation of data. Databases make data management easy.</a:t>
            </a:r>
            <a:endParaRPr>
              <a:solidFill>
                <a:srgbClr val="222222"/>
              </a:solidFill>
              <a:highlight>
                <a:srgbClr val="FFFFFF"/>
              </a:highlight>
              <a:latin typeface="Economica"/>
              <a:ea typeface="Economica"/>
              <a:cs typeface="Economica"/>
              <a:sym typeface="Economica"/>
            </a:endParaRPr>
          </a:p>
          <a:p>
            <a:pPr indent="0" lvl="0" marL="0" rtl="0" algn="l">
              <a:spcBef>
                <a:spcPts val="1600"/>
              </a:spcBef>
              <a:spcAft>
                <a:spcPts val="0"/>
              </a:spcAft>
              <a:buNone/>
            </a:pPr>
            <a:r>
              <a:rPr lang="en">
                <a:solidFill>
                  <a:srgbClr val="222222"/>
                </a:solidFill>
                <a:highlight>
                  <a:srgbClr val="FFFFFF"/>
                </a:highlight>
                <a:latin typeface="Economica"/>
                <a:ea typeface="Economica"/>
                <a:cs typeface="Economica"/>
                <a:sym typeface="Economica"/>
              </a:rPr>
              <a:t>          Examples</a:t>
            </a:r>
            <a:endParaRPr>
              <a:solidFill>
                <a:srgbClr val="222222"/>
              </a:solidFill>
              <a:highlight>
                <a:srgbClr val="FFFFFF"/>
              </a:highlight>
              <a:latin typeface="Economica"/>
              <a:ea typeface="Economica"/>
              <a:cs typeface="Economica"/>
              <a:sym typeface="Economica"/>
            </a:endParaRPr>
          </a:p>
          <a:p>
            <a:pPr indent="-342900" lvl="0" marL="457200" rtl="0" algn="l">
              <a:spcBef>
                <a:spcPts val="1600"/>
              </a:spcBef>
              <a:spcAft>
                <a:spcPts val="0"/>
              </a:spcAft>
              <a:buClr>
                <a:srgbClr val="222222"/>
              </a:buClr>
              <a:buSzPts val="1800"/>
              <a:buFont typeface="Economica"/>
              <a:buChar char="●"/>
            </a:pPr>
            <a:r>
              <a:rPr lang="en">
                <a:solidFill>
                  <a:srgbClr val="222222"/>
                </a:solidFill>
                <a:highlight>
                  <a:srgbClr val="FFFFFF"/>
                </a:highlight>
                <a:latin typeface="Economica"/>
                <a:ea typeface="Economica"/>
                <a:cs typeface="Economica"/>
                <a:sym typeface="Economica"/>
              </a:rPr>
              <a:t>Let's consider</a:t>
            </a:r>
            <a:r>
              <a:rPr b="1" lang="en">
                <a:solidFill>
                  <a:srgbClr val="222222"/>
                </a:solidFill>
                <a:highlight>
                  <a:srgbClr val="FFFFFF"/>
                </a:highlight>
                <a:latin typeface="Economica"/>
                <a:ea typeface="Economica"/>
                <a:cs typeface="Economica"/>
                <a:sym typeface="Economica"/>
              </a:rPr>
              <a:t> facebook</a:t>
            </a:r>
            <a:r>
              <a:rPr lang="en">
                <a:solidFill>
                  <a:srgbClr val="222222"/>
                </a:solidFill>
                <a:highlight>
                  <a:srgbClr val="FFFFFF"/>
                </a:highlight>
                <a:latin typeface="Economica"/>
                <a:ea typeface="Economica"/>
                <a:cs typeface="Economica"/>
                <a:sym typeface="Economica"/>
              </a:rPr>
              <a:t>. It needs to store, manipulate and present data related to members, their friends, member activities, messages, advertisements and lot more.</a:t>
            </a:r>
            <a:endParaRPr>
              <a:solidFill>
                <a:srgbClr val="222222"/>
              </a:solidFill>
              <a:highlight>
                <a:srgbClr val="FFFFFF"/>
              </a:highlight>
              <a:latin typeface="Economica"/>
              <a:ea typeface="Economica"/>
              <a:cs typeface="Economica"/>
              <a:sym typeface="Economica"/>
            </a:endParaRPr>
          </a:p>
          <a:p>
            <a:pPr indent="-342900" lvl="0" marL="457200" rtl="0" algn="l">
              <a:spcBef>
                <a:spcPts val="0"/>
              </a:spcBef>
              <a:spcAft>
                <a:spcPts val="0"/>
              </a:spcAft>
              <a:buClr>
                <a:srgbClr val="222222"/>
              </a:buClr>
              <a:buSzPts val="1800"/>
              <a:buFont typeface="Economica"/>
              <a:buChar char="●"/>
            </a:pPr>
            <a:r>
              <a:rPr lang="en">
                <a:solidFill>
                  <a:srgbClr val="222222"/>
                </a:solidFill>
                <a:highlight>
                  <a:srgbClr val="FFFFFF"/>
                </a:highlight>
                <a:latin typeface="Economica"/>
                <a:ea typeface="Economica"/>
                <a:cs typeface="Economica"/>
                <a:sym typeface="Economica"/>
              </a:rPr>
              <a:t>An </a:t>
            </a:r>
            <a:r>
              <a:rPr b="1" lang="en">
                <a:solidFill>
                  <a:srgbClr val="222222"/>
                </a:solidFill>
                <a:highlight>
                  <a:srgbClr val="FFFFFF"/>
                </a:highlight>
                <a:latin typeface="Economica"/>
                <a:ea typeface="Economica"/>
                <a:cs typeface="Economica"/>
                <a:sym typeface="Economica"/>
              </a:rPr>
              <a:t>online telephone directory</a:t>
            </a:r>
            <a:r>
              <a:rPr lang="en">
                <a:solidFill>
                  <a:srgbClr val="222222"/>
                </a:solidFill>
                <a:highlight>
                  <a:srgbClr val="FFFFFF"/>
                </a:highlight>
                <a:latin typeface="Economica"/>
                <a:ea typeface="Economica"/>
                <a:cs typeface="Economica"/>
                <a:sym typeface="Economica"/>
              </a:rPr>
              <a:t> uses database to store data pertaining to people, phone numbers, other contact details, etc.</a:t>
            </a:r>
            <a:endParaRPr>
              <a:solidFill>
                <a:srgbClr val="222222"/>
              </a:solidFill>
              <a:highlight>
                <a:srgbClr val="FFFFFF"/>
              </a:highlight>
              <a:latin typeface="Economica"/>
              <a:ea typeface="Economica"/>
              <a:cs typeface="Economica"/>
              <a:sym typeface="Economica"/>
            </a:endParaRPr>
          </a:p>
          <a:p>
            <a:pPr indent="-342900" lvl="0" marL="457200" rtl="0" algn="l">
              <a:spcBef>
                <a:spcPts val="0"/>
              </a:spcBef>
              <a:spcAft>
                <a:spcPts val="0"/>
              </a:spcAft>
              <a:buClr>
                <a:srgbClr val="222222"/>
              </a:buClr>
              <a:buSzPts val="1800"/>
              <a:buFont typeface="Economica"/>
              <a:buChar char="●"/>
            </a:pPr>
            <a:r>
              <a:rPr b="1" lang="en">
                <a:solidFill>
                  <a:srgbClr val="222222"/>
                </a:solidFill>
                <a:highlight>
                  <a:srgbClr val="FFFFFF"/>
                </a:highlight>
                <a:latin typeface="Economica"/>
                <a:ea typeface="Economica"/>
                <a:cs typeface="Economica"/>
                <a:sym typeface="Economica"/>
              </a:rPr>
              <a:t>Electricity service</a:t>
            </a:r>
            <a:r>
              <a:rPr lang="en">
                <a:solidFill>
                  <a:srgbClr val="222222"/>
                </a:solidFill>
                <a:highlight>
                  <a:srgbClr val="FFFFFF"/>
                </a:highlight>
                <a:latin typeface="Economica"/>
                <a:ea typeface="Economica"/>
                <a:cs typeface="Economica"/>
                <a:sym typeface="Economica"/>
              </a:rPr>
              <a:t> provider uses database to manage billing , client related issues, to handle fault data, etc.</a:t>
            </a:r>
            <a:endParaRPr>
              <a:solidFill>
                <a:srgbClr val="222222"/>
              </a:solidFill>
              <a:highlight>
                <a:srgbClr val="FFFFFF"/>
              </a:highlight>
              <a:latin typeface="Economica"/>
              <a:ea typeface="Economica"/>
              <a:cs typeface="Economica"/>
              <a:sym typeface="Economica"/>
            </a:endParaRPr>
          </a:p>
          <a:p>
            <a:pPr indent="0" lvl="0" marL="457200" rtl="0" algn="l">
              <a:spcBef>
                <a:spcPts val="1600"/>
              </a:spcBef>
              <a:spcAft>
                <a:spcPts val="1600"/>
              </a:spcAft>
              <a:buNone/>
            </a:pPr>
            <a:r>
              <a:t/>
            </a:r>
            <a:endParaRPr>
              <a:solidFill>
                <a:srgbClr val="222222"/>
              </a:solidFill>
              <a:highlight>
                <a:srgbClr val="FFFFFF"/>
              </a:highlight>
              <a:latin typeface="Economica"/>
              <a:ea typeface="Economica"/>
              <a:cs typeface="Economica"/>
              <a:sym typeface="Economica"/>
            </a:endParaRPr>
          </a:p>
        </p:txBody>
      </p:sp>
      <p:pic>
        <p:nvPicPr>
          <p:cNvPr id="76" name="Google Shape;76;p15"/>
          <p:cNvPicPr preferRelativeResize="0"/>
          <p:nvPr/>
        </p:nvPicPr>
        <p:blipFill rotWithShape="1">
          <a:blip r:embed="rId3">
            <a:alphaModFix/>
          </a:blip>
          <a:srcRect b="0" l="0" r="0" t="0"/>
          <a:stretch/>
        </p:blipFill>
        <p:spPr>
          <a:xfrm>
            <a:off x="6490600" y="1144925"/>
            <a:ext cx="2249374" cy="2579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261925" y="289625"/>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Databases</a:t>
            </a:r>
            <a:endParaRPr/>
          </a:p>
        </p:txBody>
      </p:sp>
      <p:pic>
        <p:nvPicPr>
          <p:cNvPr id="82" name="Google Shape;82;p16"/>
          <p:cNvPicPr preferRelativeResize="0"/>
          <p:nvPr/>
        </p:nvPicPr>
        <p:blipFill>
          <a:blip r:embed="rId3">
            <a:alphaModFix/>
          </a:blip>
          <a:stretch>
            <a:fillRect/>
          </a:stretch>
        </p:blipFill>
        <p:spPr>
          <a:xfrm>
            <a:off x="3527275" y="289625"/>
            <a:ext cx="1960100" cy="1472250"/>
          </a:xfrm>
          <a:prstGeom prst="rect">
            <a:avLst/>
          </a:prstGeom>
          <a:noFill/>
          <a:ln>
            <a:noFill/>
          </a:ln>
        </p:spPr>
      </p:pic>
      <p:pic>
        <p:nvPicPr>
          <p:cNvPr id="83" name="Google Shape;83;p16"/>
          <p:cNvPicPr preferRelativeResize="0"/>
          <p:nvPr/>
        </p:nvPicPr>
        <p:blipFill>
          <a:blip r:embed="rId4">
            <a:alphaModFix/>
          </a:blip>
          <a:stretch>
            <a:fillRect/>
          </a:stretch>
        </p:blipFill>
        <p:spPr>
          <a:xfrm>
            <a:off x="550974" y="1532159"/>
            <a:ext cx="1960101" cy="2207890"/>
          </a:xfrm>
          <a:prstGeom prst="rect">
            <a:avLst/>
          </a:prstGeom>
          <a:noFill/>
          <a:ln>
            <a:noFill/>
          </a:ln>
        </p:spPr>
      </p:pic>
      <p:pic>
        <p:nvPicPr>
          <p:cNvPr id="84" name="Google Shape;84;p16"/>
          <p:cNvPicPr preferRelativeResize="0"/>
          <p:nvPr/>
        </p:nvPicPr>
        <p:blipFill>
          <a:blip r:embed="rId5">
            <a:alphaModFix/>
          </a:blip>
          <a:stretch>
            <a:fillRect/>
          </a:stretch>
        </p:blipFill>
        <p:spPr>
          <a:xfrm>
            <a:off x="3227575" y="2433975"/>
            <a:ext cx="2559500" cy="2603024"/>
          </a:xfrm>
          <a:prstGeom prst="rect">
            <a:avLst/>
          </a:prstGeom>
          <a:noFill/>
          <a:ln>
            <a:noFill/>
          </a:ln>
        </p:spPr>
      </p:pic>
      <p:pic>
        <p:nvPicPr>
          <p:cNvPr id="85" name="Google Shape;85;p16"/>
          <p:cNvPicPr preferRelativeResize="0"/>
          <p:nvPr/>
        </p:nvPicPr>
        <p:blipFill>
          <a:blip r:embed="rId6">
            <a:alphaModFix/>
          </a:blip>
          <a:stretch>
            <a:fillRect/>
          </a:stretch>
        </p:blipFill>
        <p:spPr>
          <a:xfrm>
            <a:off x="5951750" y="1050468"/>
            <a:ext cx="2532282" cy="25322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DBMS</a:t>
            </a:r>
            <a:endParaRPr/>
          </a:p>
        </p:txBody>
      </p:sp>
      <p:sp>
        <p:nvSpPr>
          <p:cNvPr id="91" name="Google Shape;91;p17"/>
          <p:cNvSpPr txBox="1"/>
          <p:nvPr>
            <p:ph idx="1" type="body"/>
          </p:nvPr>
        </p:nvSpPr>
        <p:spPr>
          <a:xfrm>
            <a:off x="471900" y="1919075"/>
            <a:ext cx="4100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333333"/>
                </a:solidFill>
                <a:highlight>
                  <a:srgbClr val="FFFFFF"/>
                </a:highlight>
                <a:latin typeface="Economica"/>
                <a:ea typeface="Economica"/>
                <a:cs typeface="Economica"/>
                <a:sym typeface="Economica"/>
              </a:rPr>
              <a:t>A database management system (DBMS) is a software package designed to define, manipulate, retrieve and manage data in a database.</a:t>
            </a:r>
            <a:endParaRPr sz="2400">
              <a:latin typeface="Economica"/>
              <a:ea typeface="Economica"/>
              <a:cs typeface="Economica"/>
              <a:sym typeface="Economica"/>
            </a:endParaRPr>
          </a:p>
        </p:txBody>
      </p:sp>
      <p:sp>
        <p:nvSpPr>
          <p:cNvPr id="92" name="Google Shape;92;p17"/>
          <p:cNvSpPr txBox="1"/>
          <p:nvPr/>
        </p:nvSpPr>
        <p:spPr>
          <a:xfrm>
            <a:off x="4822050" y="1919075"/>
            <a:ext cx="3459600" cy="238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rgbClr val="333333"/>
                </a:solidFill>
                <a:highlight>
                  <a:srgbClr val="FFFFFF"/>
                </a:highlight>
                <a:latin typeface="Economica"/>
                <a:ea typeface="Economica"/>
                <a:cs typeface="Economica"/>
                <a:sym typeface="Economica"/>
              </a:rPr>
              <a:t>DBMS examples include:</a:t>
            </a:r>
            <a:endParaRPr sz="2400">
              <a:solidFill>
                <a:srgbClr val="333333"/>
              </a:solidFill>
              <a:highlight>
                <a:srgbClr val="FFFFFF"/>
              </a:highlight>
              <a:latin typeface="Economica"/>
              <a:ea typeface="Economica"/>
              <a:cs typeface="Economica"/>
              <a:sym typeface="Economica"/>
            </a:endParaRPr>
          </a:p>
          <a:p>
            <a:pPr indent="-381000" lvl="0" marL="457200" rtl="0" algn="l">
              <a:lnSpc>
                <a:spcPct val="115000"/>
              </a:lnSpc>
              <a:spcBef>
                <a:spcPts val="800"/>
              </a:spcBef>
              <a:spcAft>
                <a:spcPts val="0"/>
              </a:spcAft>
              <a:buClr>
                <a:srgbClr val="333333"/>
              </a:buClr>
              <a:buSzPts val="2400"/>
              <a:buFont typeface="Economica"/>
              <a:buChar char="●"/>
            </a:pPr>
            <a:r>
              <a:rPr lang="en" sz="2400">
                <a:solidFill>
                  <a:srgbClr val="333333"/>
                </a:solidFill>
                <a:highlight>
                  <a:srgbClr val="FFFFFF"/>
                </a:highlight>
                <a:latin typeface="Economica"/>
                <a:ea typeface="Economica"/>
                <a:cs typeface="Economica"/>
                <a:sym typeface="Economica"/>
              </a:rPr>
              <a:t>MySQL</a:t>
            </a:r>
            <a:endParaRPr sz="2400">
              <a:solidFill>
                <a:srgbClr val="333333"/>
              </a:solidFill>
              <a:highlight>
                <a:srgbClr val="FFFFFF"/>
              </a:highlight>
              <a:latin typeface="Economica"/>
              <a:ea typeface="Economica"/>
              <a:cs typeface="Economica"/>
              <a:sym typeface="Economica"/>
            </a:endParaRPr>
          </a:p>
          <a:p>
            <a:pPr indent="-381000" lvl="0" marL="457200" rtl="0" algn="l">
              <a:lnSpc>
                <a:spcPct val="115000"/>
              </a:lnSpc>
              <a:spcBef>
                <a:spcPts val="0"/>
              </a:spcBef>
              <a:spcAft>
                <a:spcPts val="0"/>
              </a:spcAft>
              <a:buClr>
                <a:srgbClr val="333333"/>
              </a:buClr>
              <a:buSzPts val="2400"/>
              <a:buFont typeface="Economica"/>
              <a:buChar char="●"/>
            </a:pPr>
            <a:r>
              <a:rPr lang="en" sz="2400">
                <a:solidFill>
                  <a:srgbClr val="333333"/>
                </a:solidFill>
                <a:highlight>
                  <a:srgbClr val="FFFFFF"/>
                </a:highlight>
                <a:latin typeface="Economica"/>
                <a:ea typeface="Economica"/>
                <a:cs typeface="Economica"/>
                <a:sym typeface="Economica"/>
              </a:rPr>
              <a:t>SQL Server</a:t>
            </a:r>
            <a:endParaRPr sz="2400">
              <a:solidFill>
                <a:srgbClr val="333333"/>
              </a:solidFill>
              <a:highlight>
                <a:srgbClr val="FFFFFF"/>
              </a:highlight>
              <a:latin typeface="Economica"/>
              <a:ea typeface="Economica"/>
              <a:cs typeface="Economica"/>
              <a:sym typeface="Economica"/>
            </a:endParaRPr>
          </a:p>
          <a:p>
            <a:pPr indent="-381000" lvl="0" marL="457200" rtl="0" algn="l">
              <a:lnSpc>
                <a:spcPct val="115000"/>
              </a:lnSpc>
              <a:spcBef>
                <a:spcPts val="0"/>
              </a:spcBef>
              <a:spcAft>
                <a:spcPts val="0"/>
              </a:spcAft>
              <a:buClr>
                <a:srgbClr val="333333"/>
              </a:buClr>
              <a:buSzPts val="2400"/>
              <a:buFont typeface="Economica"/>
              <a:buChar char="●"/>
            </a:pPr>
            <a:r>
              <a:rPr lang="en" sz="2400">
                <a:solidFill>
                  <a:srgbClr val="333333"/>
                </a:solidFill>
                <a:highlight>
                  <a:srgbClr val="FFFFFF"/>
                </a:highlight>
                <a:latin typeface="Economica"/>
                <a:ea typeface="Economica"/>
                <a:cs typeface="Economica"/>
                <a:sym typeface="Economica"/>
              </a:rPr>
              <a:t>Oracle</a:t>
            </a:r>
            <a:endParaRPr sz="2400">
              <a:solidFill>
                <a:srgbClr val="333333"/>
              </a:solidFill>
              <a:highlight>
                <a:srgbClr val="FFFFFF"/>
              </a:highlight>
              <a:latin typeface="Economica"/>
              <a:ea typeface="Economica"/>
              <a:cs typeface="Economica"/>
              <a:sym typeface="Economica"/>
            </a:endParaRPr>
          </a:p>
          <a:p>
            <a:pPr indent="-381000" lvl="0" marL="457200" rtl="0" algn="l">
              <a:lnSpc>
                <a:spcPct val="115000"/>
              </a:lnSpc>
              <a:spcBef>
                <a:spcPts val="0"/>
              </a:spcBef>
              <a:spcAft>
                <a:spcPts val="0"/>
              </a:spcAft>
              <a:buClr>
                <a:srgbClr val="333333"/>
              </a:buClr>
              <a:buSzPts val="2400"/>
              <a:buFont typeface="Economica"/>
              <a:buChar char="●"/>
            </a:pPr>
            <a:r>
              <a:rPr lang="en" sz="2400">
                <a:solidFill>
                  <a:srgbClr val="333333"/>
                </a:solidFill>
                <a:highlight>
                  <a:srgbClr val="FFFFFF"/>
                </a:highlight>
                <a:latin typeface="Economica"/>
                <a:ea typeface="Economica"/>
                <a:cs typeface="Economica"/>
                <a:sym typeface="Economica"/>
              </a:rPr>
              <a:t>FoxPro</a:t>
            </a:r>
            <a:endParaRPr sz="2400">
              <a:solidFill>
                <a:srgbClr val="333333"/>
              </a:solidFill>
              <a:highlight>
                <a:srgbClr val="FFFFFF"/>
              </a:highlight>
              <a:latin typeface="Economica"/>
              <a:ea typeface="Economica"/>
              <a:cs typeface="Economica"/>
              <a:sym typeface="Economica"/>
            </a:endParaRPr>
          </a:p>
          <a:p>
            <a:pPr indent="0" lvl="0" marL="0" rtl="0" algn="l">
              <a:spcBef>
                <a:spcPts val="800"/>
              </a:spcBef>
              <a:spcAft>
                <a:spcPts val="0"/>
              </a:spcAft>
              <a:buNone/>
            </a:pPr>
            <a:r>
              <a:t/>
            </a:r>
            <a:endParaRPr>
              <a:latin typeface="Economica"/>
              <a:ea typeface="Economica"/>
              <a:cs typeface="Economica"/>
              <a:sym typeface="Economic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Types of DBMS</a:t>
            </a:r>
            <a:endParaRPr/>
          </a:p>
        </p:txBody>
      </p:sp>
      <p:sp>
        <p:nvSpPr>
          <p:cNvPr id="98" name="Google Shape;98;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99" name="Google Shape;99;p18"/>
          <p:cNvSpPr/>
          <p:nvPr/>
        </p:nvSpPr>
        <p:spPr>
          <a:xfrm>
            <a:off x="471900" y="2417300"/>
            <a:ext cx="2066600" cy="1515475"/>
          </a:xfrm>
          <a:prstGeom prst="flowChartPunchedTape">
            <a:avLst/>
          </a:prstGeom>
          <a:solidFill>
            <a:srgbClr val="CC4125"/>
          </a:solidFill>
          <a:ln cap="flat" cmpd="sng" w="9525">
            <a:solidFill>
              <a:srgbClr val="4C11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Text database</a:t>
            </a:r>
            <a:endParaRPr sz="2400">
              <a:solidFill>
                <a:srgbClr val="FFFFFF"/>
              </a:solidFill>
              <a:latin typeface="Economica"/>
              <a:ea typeface="Economica"/>
              <a:cs typeface="Economica"/>
              <a:sym typeface="Economica"/>
            </a:endParaRPr>
          </a:p>
        </p:txBody>
      </p:sp>
      <p:sp>
        <p:nvSpPr>
          <p:cNvPr id="100" name="Google Shape;100;p18"/>
          <p:cNvSpPr/>
          <p:nvPr/>
        </p:nvSpPr>
        <p:spPr>
          <a:xfrm>
            <a:off x="2431875" y="2654213"/>
            <a:ext cx="2066600" cy="1515475"/>
          </a:xfrm>
          <a:prstGeom prst="flowChartPunchedTape">
            <a:avLst/>
          </a:prstGeom>
          <a:solidFill>
            <a:srgbClr val="BF9000"/>
          </a:solidFill>
          <a:ln cap="flat" cmpd="sng" w="9525">
            <a:solidFill>
              <a:srgbClr val="4C11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Desktop</a:t>
            </a:r>
            <a:r>
              <a:rPr lang="en" sz="2400">
                <a:solidFill>
                  <a:srgbClr val="FFFFFF"/>
                </a:solidFill>
                <a:latin typeface="Economica"/>
                <a:ea typeface="Economica"/>
                <a:cs typeface="Economica"/>
                <a:sym typeface="Economica"/>
              </a:rPr>
              <a:t> database</a:t>
            </a:r>
            <a:endParaRPr sz="2400">
              <a:solidFill>
                <a:srgbClr val="FFFFFF"/>
              </a:solidFill>
              <a:latin typeface="Economica"/>
              <a:ea typeface="Economica"/>
              <a:cs typeface="Economica"/>
              <a:sym typeface="Economica"/>
            </a:endParaRPr>
          </a:p>
        </p:txBody>
      </p:sp>
      <p:sp>
        <p:nvSpPr>
          <p:cNvPr id="101" name="Google Shape;101;p18"/>
          <p:cNvSpPr/>
          <p:nvPr/>
        </p:nvSpPr>
        <p:spPr>
          <a:xfrm>
            <a:off x="4406625" y="2311525"/>
            <a:ext cx="2066600" cy="1515475"/>
          </a:xfrm>
          <a:prstGeom prst="flowChartPunchedTape">
            <a:avLst/>
          </a:prstGeom>
          <a:solidFill>
            <a:srgbClr val="741B47"/>
          </a:solidFill>
          <a:ln cap="flat" cmpd="sng" w="9525">
            <a:solidFill>
              <a:srgbClr val="4C11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Economica"/>
                <a:ea typeface="Economica"/>
                <a:cs typeface="Economica"/>
                <a:sym typeface="Economica"/>
              </a:rPr>
              <a:t>Relational </a:t>
            </a:r>
            <a:r>
              <a:rPr lang="en" sz="2400">
                <a:solidFill>
                  <a:srgbClr val="FFFFFF"/>
                </a:solidFill>
                <a:latin typeface="Economica"/>
                <a:ea typeface="Economica"/>
                <a:cs typeface="Economica"/>
                <a:sym typeface="Economica"/>
              </a:rPr>
              <a:t>database</a:t>
            </a:r>
            <a:endParaRPr sz="2400">
              <a:solidFill>
                <a:srgbClr val="FFFFFF"/>
              </a:solidFill>
              <a:latin typeface="Economica"/>
              <a:ea typeface="Economica"/>
              <a:cs typeface="Economica"/>
              <a:sym typeface="Economica"/>
            </a:endParaRPr>
          </a:p>
        </p:txBody>
      </p:sp>
      <p:sp>
        <p:nvSpPr>
          <p:cNvPr id="102" name="Google Shape;102;p18"/>
          <p:cNvSpPr/>
          <p:nvPr/>
        </p:nvSpPr>
        <p:spPr>
          <a:xfrm>
            <a:off x="6366050" y="2516438"/>
            <a:ext cx="2066600" cy="1515475"/>
          </a:xfrm>
          <a:prstGeom prst="flowChartPunchedTape">
            <a:avLst/>
          </a:prstGeom>
          <a:solidFill>
            <a:srgbClr val="38761D"/>
          </a:solidFill>
          <a:ln cap="flat" cmpd="sng" w="9525">
            <a:solidFill>
              <a:srgbClr val="4C11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Economica"/>
                <a:ea typeface="Economica"/>
                <a:cs typeface="Economica"/>
                <a:sym typeface="Economica"/>
              </a:rPr>
              <a:t>NOSQL and object oriented </a:t>
            </a:r>
            <a:r>
              <a:rPr lang="en" sz="1800">
                <a:solidFill>
                  <a:srgbClr val="FFFFFF"/>
                </a:solidFill>
                <a:latin typeface="Economica"/>
                <a:ea typeface="Economica"/>
                <a:cs typeface="Economica"/>
                <a:sym typeface="Economica"/>
              </a:rPr>
              <a:t>database</a:t>
            </a:r>
            <a:endParaRPr sz="1800">
              <a:solidFill>
                <a:srgbClr val="FFFFFF"/>
              </a:solidFill>
              <a:latin typeface="Economica"/>
              <a:ea typeface="Economica"/>
              <a:cs typeface="Economica"/>
              <a:sym typeface="Economic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9415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DATABASES WITH SQL</a:t>
            </a:r>
            <a:endParaRPr sz="3600"/>
          </a:p>
        </p:txBody>
      </p:sp>
      <p:sp>
        <p:nvSpPr>
          <p:cNvPr id="108" name="Google Shape;108;p19"/>
          <p:cNvSpPr txBox="1"/>
          <p:nvPr>
            <p:ph idx="1" type="body"/>
          </p:nvPr>
        </p:nvSpPr>
        <p:spPr>
          <a:xfrm>
            <a:off x="311700" y="925450"/>
            <a:ext cx="8520600" cy="42180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Economica"/>
              <a:buChar char="❖"/>
            </a:pPr>
            <a:r>
              <a:rPr lang="en" sz="1800">
                <a:latin typeface="Economica"/>
                <a:ea typeface="Economica"/>
                <a:cs typeface="Economica"/>
                <a:sym typeface="Economica"/>
              </a:rPr>
              <a:t>SQL(Structured Query Language) </a:t>
            </a:r>
            <a:r>
              <a:rPr lang="en" sz="1800">
                <a:highlight>
                  <a:srgbClr val="FFFFFF"/>
                </a:highlight>
                <a:latin typeface="Economica"/>
                <a:ea typeface="Economica"/>
                <a:cs typeface="Economica"/>
                <a:sym typeface="Economica"/>
              </a:rPr>
              <a:t>is a standard Database language which is used to create, maintain and retrieve the data from relational databases like MySQL, MS Access, Oracle, Sybase, Informix, Postgres and SQL Server.</a:t>
            </a:r>
            <a:endParaRPr sz="1800">
              <a:highlight>
                <a:srgbClr val="FFFFFF"/>
              </a:highlight>
              <a:latin typeface="Economica"/>
              <a:ea typeface="Economica"/>
              <a:cs typeface="Economica"/>
              <a:sym typeface="Economica"/>
            </a:endParaRPr>
          </a:p>
          <a:p>
            <a:pPr indent="-342900" lvl="0" marL="457200" rtl="0" algn="just">
              <a:spcBef>
                <a:spcPts val="0"/>
              </a:spcBef>
              <a:spcAft>
                <a:spcPts val="0"/>
              </a:spcAft>
              <a:buSzPts val="1800"/>
              <a:buFont typeface="Economica"/>
              <a:buChar char="❖"/>
            </a:pPr>
            <a:r>
              <a:rPr lang="en" sz="1800">
                <a:highlight>
                  <a:srgbClr val="FFFFFF"/>
                </a:highlight>
                <a:latin typeface="Economica"/>
                <a:ea typeface="Economica"/>
                <a:cs typeface="Economica"/>
                <a:sym typeface="Economica"/>
              </a:rPr>
              <a:t>The data is stored in a structured way in the form of relations (tables).</a:t>
            </a:r>
            <a:endParaRPr sz="1800">
              <a:highlight>
                <a:srgbClr val="FFFFFF"/>
              </a:highlight>
              <a:latin typeface="Economica"/>
              <a:ea typeface="Economica"/>
              <a:cs typeface="Economica"/>
              <a:sym typeface="Economica"/>
            </a:endParaRPr>
          </a:p>
          <a:p>
            <a:pPr indent="-342900" lvl="0" marL="457200" rtl="0" algn="just">
              <a:spcBef>
                <a:spcPts val="0"/>
              </a:spcBef>
              <a:spcAft>
                <a:spcPts val="0"/>
              </a:spcAft>
              <a:buSzPts val="1800"/>
              <a:buFont typeface="Economica"/>
              <a:buChar char="❖"/>
            </a:pPr>
            <a:r>
              <a:rPr lang="en" sz="1800">
                <a:highlight>
                  <a:srgbClr val="FFFFFF"/>
                </a:highlight>
                <a:latin typeface="Economica"/>
                <a:ea typeface="Economica"/>
                <a:cs typeface="Economica"/>
                <a:sym typeface="Economica"/>
              </a:rPr>
              <a:t>Terminology :  1. Tuple  2. Attribute  3. Cardinality 4. Degree 5. Primary Key 6. Foreign Key </a:t>
            </a:r>
            <a:endParaRPr sz="1800">
              <a:highlight>
                <a:srgbClr val="FFFFFF"/>
              </a:highlight>
              <a:latin typeface="Economica"/>
              <a:ea typeface="Economica"/>
              <a:cs typeface="Economica"/>
              <a:sym typeface="Economica"/>
            </a:endParaRPr>
          </a:p>
          <a:p>
            <a:pPr indent="-342900" lvl="0" marL="457200" rtl="0" algn="just">
              <a:spcBef>
                <a:spcPts val="0"/>
              </a:spcBef>
              <a:spcAft>
                <a:spcPts val="0"/>
              </a:spcAft>
              <a:buSzPts val="1800"/>
              <a:buFont typeface="Economica"/>
              <a:buChar char="❖"/>
            </a:pPr>
            <a:r>
              <a:rPr lang="en" sz="1800">
                <a:highlight>
                  <a:srgbClr val="FFFFFF"/>
                </a:highlight>
                <a:latin typeface="Economica"/>
                <a:ea typeface="Economica"/>
                <a:cs typeface="Economica"/>
                <a:sym typeface="Economica"/>
              </a:rPr>
              <a:t>SQL is case insensitive. But it is a recommended practice to use keywords (like SELECT, UPDATE, CREATE, etc) in capital letters and use user defined things (like table name, column name, etc) in small letters.</a:t>
            </a:r>
            <a:endParaRPr sz="1800">
              <a:highlight>
                <a:srgbClr val="FFFFFF"/>
              </a:highlight>
              <a:latin typeface="Economica"/>
              <a:ea typeface="Economica"/>
              <a:cs typeface="Economica"/>
              <a:sym typeface="Economica"/>
            </a:endParaRPr>
          </a:p>
        </p:txBody>
      </p:sp>
      <p:pic>
        <p:nvPicPr>
          <p:cNvPr id="109" name="Google Shape;109;p19"/>
          <p:cNvPicPr preferRelativeResize="0"/>
          <p:nvPr/>
        </p:nvPicPr>
        <p:blipFill>
          <a:blip r:embed="rId3">
            <a:alphaModFix/>
          </a:blip>
          <a:stretch>
            <a:fillRect/>
          </a:stretch>
        </p:blipFill>
        <p:spPr>
          <a:xfrm>
            <a:off x="552700" y="2974500"/>
            <a:ext cx="5059925" cy="2168950"/>
          </a:xfrm>
          <a:prstGeom prst="rect">
            <a:avLst/>
          </a:prstGeom>
          <a:noFill/>
          <a:ln>
            <a:noFill/>
          </a:ln>
        </p:spPr>
      </p:pic>
      <p:pic>
        <p:nvPicPr>
          <p:cNvPr id="110" name="Google Shape;110;p19"/>
          <p:cNvPicPr preferRelativeResize="0"/>
          <p:nvPr/>
        </p:nvPicPr>
        <p:blipFill>
          <a:blip r:embed="rId4">
            <a:alphaModFix/>
          </a:blip>
          <a:stretch>
            <a:fillRect/>
          </a:stretch>
        </p:blipFill>
        <p:spPr>
          <a:xfrm>
            <a:off x="6007688" y="2987400"/>
            <a:ext cx="2143125" cy="2143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928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SQL COMMANDS AND ACID PROPERTIES</a:t>
            </a:r>
            <a:endParaRPr/>
          </a:p>
        </p:txBody>
      </p:sp>
      <p:pic>
        <p:nvPicPr>
          <p:cNvPr id="116" name="Google Shape;116;p20"/>
          <p:cNvPicPr preferRelativeResize="0"/>
          <p:nvPr/>
        </p:nvPicPr>
        <p:blipFill>
          <a:blip r:embed="rId3">
            <a:alphaModFix/>
          </a:blip>
          <a:stretch>
            <a:fillRect/>
          </a:stretch>
        </p:blipFill>
        <p:spPr>
          <a:xfrm>
            <a:off x="311700" y="924125"/>
            <a:ext cx="5763202" cy="2943451"/>
          </a:xfrm>
          <a:prstGeom prst="rect">
            <a:avLst/>
          </a:prstGeom>
          <a:noFill/>
          <a:ln>
            <a:noFill/>
          </a:ln>
        </p:spPr>
      </p:pic>
      <p:pic>
        <p:nvPicPr>
          <p:cNvPr id="117" name="Google Shape;117;p20"/>
          <p:cNvPicPr preferRelativeResize="0"/>
          <p:nvPr/>
        </p:nvPicPr>
        <p:blipFill>
          <a:blip r:embed="rId4">
            <a:alphaModFix/>
          </a:blip>
          <a:stretch>
            <a:fillRect/>
          </a:stretch>
        </p:blipFill>
        <p:spPr>
          <a:xfrm>
            <a:off x="5306225" y="3135675"/>
            <a:ext cx="3526075" cy="1949400"/>
          </a:xfrm>
          <a:prstGeom prst="rect">
            <a:avLst/>
          </a:prstGeom>
          <a:noFill/>
          <a:ln>
            <a:noFill/>
          </a:ln>
        </p:spPr>
      </p:pic>
      <p:sp>
        <p:nvSpPr>
          <p:cNvPr id="118" name="Google Shape;118;p20"/>
          <p:cNvSpPr txBox="1"/>
          <p:nvPr/>
        </p:nvSpPr>
        <p:spPr>
          <a:xfrm>
            <a:off x="5899525" y="1165025"/>
            <a:ext cx="3024300" cy="17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Transactions group a set of tasks into a single execution unit. Each transaction is complete when all the tasks in the group successfully complete. If any of</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latin typeface="Open Sans"/>
                <a:ea typeface="Open Sans"/>
                <a:cs typeface="Open Sans"/>
                <a:sym typeface="Open Sans"/>
              </a:rPr>
              <a:t> the tasks fail,the transaction fails. Therefore, a transaction has only two results: success or failure.</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19" name="Google Shape;119;p20"/>
          <p:cNvSpPr txBox="1"/>
          <p:nvPr/>
        </p:nvSpPr>
        <p:spPr>
          <a:xfrm>
            <a:off x="111550" y="3656225"/>
            <a:ext cx="5194500" cy="12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 : Each transaction is treated as a single "unit", with T or F</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C : Bring the database from one valid state to another</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I : Each task happens in isolation wrt other concurrent tasks</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D : Data is not lost in case of system failure</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298050"/>
            <a:ext cx="5674800" cy="61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DATABASES WITH NOSQL</a:t>
            </a:r>
            <a:endParaRPr sz="3600"/>
          </a:p>
        </p:txBody>
      </p:sp>
      <p:sp>
        <p:nvSpPr>
          <p:cNvPr id="125" name="Google Shape;125;p21"/>
          <p:cNvSpPr txBox="1"/>
          <p:nvPr>
            <p:ph idx="1" type="body"/>
          </p:nvPr>
        </p:nvSpPr>
        <p:spPr>
          <a:xfrm>
            <a:off x="317850" y="1108925"/>
            <a:ext cx="8508300" cy="38586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Economica"/>
              <a:buChar char="➢"/>
            </a:pPr>
            <a:r>
              <a:rPr b="1" lang="en" sz="1800">
                <a:highlight>
                  <a:srgbClr val="FFFFFF"/>
                </a:highlight>
                <a:latin typeface="Economica"/>
                <a:ea typeface="Economica"/>
                <a:cs typeface="Economica"/>
                <a:sym typeface="Economica"/>
              </a:rPr>
              <a:t>NoSQL</a:t>
            </a:r>
            <a:r>
              <a:rPr lang="en" sz="1800">
                <a:highlight>
                  <a:srgbClr val="FFFFFF"/>
                </a:highlight>
                <a:latin typeface="Economica"/>
                <a:ea typeface="Economica"/>
                <a:cs typeface="Economica"/>
                <a:sym typeface="Economica"/>
              </a:rPr>
              <a:t> databases refers to not-only-SQL or non relational  and is a database that provides a mechanism for storage and retrieval of data without using tables or relational structures.</a:t>
            </a:r>
            <a:endParaRPr sz="1800">
              <a:highlight>
                <a:srgbClr val="FFFFFF"/>
              </a:highlight>
              <a:latin typeface="Economica"/>
              <a:ea typeface="Economica"/>
              <a:cs typeface="Economica"/>
              <a:sym typeface="Economica"/>
            </a:endParaRPr>
          </a:p>
          <a:p>
            <a:pPr indent="-342900" lvl="0" marL="457200" rtl="0" algn="l">
              <a:lnSpc>
                <a:spcPct val="100000"/>
              </a:lnSpc>
              <a:spcBef>
                <a:spcPts val="0"/>
              </a:spcBef>
              <a:spcAft>
                <a:spcPts val="0"/>
              </a:spcAft>
              <a:buClr>
                <a:srgbClr val="4E4242"/>
              </a:buClr>
              <a:buSzPts val="1800"/>
              <a:buFont typeface="Economica"/>
              <a:buChar char="➢"/>
            </a:pPr>
            <a:r>
              <a:rPr lang="en" sz="1800">
                <a:solidFill>
                  <a:srgbClr val="4E4242"/>
                </a:solidFill>
                <a:highlight>
                  <a:schemeClr val="lt1"/>
                </a:highlight>
                <a:latin typeface="Economica"/>
                <a:ea typeface="Economica"/>
                <a:cs typeface="Economica"/>
                <a:sym typeface="Economica"/>
              </a:rPr>
              <a:t>Many were developed by companies like Google, Amazon, Yahoo, and Facebook that sought better ways to store content or process data for </a:t>
            </a:r>
            <a:r>
              <a:rPr b="1" lang="en" sz="1800">
                <a:solidFill>
                  <a:srgbClr val="4E4242"/>
                </a:solidFill>
                <a:highlight>
                  <a:schemeClr val="lt1"/>
                </a:highlight>
                <a:latin typeface="Economica"/>
                <a:ea typeface="Economica"/>
                <a:cs typeface="Economica"/>
                <a:sym typeface="Economica"/>
              </a:rPr>
              <a:t>massive websites</a:t>
            </a:r>
            <a:r>
              <a:rPr lang="en" sz="1800">
                <a:solidFill>
                  <a:srgbClr val="4E4242"/>
                </a:solidFill>
                <a:highlight>
                  <a:schemeClr val="lt1"/>
                </a:highlight>
                <a:latin typeface="Economica"/>
                <a:ea typeface="Economica"/>
                <a:cs typeface="Economica"/>
                <a:sym typeface="Economica"/>
              </a:rPr>
              <a:t>.</a:t>
            </a:r>
            <a:endParaRPr sz="1800">
              <a:solidFill>
                <a:srgbClr val="4E4242"/>
              </a:solidFill>
              <a:highlight>
                <a:schemeClr val="lt1"/>
              </a:highlight>
              <a:latin typeface="Economica"/>
              <a:ea typeface="Economica"/>
              <a:cs typeface="Economica"/>
              <a:sym typeface="Economica"/>
            </a:endParaRPr>
          </a:p>
          <a:p>
            <a:pPr indent="-342900" lvl="0" marL="457200" rtl="0" algn="l">
              <a:lnSpc>
                <a:spcPct val="100000"/>
              </a:lnSpc>
              <a:spcBef>
                <a:spcPts val="0"/>
              </a:spcBef>
              <a:spcAft>
                <a:spcPts val="0"/>
              </a:spcAft>
              <a:buClr>
                <a:srgbClr val="4E4242"/>
              </a:buClr>
              <a:buSzPts val="1800"/>
              <a:buFont typeface="Economica"/>
              <a:buChar char="➢"/>
            </a:pPr>
            <a:r>
              <a:rPr lang="en" sz="1800">
                <a:solidFill>
                  <a:srgbClr val="4E4242"/>
                </a:solidFill>
                <a:highlight>
                  <a:schemeClr val="lt1"/>
                </a:highlight>
                <a:latin typeface="Economica"/>
                <a:ea typeface="Economica"/>
                <a:cs typeface="Economica"/>
                <a:sym typeface="Economica"/>
              </a:rPr>
              <a:t>NoSQL databases are also used for handling </a:t>
            </a:r>
            <a:r>
              <a:rPr b="1" lang="en" sz="1800">
                <a:solidFill>
                  <a:srgbClr val="4E4242"/>
                </a:solidFill>
                <a:highlight>
                  <a:schemeClr val="lt1"/>
                </a:highlight>
                <a:latin typeface="Economica"/>
                <a:ea typeface="Economica"/>
                <a:cs typeface="Economica"/>
                <a:sym typeface="Economica"/>
              </a:rPr>
              <a:t>big data</a:t>
            </a:r>
            <a:r>
              <a:rPr lang="en" sz="1800">
                <a:solidFill>
                  <a:srgbClr val="4E4242"/>
                </a:solidFill>
                <a:highlight>
                  <a:schemeClr val="lt1"/>
                </a:highlight>
                <a:latin typeface="Economica"/>
                <a:ea typeface="Economica"/>
                <a:cs typeface="Economica"/>
                <a:sym typeface="Economica"/>
              </a:rPr>
              <a:t>, where the facilities provided by traditional databases for storage and processing are inadequate.</a:t>
            </a:r>
            <a:endParaRPr sz="1800">
              <a:solidFill>
                <a:srgbClr val="4E4242"/>
              </a:solidFill>
              <a:highlight>
                <a:schemeClr val="lt1"/>
              </a:highlight>
              <a:latin typeface="Economica"/>
              <a:ea typeface="Economica"/>
              <a:cs typeface="Economica"/>
              <a:sym typeface="Economica"/>
            </a:endParaRPr>
          </a:p>
          <a:p>
            <a:pPr indent="-342900" lvl="0" marL="457200" rtl="0" algn="l">
              <a:lnSpc>
                <a:spcPct val="100000"/>
              </a:lnSpc>
              <a:spcBef>
                <a:spcPts val="0"/>
              </a:spcBef>
              <a:spcAft>
                <a:spcPts val="0"/>
              </a:spcAft>
              <a:buClr>
                <a:srgbClr val="4E4242"/>
              </a:buClr>
              <a:buSzPts val="1800"/>
              <a:buFont typeface="Economica"/>
              <a:buChar char="➢"/>
            </a:pPr>
            <a:r>
              <a:rPr lang="en" sz="1800">
                <a:solidFill>
                  <a:srgbClr val="4E4242"/>
                </a:solidFill>
                <a:highlight>
                  <a:srgbClr val="FFFFFF"/>
                </a:highlight>
                <a:latin typeface="Economica"/>
                <a:ea typeface="Economica"/>
                <a:cs typeface="Economica"/>
                <a:sym typeface="Economica"/>
              </a:rPr>
              <a:t>NoSQL databases can be scaled horizontally across hundreds or thousands of servers.This horizontal scaling is referred to as </a:t>
            </a:r>
            <a:r>
              <a:rPr b="1" lang="en" sz="1800">
                <a:solidFill>
                  <a:srgbClr val="4E4242"/>
                </a:solidFill>
                <a:highlight>
                  <a:srgbClr val="FFFFFF"/>
                </a:highlight>
                <a:latin typeface="Economica"/>
                <a:ea typeface="Economica"/>
                <a:cs typeface="Economica"/>
                <a:sym typeface="Economica"/>
              </a:rPr>
              <a:t>scaling-out</a:t>
            </a:r>
            <a:r>
              <a:rPr lang="en" sz="1800">
                <a:solidFill>
                  <a:srgbClr val="4E4242"/>
                </a:solidFill>
                <a:highlight>
                  <a:srgbClr val="FFFFFF"/>
                </a:highlight>
                <a:latin typeface="Economica"/>
                <a:ea typeface="Economica"/>
                <a:cs typeface="Economica"/>
                <a:sym typeface="Economica"/>
              </a:rPr>
              <a:t>.</a:t>
            </a:r>
            <a:endParaRPr sz="1800">
              <a:solidFill>
                <a:srgbClr val="4E4242"/>
              </a:solidFill>
              <a:highlight>
                <a:srgbClr val="FFFFFF"/>
              </a:highlight>
              <a:latin typeface="Economica"/>
              <a:ea typeface="Economica"/>
              <a:cs typeface="Economica"/>
              <a:sym typeface="Economica"/>
            </a:endParaRPr>
          </a:p>
          <a:p>
            <a:pPr indent="-342900" lvl="0" marL="457200" rtl="0" algn="l">
              <a:lnSpc>
                <a:spcPct val="100000"/>
              </a:lnSpc>
              <a:spcBef>
                <a:spcPts val="0"/>
              </a:spcBef>
              <a:spcAft>
                <a:spcPts val="0"/>
              </a:spcAft>
              <a:buSzPts val="1800"/>
              <a:buFont typeface="Economica"/>
              <a:buChar char="➢"/>
            </a:pPr>
            <a:r>
              <a:rPr lang="en" sz="1800">
                <a:solidFill>
                  <a:srgbClr val="4E4242"/>
                </a:solidFill>
                <a:highlight>
                  <a:srgbClr val="FFFFFF"/>
                </a:highlight>
                <a:latin typeface="Economica"/>
                <a:ea typeface="Economica"/>
                <a:cs typeface="Economica"/>
                <a:sym typeface="Economica"/>
              </a:rPr>
              <a:t>NoSQL databases do not follow a predefined structure or schema for storing the data and hence they can work on different types of data like </a:t>
            </a:r>
            <a:r>
              <a:rPr lang="en" sz="1800">
                <a:solidFill>
                  <a:srgbClr val="222222"/>
                </a:solidFill>
                <a:highlight>
                  <a:schemeClr val="lt1"/>
                </a:highlight>
                <a:latin typeface="Economica"/>
                <a:ea typeface="Economica"/>
                <a:cs typeface="Economica"/>
                <a:sym typeface="Economica"/>
              </a:rPr>
              <a:t>structured, semi-structured, unstructured and polymorphic data.</a:t>
            </a:r>
            <a:endParaRPr sz="1800">
              <a:solidFill>
                <a:srgbClr val="222222"/>
              </a:solidFill>
              <a:highlight>
                <a:schemeClr val="lt1"/>
              </a:highlight>
              <a:latin typeface="Economica"/>
              <a:ea typeface="Economica"/>
              <a:cs typeface="Economica"/>
              <a:sym typeface="Economica"/>
            </a:endParaRPr>
          </a:p>
          <a:p>
            <a:pPr indent="-342900" lvl="0" marL="457200" rtl="0" algn="l">
              <a:lnSpc>
                <a:spcPct val="100000"/>
              </a:lnSpc>
              <a:spcBef>
                <a:spcPts val="0"/>
              </a:spcBef>
              <a:spcAft>
                <a:spcPts val="0"/>
              </a:spcAft>
              <a:buClr>
                <a:srgbClr val="4E4242"/>
              </a:buClr>
              <a:buSzPts val="1800"/>
              <a:buFont typeface="Economica"/>
              <a:buChar char="➢"/>
            </a:pPr>
            <a:r>
              <a:rPr lang="en" sz="1800">
                <a:solidFill>
                  <a:srgbClr val="4E4242"/>
                </a:solidFill>
                <a:highlight>
                  <a:srgbClr val="FFFFFF"/>
                </a:highlight>
                <a:latin typeface="Economica"/>
                <a:ea typeface="Economica"/>
                <a:cs typeface="Economica"/>
                <a:sym typeface="Economica"/>
              </a:rPr>
              <a:t>There are a lot of open source NoSQL databases available today with MongoDB topping the list.Other open source NoSQL databases include Cassandra,CouchDB,HBase,OrientDB,etc</a:t>
            </a:r>
            <a:endParaRPr sz="1800">
              <a:latin typeface="Economica"/>
              <a:ea typeface="Economica"/>
              <a:cs typeface="Economica"/>
              <a:sym typeface="Economic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