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2E834-4E14-F05E-D260-D535DB28E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869B96-450C-87DD-3FC2-F0A552E09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01A22-B016-D757-F64F-2D1557AD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598-6197-4447-A869-1247F7442F0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E18B5-8983-0A28-F2BB-647E4B24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0841DE-300D-B823-BAE1-4B3733DC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6E8-7D32-4F37-8D98-E6DA198E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91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6A704-DCE8-47A0-B118-CB233A06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E640FB-E4DC-2048-9716-AAA2D2E0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C32F7-764F-6D62-7528-DB48384D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598-6197-4447-A869-1247F7442F0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68F6BD-4EF4-2C60-B959-3FD44FA8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A9F253-72A4-FB97-C7D3-43AD670C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6E8-7D32-4F37-8D98-E6DA198E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3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93C18C-E409-67CB-F5B1-5F9C15F19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49B96F-CEFC-4461-B9DB-4C29456B9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E1D62-00C9-DC75-EAE2-3284866E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598-6197-4447-A869-1247F7442F0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DA989D-111D-1F58-631D-79968D4C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E2676E-BD63-1638-4D54-B09B576D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6E8-7D32-4F37-8D98-E6DA198E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91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ED54C-E883-6E4E-73B7-65C5DA60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F5813-42C5-ACC7-7B7F-989BE114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2E1B4-4660-51AD-A204-4A09A812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598-6197-4447-A869-1247F7442F0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DA889-E1D4-4E3E-969D-274FD1F7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6FFF4-86D1-0D25-D4BB-E79EE31F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6E8-7D32-4F37-8D98-E6DA198E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82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D16A6-6767-C89B-964D-F6C6C471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5C16F6-16F2-A6BC-BB85-3C96A7F2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38104-C3AE-6E97-36CD-1B57F6C1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598-6197-4447-A869-1247F7442F0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7D47C-D810-8A65-9328-EC5F5EA2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A8FDF3-619E-2F45-49F5-926F157F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6E8-7D32-4F37-8D98-E6DA198E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8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F9808-E0E6-CE60-9B57-82AC061D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D1654-B44D-9890-5C38-3AB039619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1E1A8C-2D9A-050B-5691-40E80D7E2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47952D-BA30-95F5-5965-194E4AC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598-6197-4447-A869-1247F7442F0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A2AE1-0241-DEAC-33E7-00357EC4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782930-B9B9-8EA2-6DFE-84EE934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6E8-7D32-4F37-8D98-E6DA198E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6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23481-8266-038E-30BA-257A3769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AF5C35-874E-8BD5-89BD-257F90EE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742713-ABEC-86ED-B78F-37BB9F2A8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1F46E4-C42F-6F68-0A31-F80DD3B30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3F431D-415F-A2C2-B702-392527FB6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7056A4-3357-7B8A-818E-5749B97A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598-6197-4447-A869-1247F7442F0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1BAF7B-78AD-B6B8-2018-44B87B3F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596E47-DA83-324C-7A91-CCF7C854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6E8-7D32-4F37-8D98-E6DA198E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10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212C6-7778-E036-E0C8-5D1E2648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59B15C-C43C-1BD7-7905-5B1BEFE6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598-6197-4447-A869-1247F7442F0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2C7125-B636-E993-C291-FE139301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5FC4BA-D1C5-235D-1427-A56C53B9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6E8-7D32-4F37-8D98-E6DA198E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8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35CAB9-1530-694C-8C19-CA89F2B6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598-6197-4447-A869-1247F7442F0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D7713B-D68A-1797-C417-517FCE16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63328-12AF-026C-5302-E1E4FEDE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6E8-7D32-4F37-8D98-E6DA198E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9B310-8936-0CC1-54C5-DF1AF494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6CA538-4C6E-DC0E-5110-D3340121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DEF560-40A5-B4FC-421A-5FA278A1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A0E852-2AE8-04E4-3E2D-3B28B58C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598-6197-4447-A869-1247F7442F0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325F89-6A26-73C3-C92B-09CAD9DE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A56541-2D49-4EB5-8655-7ADB0494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6E8-7D32-4F37-8D98-E6DA198E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3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3093F-1B6D-0F7C-7F4B-A23650D7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8507AF-DD48-9AC6-E695-1FF2CB0D8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D7FEF5-8FD7-380C-B99A-D84D6BBD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4A74F7-7ACD-4F65-A0AC-4CB519EE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598-6197-4447-A869-1247F7442F0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A61FD6-2C65-BE3A-760E-0FCAC6C7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B9D990-A16D-203F-071B-78F25A5B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06E8-7D32-4F37-8D98-E6DA198E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03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58B7D-0506-0605-8DEA-4224A158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11CE9-4BEB-EB1D-6CA4-FD028C81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37E2E-218A-2B67-26CB-46530EF06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0598-6197-4447-A869-1247F7442F06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D0A4AD-4155-B403-C30B-37D0F565C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A0F856-2E5C-D02C-8156-67AF0433A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06E8-7D32-4F37-8D98-E6DA198E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6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7A8CC5-45FF-1A4E-77EC-6F8324DA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32" y="581747"/>
            <a:ext cx="5285348" cy="52853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43AB5-5A84-1C96-C5A7-566FCE181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763" y="581747"/>
            <a:ext cx="9467271" cy="254952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Модели жизненного цикла программного обеспечения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4A9230-E5E5-F079-787C-28184B989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236" y="3509963"/>
            <a:ext cx="8414327" cy="2387600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жизненный цикл программного обеспечения</a:t>
            </a:r>
            <a:r>
              <a:rPr lang="ru-RU" dirty="0"/>
              <a:t> — ряд событий, происходящих с системой в процессе ее создания и дальнейшего использования. Говоря другими словами, это время от начального момента создания какого либо программного продукта, до конца его разработки и внедрения. Жизненный цикл программного обеспечения можно представить в виде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219042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9DA1F-3A2F-3F15-8290-485750FB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67D0C-3BB9-4974-351A-7C322B8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Жизненный цикл программного обеспечения играет ключевую роль в создании успешных программ. </a:t>
            </a:r>
          </a:p>
          <a:p>
            <a:pPr marL="0" indent="0" algn="ctr">
              <a:buNone/>
            </a:pPr>
            <a:r>
              <a:rPr lang="ru-RU" dirty="0"/>
              <a:t>Правильное управление этапами жизненного цикла позволяет создать качественное и эффективное программное обеспечение.</a:t>
            </a:r>
          </a:p>
        </p:txBody>
      </p:sp>
    </p:spTree>
    <p:extLst>
      <p:ext uri="{BB962C8B-B14F-4D97-AF65-F5344CB8AC3E}">
        <p14:creationId xmlns:p14="http://schemas.microsoft.com/office/powerpoint/2010/main" val="57476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C1B2B-E2C6-E658-F94E-D2D848B2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Autofit/>
          </a:bodyPr>
          <a:lstStyle/>
          <a:p>
            <a:r>
              <a:rPr lang="ru-RU" sz="2900" b="1" dirty="0"/>
              <a:t>Модель жизненного цикла программного обеспечения</a:t>
            </a:r>
            <a:r>
              <a:rPr lang="ru-RU" sz="2900" dirty="0"/>
              <a:t> — структура, содержащая процессы действия и задачи, которые осуществляются в ходе разработки, использования и сопровождения программного продукта.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493AC8-B7FF-14EC-F7F9-2DC5A4A5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25000" lnSpcReduction="20000"/>
          </a:bodyPr>
          <a:lstStyle/>
          <a:p>
            <a:br>
              <a:rPr lang="ru-RU" sz="12000" dirty="0"/>
            </a:br>
            <a:r>
              <a:rPr lang="ru-RU" sz="12000" dirty="0"/>
              <a:t>Эти модели можно разделить на 3 основных группы:</a:t>
            </a:r>
          </a:p>
          <a:p>
            <a:pPr>
              <a:buFont typeface="+mj-lt"/>
              <a:buAutoNum type="arabicPeriod"/>
            </a:pPr>
            <a:r>
              <a:rPr lang="ru-RU" sz="12000" dirty="0">
                <a:latin typeface="+mj-lt"/>
              </a:rPr>
              <a:t>Инженерный подход</a:t>
            </a:r>
          </a:p>
          <a:p>
            <a:pPr>
              <a:buFont typeface="+mj-lt"/>
              <a:buAutoNum type="arabicPeriod"/>
            </a:pPr>
            <a:r>
              <a:rPr lang="ru-RU" sz="12000" dirty="0">
                <a:latin typeface="+mj-lt"/>
              </a:rPr>
              <a:t>С учетом специфики задачи</a:t>
            </a:r>
          </a:p>
          <a:p>
            <a:pPr>
              <a:buFont typeface="+mj-lt"/>
              <a:buAutoNum type="arabicPeriod"/>
            </a:pPr>
            <a:r>
              <a:rPr lang="ru-RU" sz="12000" dirty="0">
                <a:latin typeface="+mj-lt"/>
              </a:rPr>
              <a:t>Современные технологии быстрой разработки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0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C1DBB-7C93-149C-5BE4-166C3D76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Каскадная модель жизненного цикла программного обеспечения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C3B46-0A3F-59B7-66EA-66ED3B188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443"/>
            <a:ext cx="5593080" cy="4160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Преимущества: </a:t>
            </a:r>
          </a:p>
          <a:p>
            <a:r>
              <a:rPr lang="ru-RU" dirty="0">
                <a:latin typeface="+mj-lt"/>
              </a:rPr>
              <a:t>Последовательное выполнение этапов проекта в строгом фиксированном порядке</a:t>
            </a:r>
          </a:p>
          <a:p>
            <a:r>
              <a:rPr lang="ru-RU" dirty="0">
                <a:latin typeface="+mj-lt"/>
              </a:rPr>
              <a:t>Позволяет</a:t>
            </a:r>
            <a:r>
              <a:rPr lang="ru-RU" dirty="0"/>
              <a:t> </a:t>
            </a:r>
            <a:r>
              <a:rPr lang="ru-RU" dirty="0">
                <a:latin typeface="+mj-lt"/>
              </a:rPr>
              <a:t>оценивать качество продукта на каждом этапе</a:t>
            </a:r>
          </a:p>
          <a:p>
            <a:pPr marL="0" indent="0">
              <a:buNone/>
            </a:pPr>
            <a:r>
              <a:rPr lang="ru-RU" dirty="0"/>
              <a:t>Недостатки: </a:t>
            </a:r>
          </a:p>
          <a:p>
            <a:r>
              <a:rPr lang="ru-RU" dirty="0">
                <a:latin typeface="+mj-lt"/>
              </a:rPr>
              <a:t>Отсутствие обратных связей между этапами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Не соответствует реальным условиям разработки программного продукта</a:t>
            </a:r>
          </a:p>
          <a:p>
            <a:pPr marL="0" indent="0" algn="ctr">
              <a:buNone/>
            </a:pPr>
            <a:r>
              <a:rPr lang="ru-RU" b="1" dirty="0">
                <a:latin typeface="+mj-lt"/>
              </a:rPr>
              <a:t>Относится к первой группе моделей.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6AD0F8-0720-A5A6-94E2-EBBB85DA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47" y="2412683"/>
            <a:ext cx="5721053" cy="33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9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853551-7FD3-2DBC-A487-B1B4E9C15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80" y="2457132"/>
            <a:ext cx="4762500" cy="3000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133C4-4E26-F1E0-F534-C5A623C7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V модель (разработка через тестирование)</a:t>
            </a:r>
            <a:br>
              <a:rPr lang="ru-RU" sz="4000" b="1" dirty="0"/>
            </a:br>
            <a:r>
              <a:rPr lang="ru-RU" sz="2200" b="1" dirty="0"/>
              <a:t>Данная модель основывается на разработки прототипов и прототипирования продукта.</a:t>
            </a:r>
            <a:br>
              <a:rPr lang="ru-RU" sz="2200" b="1" dirty="0"/>
            </a:br>
            <a:r>
              <a:rPr lang="ru-RU" sz="2200" b="1" dirty="0"/>
              <a:t>Прототипирование используется на ранних стадиях жизненного цикла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44BB6-830D-7FA1-5AF1-77DE9461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27240" cy="457517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sz="2800" b="1" dirty="0">
                <a:latin typeface="+mj-lt"/>
              </a:rPr>
              <a:t>Классификация </a:t>
            </a:r>
            <a:r>
              <a:rPr lang="ru-RU" sz="2800" b="1" dirty="0" err="1">
                <a:latin typeface="+mj-lt"/>
              </a:rPr>
              <a:t>протопипов</a:t>
            </a:r>
            <a:r>
              <a:rPr lang="ru-RU" sz="2800" b="1" dirty="0">
                <a:latin typeface="+mj-lt"/>
              </a:rPr>
              <a:t>: </a:t>
            </a:r>
          </a:p>
          <a:p>
            <a:pPr algn="ctr">
              <a:buFont typeface="+mj-lt"/>
              <a:buAutoNum type="arabicPeriod"/>
            </a:pPr>
            <a:r>
              <a:rPr lang="ru-RU" sz="2800" dirty="0">
                <a:latin typeface="+mj-lt"/>
              </a:rPr>
              <a:t>Горизонтальные и вертикальные</a:t>
            </a:r>
          </a:p>
          <a:p>
            <a:pPr algn="ctr">
              <a:buFont typeface="+mj-lt"/>
              <a:buAutoNum type="arabicPeriod"/>
            </a:pPr>
            <a:r>
              <a:rPr lang="ru-RU" sz="2800" dirty="0">
                <a:latin typeface="+mj-lt"/>
              </a:rPr>
              <a:t>Одноразовые и эволюционные</a:t>
            </a:r>
          </a:p>
          <a:p>
            <a:pPr algn="ctr">
              <a:buFont typeface="+mj-lt"/>
              <a:buAutoNum type="arabicPeriod"/>
            </a:pPr>
            <a:r>
              <a:rPr lang="ru-RU" sz="2800" dirty="0">
                <a:latin typeface="+mj-lt"/>
              </a:rPr>
              <a:t>бумажные и раскадровки</a:t>
            </a:r>
          </a:p>
          <a:p>
            <a:pPr marL="0" indent="0">
              <a:buNone/>
            </a:pPr>
            <a:endParaRPr lang="ru-RU" sz="2800" dirty="0">
              <a:latin typeface="+mj-lt"/>
            </a:endParaRPr>
          </a:p>
          <a:p>
            <a:r>
              <a:rPr lang="ru-RU" sz="2800" b="1" dirty="0">
                <a:latin typeface="+mj-lt"/>
              </a:rPr>
              <a:t>Горизонтальные</a:t>
            </a:r>
            <a:r>
              <a:rPr lang="ru-RU" sz="2800" dirty="0">
                <a:latin typeface="+mj-lt"/>
              </a:rPr>
              <a:t> прототипы — моделирует исключительно UI не затрагивая логику обработки и базу данных.</a:t>
            </a:r>
          </a:p>
          <a:p>
            <a:r>
              <a:rPr lang="ru-RU" sz="2800" b="1" dirty="0">
                <a:latin typeface="+mj-lt"/>
              </a:rPr>
              <a:t>Вертикальные</a:t>
            </a:r>
            <a:r>
              <a:rPr lang="ru-RU" sz="2800" dirty="0">
                <a:latin typeface="+mj-lt"/>
              </a:rPr>
              <a:t> прототипы — проверка архитектурных решений.</a:t>
            </a:r>
          </a:p>
          <a:p>
            <a:r>
              <a:rPr lang="ru-RU" sz="2800" b="1" dirty="0">
                <a:latin typeface="+mj-lt"/>
              </a:rPr>
              <a:t>Одноразовые</a:t>
            </a:r>
            <a:r>
              <a:rPr lang="ru-RU" sz="2800" dirty="0">
                <a:latin typeface="+mj-lt"/>
              </a:rPr>
              <a:t> прототипы — для быстрой разработки.</a:t>
            </a:r>
          </a:p>
          <a:p>
            <a:r>
              <a:rPr lang="ru-RU" sz="2800" b="1" dirty="0">
                <a:latin typeface="+mj-lt"/>
              </a:rPr>
              <a:t>Эволюционные</a:t>
            </a:r>
            <a:r>
              <a:rPr lang="ru-RU" sz="2800" dirty="0">
                <a:latin typeface="+mj-lt"/>
              </a:rPr>
              <a:t> прототипы — первое приближение эволюционной системы.</a:t>
            </a:r>
            <a:br>
              <a:rPr lang="ru-RU" sz="2800" dirty="0">
                <a:latin typeface="+mj-lt"/>
              </a:rPr>
            </a:br>
            <a:br>
              <a:rPr lang="ru-RU" sz="2800" dirty="0">
                <a:latin typeface="+mj-lt"/>
              </a:rPr>
            </a:br>
            <a:r>
              <a:rPr lang="ru-RU" sz="2800" b="1" dirty="0">
                <a:latin typeface="+mj-lt"/>
              </a:rPr>
              <a:t>Модель принадлежит второй группе.</a:t>
            </a:r>
            <a:endParaRPr lang="ru-RU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043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1092E-4EDC-74FC-82DD-036DD41A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Спиральная модель жизненного цикла программного обеспечения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780288-79B2-00F9-608C-98C20DB1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720" y="1690687"/>
            <a:ext cx="4302760" cy="46593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Преимущества: Быстрое получение результата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Повышение конкурентоспособности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Изменяющиеся требования — не проблема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Недостатки: Отсутствие регламентации стадий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C2B5DF-57B8-033E-362B-08DBA3031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3289"/>
            <a:ext cx="5111602" cy="49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BCA49-2580-60F9-AB57-1B10DC9E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RAD-</a:t>
            </a:r>
            <a:r>
              <a:rPr lang="ru-RU" b="1" dirty="0"/>
              <a:t>модель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74F5D-1B64-039B-9378-F168F0AE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RAD (</a:t>
            </a:r>
            <a:r>
              <a:rPr lang="ru-RU" sz="2600" dirty="0" err="1"/>
              <a:t>Rapid</a:t>
            </a:r>
            <a:r>
              <a:rPr lang="ru-RU" sz="2600" dirty="0"/>
              <a:t> Application Development) - модель жизненного цикла программного обеспечения, которая акцентирует внимание на быстрой разработке прототипов и итеративном подходе к разработке приложений.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C9230F-8A15-509A-A947-96C6FB4F8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0" y="3063240"/>
            <a:ext cx="6667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C2BBD-17D5-7644-12A3-49597AC5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64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Преимущества 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23FC4A-75C5-37C2-B902-D1F81461A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860" y="1468041"/>
            <a:ext cx="1163828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Быстрота разработки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RAD-модель позволяет быстро создавать рабочие прототипы, которые можно демонстрировать клиентам и пользователям. Это ускоряет процесс разработки и позволяет быстрее получать обратную связь на ранних стадиях проекта.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Более высокое качество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Благодаря возможности тестирования итеративных прототипов на ранней стадии, RAD-модель позволяет быстро исправлять ошибки и улучшать качество продукта.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Лучшая адаптивность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RAD-модель позволяет быстро адаптироваться к изменяющимся требованиям клиентов и пользователей, благодаря гибкому и итеративному подходу к разработке.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рисков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Создание итеративных прототипов позволяет снизить риски, связанные с разработкой программного обеспечения. Клиенты и пользователи могут вносить свои комментарии и предложения на ранних стадиях проекта, что позволяет избежать серьезных ошибок и существенно снизить риски.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Большая прозрачность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RAD-модель обеспечивает большую прозрачность процесса разработки, так как клиенты и пользователи активно участвуют в тестировании итеративных прототипов. Это позволяет улучшить коммуникацию и снизить риски непонимания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177467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26886-3D88-DF19-4618-25211CD7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Недостатки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82F47-C2CD-935B-5061-29CC6BEB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80" y="1371600"/>
            <a:ext cx="11315700" cy="5121275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Ограниченность масштабируемости</a:t>
            </a:r>
            <a:r>
              <a:rPr lang="ru-RU" dirty="0"/>
              <a:t>: </a:t>
            </a:r>
            <a:r>
              <a:rPr lang="ru-RU" dirty="0">
                <a:latin typeface="+mj-lt"/>
              </a:rPr>
              <a:t>RAD-модель может быть ограничена по масштабу проекта. Более крупные проекты могут потребовать больше времени на создание прототипов и итераций, что может снизить эффективность модели.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Ограниченность типов проектов</a:t>
            </a:r>
            <a:r>
              <a:rPr lang="ru-RU" dirty="0"/>
              <a:t>: </a:t>
            </a:r>
            <a:r>
              <a:rPr lang="ru-RU" dirty="0">
                <a:latin typeface="+mj-lt"/>
              </a:rPr>
              <a:t>RAD-модель может не подходить для проектов, связанных с высокой степенью технической сложности или критически важных для бизнеса. В таких проектах может потребоваться более формализованный и контролируемый подход.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Ограниченность охвата</a:t>
            </a:r>
            <a:r>
              <a:rPr lang="ru-RU" dirty="0"/>
              <a:t>: </a:t>
            </a:r>
            <a:r>
              <a:rPr lang="ru-RU" dirty="0">
                <a:latin typeface="+mj-lt"/>
              </a:rPr>
              <a:t>RAD-модель может не подходить для проектов с неопределенными требованиями и/или с необходимостью регулярного изменения требований, так как она предполагает жесткую фиксацию требований на начальной стадии.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Необходимость высокой экспертизы</a:t>
            </a:r>
            <a:r>
              <a:rPr lang="ru-RU" dirty="0"/>
              <a:t>: </a:t>
            </a:r>
            <a:r>
              <a:rPr lang="ru-RU" dirty="0">
                <a:latin typeface="+mj-lt"/>
              </a:rPr>
              <a:t>Разработка итеративных прототипов требует высокой квалификации и экспертизы в различных областях, таких как дизайн, программирование, тестирование и управление проектами. Это может создать сложности для небольших команд, где нет достаточного количества экспертов по всем областям.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Зависимость от доступности пользователей</a:t>
            </a:r>
            <a:r>
              <a:rPr lang="ru-RU" dirty="0"/>
              <a:t>: </a:t>
            </a:r>
            <a:r>
              <a:rPr lang="ru-RU" dirty="0">
                <a:latin typeface="+mj-lt"/>
              </a:rPr>
              <a:t>Разработка итеративных прототипов предполагает активное участие пользователей в процессе разработки. Если пользователи недоступны для обратной связи или не могут выделить достаточно времени на тестирование, то это может снизить эффективность модели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57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F784A-013A-4433-1FC9-A533AEAD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ЖИЗНЕННЫЙ ЦИКЛ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4CEC75-BE2A-031E-421F-35AA473D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практике наибольшее распространение получили две основные модели жизненного цикла:</a:t>
            </a:r>
          </a:p>
          <a:p>
            <a:r>
              <a:rPr lang="ru-RU" dirty="0"/>
              <a:t>каскадная модель (характерна для периода 1970-1985 гг.); </a:t>
            </a:r>
          </a:p>
          <a:p>
            <a:r>
              <a:rPr lang="ru-RU" dirty="0"/>
              <a:t>спиральная модель (характерна для периода после 1986 г.).</a:t>
            </a:r>
          </a:p>
        </p:txBody>
      </p:sp>
    </p:spTree>
    <p:extLst>
      <p:ext uri="{BB962C8B-B14F-4D97-AF65-F5344CB8AC3E}">
        <p14:creationId xmlns:p14="http://schemas.microsoft.com/office/powerpoint/2010/main" val="16981089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674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Модели жизненного цикла программного обеспечения </vt:lpstr>
      <vt:lpstr>Модель жизненного цикла программного обеспечения — структура, содержащая процессы действия и задачи, которые осуществляются в ходе разработки, использования и сопровождения программного продукта.</vt:lpstr>
      <vt:lpstr>Каскадная модель жизненного цикла программного обеспечения </vt:lpstr>
      <vt:lpstr>V модель (разработка через тестирование) Данная модель основывается на разработки прототипов и прототипирования продукта. Прототипирование используется на ранних стадиях жизненного цикла программного обеспечения</vt:lpstr>
      <vt:lpstr>Спиральная модель жизненного цикла программного обеспечения </vt:lpstr>
      <vt:lpstr>RAD-модель </vt:lpstr>
      <vt:lpstr>Преимущества  </vt:lpstr>
      <vt:lpstr>Недостатки </vt:lpstr>
      <vt:lpstr>ЖИЗНЕННЫЙ ЦИКЛ ПО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жизненного цикла программного обеспечения </dc:title>
  <dc:creator>Хюн Опож</dc:creator>
  <cp:lastModifiedBy>Хюн Опож</cp:lastModifiedBy>
  <cp:revision>1</cp:revision>
  <dcterms:created xsi:type="dcterms:W3CDTF">2024-01-21T18:33:40Z</dcterms:created>
  <dcterms:modified xsi:type="dcterms:W3CDTF">2024-01-21T19:09:50Z</dcterms:modified>
</cp:coreProperties>
</file>