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7AD5D-1A21-45DE-9DB9-215CD9A5F4C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5502-9F6C-4B04-9ADA-0C3D87569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A6AE62-8600-4422-85D3-B99DFFB5D05E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21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A01323-4F48-4193-9AEB-AFCA4C4FF9F5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739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CEE76-96AD-4D7A-8A8E-8CB7CADA1E62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60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38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689C-2E85-4892-836B-23A78AB157DE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8E12-F3B1-4618-B8D6-C5F6599F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7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Deterministic vs Probabilistic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 11.1 page 589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in </a:t>
            </a:r>
            <a:r>
              <a:rPr lang="en-US" dirty="0" err="1" smtClean="0"/>
              <a:t>StatCrunch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165" y="1447800"/>
            <a:ext cx="945052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Graph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Scatter plot 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Choose </a:t>
            </a:r>
            <a:r>
              <a:rPr lang="en-US" dirty="0">
                <a:sym typeface="Wingdings" pitchFamily="2" charset="2"/>
              </a:rPr>
              <a:t>the </a:t>
            </a:r>
            <a:r>
              <a:rPr lang="en-US" dirty="0" smtClean="0">
                <a:sym typeface="Wingdings" pitchFamily="2" charset="2"/>
              </a:rPr>
              <a:t>explanatory </a:t>
            </a:r>
            <a:r>
              <a:rPr lang="en-US" dirty="0">
                <a:sym typeface="Wingdings" pitchFamily="2" charset="2"/>
              </a:rPr>
              <a:t>variable </a:t>
            </a:r>
            <a:r>
              <a:rPr lang="en-US" dirty="0" smtClean="0">
                <a:sym typeface="Wingdings" pitchFamily="2" charset="2"/>
              </a:rPr>
              <a:t>as the x column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Choose </a:t>
            </a:r>
            <a:r>
              <a:rPr lang="en-US" dirty="0">
                <a:sym typeface="Wingdings" pitchFamily="2" charset="2"/>
              </a:rPr>
              <a:t>the response variable as the y </a:t>
            </a:r>
            <a:r>
              <a:rPr lang="en-US" dirty="0" smtClean="0">
                <a:sym typeface="Wingdings" pitchFamily="2" charset="2"/>
              </a:rPr>
              <a:t>column.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General Title: x-variable vs. y-variable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Axis labels: titles of columns will appear by default, if you want to edit them, you may.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Click Compute!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581401" y="1371600"/>
          <a:ext cx="1890713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857463" imgH="4714930" progId="Excel.Sheet.12">
                  <p:embed/>
                </p:oleObj>
              </mc:Choice>
              <mc:Fallback>
                <p:oleObj name="Worksheet" r:id="rId3" imgW="1857463" imgH="4714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1" y="1371600"/>
                        <a:ext cx="1890713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3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94" y="1"/>
            <a:ext cx="6839607" cy="68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correlation measures the direction and strength of a </a:t>
            </a:r>
            <a:r>
              <a:rPr lang="en-US" u="sng" dirty="0" smtClean="0"/>
              <a:t>linear</a:t>
            </a:r>
            <a:r>
              <a:rPr lang="en-US" dirty="0" smtClean="0"/>
              <a:t> relationship between two numerical variables.  </a:t>
            </a:r>
          </a:p>
          <a:p>
            <a:endParaRPr lang="en-US" dirty="0"/>
          </a:p>
          <a:p>
            <a:r>
              <a:rPr lang="en-US" dirty="0" smtClean="0"/>
              <a:t>The symbol for the sample correlation is r.</a:t>
            </a:r>
          </a:p>
          <a:p>
            <a:endParaRPr lang="en-US" dirty="0"/>
          </a:p>
          <a:p>
            <a:r>
              <a:rPr lang="en-US" dirty="0" smtClean="0"/>
              <a:t>Also known as the Pearson’s correlation coefficient.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447800"/>
            <a:ext cx="749808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err="1"/>
              <a:t>s</a:t>
            </a:r>
            <a:r>
              <a:rPr lang="en-US" sz="3000" baseline="-25000" dirty="0" err="1"/>
              <a:t>x</a:t>
            </a:r>
            <a:r>
              <a:rPr lang="en-US" sz="3000" dirty="0"/>
              <a:t> </a:t>
            </a:r>
            <a:r>
              <a:rPr lang="en-US" sz="3000" dirty="0"/>
              <a:t>and </a:t>
            </a:r>
            <a:r>
              <a:rPr lang="en-US" sz="3000" dirty="0" err="1"/>
              <a:t>y</a:t>
            </a:r>
            <a:r>
              <a:rPr lang="en-US" sz="3000" baseline="-25000" dirty="0" err="1"/>
              <a:t>x</a:t>
            </a:r>
            <a:r>
              <a:rPr lang="en-US" sz="3000" dirty="0"/>
              <a:t> </a:t>
            </a:r>
            <a:r>
              <a:rPr lang="en-US" sz="3000" dirty="0"/>
              <a:t>are the sample standard deviations for the x and y columns of data, respectively.</a:t>
            </a:r>
          </a:p>
          <a:p>
            <a:endParaRPr lang="en-US" sz="3000" dirty="0"/>
          </a:p>
          <a:p>
            <a:r>
              <a:rPr lang="en-US" sz="3000" dirty="0"/>
              <a:t>Note: you are actually finding the z-scores for each ordered pair (x, y) and multiplying. </a:t>
            </a:r>
            <a:endParaRPr lang="en-US" sz="30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/>
          </p:nvPr>
        </p:nvGraphicFramePr>
        <p:xfrm>
          <a:off x="3124200" y="1524000"/>
          <a:ext cx="6781800" cy="193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778000" imgH="508000" progId="Equation.3">
                  <p:embed/>
                </p:oleObj>
              </mc:Choice>
              <mc:Fallback>
                <p:oleObj name="Equation" r:id="rId3" imgW="1778000" imgH="508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6781800" cy="1937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3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Example: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StatCrunch</a:t>
            </a:r>
            <a:r>
              <a:rPr lang="en-US" dirty="0"/>
              <a:t>: Stat </a:t>
            </a:r>
            <a:r>
              <a:rPr lang="en-US" dirty="0">
                <a:sym typeface="Wingdings" pitchFamily="2" charset="2"/>
              </a:rPr>
              <a:t> Summary Stats  Correlation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Click both variables you are using into the box o the right (remember to hold the control key to select more than one).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Click Compute!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1" y="5943601"/>
            <a:ext cx="4153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between Midterm and Final is:</a:t>
            </a:r>
            <a:br>
              <a:rPr lang="en-US" dirty="0"/>
            </a:br>
            <a:r>
              <a:rPr lang="en-US" dirty="0"/>
              <a:t>0.86230789</a:t>
            </a:r>
          </a:p>
        </p:txBody>
      </p:sp>
    </p:spTree>
    <p:extLst>
      <p:ext uri="{BB962C8B-B14F-4D97-AF65-F5344CB8AC3E}">
        <p14:creationId xmlns:p14="http://schemas.microsoft.com/office/powerpoint/2010/main" val="314877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always satisfies -1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smtClean="0">
                <a:sym typeface="Symbol"/>
              </a:rPr>
              <a:t>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smtClean="0">
                <a:cs typeface="Arial" pitchFamily="34" charset="0"/>
              </a:rPr>
              <a:t>+1 means perfect positive correlation</a:t>
            </a:r>
          </a:p>
          <a:p>
            <a:pPr lvl="1"/>
            <a:r>
              <a:rPr lang="en-US" dirty="0" smtClean="0">
                <a:cs typeface="Arial" pitchFamily="34" charset="0"/>
              </a:rPr>
              <a:t>0 means no correlation or no linear relationship (could have curved relationship).</a:t>
            </a:r>
          </a:p>
          <a:p>
            <a:pPr lvl="1"/>
            <a:r>
              <a:rPr lang="en-US" dirty="0" smtClean="0">
                <a:cs typeface="Arial" pitchFamily="34" charset="0"/>
              </a:rPr>
              <a:t>-1 means perfect negative correlation.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Response and explanatory variables are interchangeable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 err="1" smtClean="0">
                <a:cs typeface="Arial" pitchFamily="34" charset="0"/>
              </a:rPr>
              <a:t>Unitless</a:t>
            </a:r>
            <a:r>
              <a:rPr lang="en-US" dirty="0" smtClean="0">
                <a:cs typeface="Arial" pitchFamily="34" charset="0"/>
              </a:rPr>
              <a:t> and not resistant to outliers.</a:t>
            </a:r>
          </a:p>
        </p:txBody>
      </p:sp>
    </p:spTree>
    <p:extLst>
      <p:ext uri="{BB962C8B-B14F-4D97-AF65-F5344CB8AC3E}">
        <p14:creationId xmlns:p14="http://schemas.microsoft.com/office/powerpoint/2010/main" val="28781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branch of statistical methodology concerned with relating a response y to a set of independent, predictor variables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 …, x</a:t>
            </a:r>
            <a:r>
              <a:rPr lang="en-US" baseline="-25000" dirty="0" smtClean="0"/>
              <a:t>k</a:t>
            </a:r>
            <a:r>
              <a:rPr lang="en-US" baseline="-25000" dirty="0"/>
              <a:t> 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 smtClean="0"/>
              <a:t>The goal is to build a prediction equation relating y to the independent variables that will enable us to predict y for given values of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 …, x</a:t>
            </a:r>
            <a:r>
              <a:rPr lang="en-US" baseline="-25000" dirty="0"/>
              <a:t>k </a:t>
            </a:r>
            <a:r>
              <a:rPr lang="en-US" dirty="0" smtClean="0"/>
              <a:t>and to do so with a small error of prediction.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model or describe how variables are related.</a:t>
            </a:r>
          </a:p>
          <a:p>
            <a:endParaRPr lang="en-US" dirty="0"/>
          </a:p>
          <a:p>
            <a:r>
              <a:rPr lang="en-US" dirty="0" smtClean="0"/>
              <a:t>Is there a relationship between midterm and final exam score?</a:t>
            </a:r>
          </a:p>
          <a:p>
            <a:endParaRPr lang="en-US" dirty="0"/>
          </a:p>
          <a:p>
            <a:r>
              <a:rPr lang="en-US" dirty="0" smtClean="0"/>
              <a:t>We will use the method of least squares to build the simple linear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model that would hypothesize an exact relationship between variables.</a:t>
            </a:r>
          </a:p>
          <a:p>
            <a:endParaRPr lang="en-US" dirty="0"/>
          </a:p>
          <a:p>
            <a:r>
              <a:rPr lang="en-US" dirty="0" smtClean="0"/>
              <a:t>Imagine that we believe you will score a little worse on your final than your midterm.  A deterministic model could be</a:t>
            </a:r>
          </a:p>
          <a:p>
            <a:endParaRPr lang="en-US" dirty="0"/>
          </a:p>
          <a:p>
            <a:pPr lvl="1"/>
            <a:r>
              <a:rPr lang="en-US" dirty="0" smtClean="0"/>
              <a:t>y = 0.95x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9" y="274638"/>
            <a:ext cx="949027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Straight Line Probabilistic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78" y="1447800"/>
            <a:ext cx="967581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sales price of a house. </a:t>
            </a:r>
          </a:p>
          <a:p>
            <a:endParaRPr lang="en-US" dirty="0"/>
          </a:p>
          <a:p>
            <a:r>
              <a:rPr lang="en-US" dirty="0" smtClean="0"/>
              <a:t>We understand that the square footage of a house would be related to the sales price.</a:t>
            </a:r>
          </a:p>
          <a:p>
            <a:endParaRPr lang="en-US" dirty="0"/>
          </a:p>
          <a:p>
            <a:r>
              <a:rPr lang="en-US" dirty="0" smtClean="0"/>
              <a:t>Can we say that if we use the square footage, we could exactly predict the sales price of a particular house?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Unfortunately, that is not possible.  Sales price depends on many other variables (location, age, …)</a:t>
            </a:r>
          </a:p>
          <a:p>
            <a:endParaRPr lang="en-US" dirty="0"/>
          </a:p>
          <a:p>
            <a:r>
              <a:rPr lang="en-US" dirty="0" smtClean="0"/>
              <a:t>Even if we included all independent variables we could think of in a model, there will be some variation in sales price strictly due to random phenomena (that cannot be explained).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95554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introduced the probabilistic model below…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	y = E(y) +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Where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represents all unexplained variations in sales price caused by omitted variables or unexplainable random phenomena.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Information about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error term enables us to estimate the magnitude of the error of prediction when the model is used to predict some value of y.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It also plays a role in the calculation of confidence intervals and the construction of hypothesis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1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book’s method, we will calculate estimates of the slope and y-intercept first for an example dealing with expenditure vs. sales revenue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33800" y="3276601"/>
          <a:ext cx="18097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1809684" imgH="2181333" progId="Excel.Sheet.12">
                  <p:embed/>
                </p:oleObj>
              </mc:Choice>
              <mc:Fallback>
                <p:oleObj name="Worksheet" r:id="rId3" imgW="1809684" imgH="21813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3276601"/>
                        <a:ext cx="1809750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1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296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= -1 + x</a:t>
                </a:r>
              </a:p>
              <a:p>
                <a:endParaRPr lang="en-US" dirty="0"/>
              </a:p>
              <a:p>
                <a:r>
                  <a:rPr lang="en-US" dirty="0" smtClean="0"/>
                  <a:t>We now want to determine the extent to which the data points deviate from the line.</a:t>
                </a:r>
              </a:p>
              <a:p>
                <a:endParaRPr lang="en-US" dirty="0"/>
              </a:p>
              <a:p>
                <a:r>
                  <a:rPr lang="en-US" dirty="0" smtClean="0"/>
                  <a:t>First, calculate the magnitude of the deviations (between the observed value and the point on the line)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3171" b="-3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Line through 3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11" descr="03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1665890"/>
            <a:ext cx="6132512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104" y="1447800"/>
            <a:ext cx="9821584" cy="5029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Errors in Prediction</a:t>
            </a:r>
            <a:r>
              <a:rPr lang="en-US" dirty="0" smtClean="0"/>
              <a:t> (or deviations, or residuals) are the vertical distances between observed and predicted values of y.</a:t>
            </a:r>
          </a:p>
          <a:p>
            <a:endParaRPr lang="en-US" dirty="0"/>
          </a:p>
          <a:p>
            <a:r>
              <a:rPr lang="en-US" u="sng" dirty="0" smtClean="0"/>
              <a:t>Sum of the Errors</a:t>
            </a:r>
            <a:r>
              <a:rPr lang="en-US" dirty="0" smtClean="0"/>
              <a:t> (SE): add the residuals.  Should always equal 0.</a:t>
            </a:r>
          </a:p>
          <a:p>
            <a:endParaRPr lang="en-US" dirty="0"/>
          </a:p>
          <a:p>
            <a:r>
              <a:rPr lang="en-US" u="sng" dirty="0" smtClean="0"/>
              <a:t>Sum of Squares of the Errors</a:t>
            </a:r>
            <a:r>
              <a:rPr lang="en-US" dirty="0" smtClean="0"/>
              <a:t> (SSE): handles the nature of the values (positive and negative).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lines where the sum of the errors (SE) is 0.</a:t>
            </a:r>
          </a:p>
          <a:p>
            <a:endParaRPr lang="en-US" dirty="0"/>
          </a:p>
          <a:p>
            <a:r>
              <a:rPr lang="en-US" dirty="0" smtClean="0"/>
              <a:t>However, it can be shown that there is one and only one line for which the SSE is a minimum.</a:t>
            </a:r>
          </a:p>
          <a:p>
            <a:endParaRPr lang="en-US" dirty="0"/>
          </a:p>
          <a:p>
            <a:r>
              <a:rPr lang="en-US" dirty="0" smtClean="0"/>
              <a:t>This line is called the </a:t>
            </a:r>
            <a:r>
              <a:rPr lang="en-US" u="sng" dirty="0" smtClean="0"/>
              <a:t>least squares line </a:t>
            </a:r>
            <a:r>
              <a:rPr lang="en-US" dirty="0" smtClean="0"/>
              <a:t>or the </a:t>
            </a:r>
            <a:r>
              <a:rPr lang="en-US" u="sng" dirty="0" smtClean="0"/>
              <a:t>regression 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Least Squares 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Formally, assume we have a sample of n data points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); </a:t>
                </a:r>
                <a:r>
                  <a:rPr lang="en-US" dirty="0"/>
                  <a:t>(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); … </a:t>
                </a:r>
                <a:r>
                  <a:rPr lang="en-US" dirty="0"/>
                  <a:t>(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straight line model is </a:t>
                </a:r>
              </a:p>
              <a:p>
                <a:pPr marL="82296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pPr marL="82296" indent="0">
                  <a:buNone/>
                </a:pPr>
                <a:endParaRPr lang="en-US" dirty="0"/>
              </a:p>
              <a:p>
                <a:r>
                  <a:rPr lang="en-US" dirty="0" smtClean="0"/>
                  <a:t>The line of means is</a:t>
                </a:r>
              </a:p>
              <a:p>
                <a:pPr marL="82296" indent="0">
                  <a:buNone/>
                </a:pPr>
                <a:r>
                  <a:rPr lang="en-US" dirty="0" smtClean="0"/>
                  <a:t>	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we know this will not be true for every individual.  Thus, we need to also include some leeway.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y = 0.95x + Random error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The above model is called the </a:t>
            </a:r>
            <a:r>
              <a:rPr lang="en-US" u="sng" dirty="0" smtClean="0"/>
              <a:t>probabilistic model</a:t>
            </a:r>
            <a:r>
              <a:rPr lang="en-US" dirty="0" smtClean="0"/>
              <a:t>.</a:t>
            </a: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Least Squares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900" y="1447800"/>
            <a:ext cx="986078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fitted line (the one we attempt to calculate)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 given data point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 the observed value of y is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and the predicted value of y is obtained by substituting x</a:t>
            </a:r>
            <a:r>
              <a:rPr lang="en-US" baseline="-25000" dirty="0" smtClean="0"/>
              <a:t>i</a:t>
            </a:r>
            <a:r>
              <a:rPr lang="en-US" dirty="0" smtClean="0"/>
              <a:t> into the fitted line equation.</a:t>
            </a:r>
            <a:endParaRPr lang="en-US" dirty="0"/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		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941049"/>
              </p:ext>
            </p:extLst>
          </p:nvPr>
        </p:nvGraphicFramePr>
        <p:xfrm>
          <a:off x="3929698" y="2112963"/>
          <a:ext cx="204724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787320" imgH="253800" progId="Equation.3">
                  <p:embed/>
                </p:oleObj>
              </mc:Choice>
              <mc:Fallback>
                <p:oleObj name="Equation" r:id="rId3" imgW="7873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9698" y="2112963"/>
                        <a:ext cx="204724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049791"/>
              </p:ext>
            </p:extLst>
          </p:nvPr>
        </p:nvGraphicFramePr>
        <p:xfrm>
          <a:off x="3929698" y="4229100"/>
          <a:ext cx="2212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850680" imgH="253800" progId="Equation.3">
                  <p:embed/>
                </p:oleObj>
              </mc:Choice>
              <mc:Fallback>
                <p:oleObj name="Equation" r:id="rId5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698" y="4229100"/>
                        <a:ext cx="22129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9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the Least Squares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1447800"/>
            <a:ext cx="980998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deviation of the </a:t>
            </a:r>
            <a:r>
              <a:rPr lang="en-US" dirty="0" err="1" smtClean="0"/>
              <a:t>ith</a:t>
            </a:r>
            <a:r>
              <a:rPr lang="en-US" dirty="0" smtClean="0"/>
              <a:t> value of y from its predicted value, called the </a:t>
            </a:r>
            <a:r>
              <a:rPr lang="en-US" dirty="0" err="1" smtClean="0"/>
              <a:t>ith</a:t>
            </a:r>
            <a:r>
              <a:rPr lang="en-US" dirty="0" smtClean="0"/>
              <a:t> residual is</a:t>
            </a:r>
          </a:p>
          <a:p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Then, the sum of squares of the deviations of the y-values about their predicted values (SSE) for all n data points is</a:t>
            </a:r>
            <a:endParaRPr lang="en-US" dirty="0"/>
          </a:p>
          <a:p>
            <a:endParaRPr lang="en-US" dirty="0"/>
          </a:p>
          <a:p>
            <a:pPr marL="82296" indent="0">
              <a:buNone/>
            </a:pPr>
            <a:r>
              <a:rPr lang="en-US" dirty="0" smtClean="0"/>
              <a:t>		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50039"/>
              </p:ext>
            </p:extLst>
          </p:nvPr>
        </p:nvGraphicFramePr>
        <p:xfrm>
          <a:off x="3251517" y="4549775"/>
          <a:ext cx="40306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549080" imgH="457200" progId="Equation.3">
                  <p:embed/>
                </p:oleObj>
              </mc:Choice>
              <mc:Fallback>
                <p:oleObj name="Equation" r:id="rId3" imgW="154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517" y="4549775"/>
                        <a:ext cx="40306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42531"/>
              </p:ext>
            </p:extLst>
          </p:nvPr>
        </p:nvGraphicFramePr>
        <p:xfrm>
          <a:off x="3543300" y="2336800"/>
          <a:ext cx="373888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1625400" imgH="253800" progId="Equation.3">
                  <p:embed/>
                </p:oleObj>
              </mc:Choice>
              <mc:Fallback>
                <p:oleObj name="Equation" r:id="rId5" imgW="16254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3300" y="2336800"/>
                        <a:ext cx="373888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= observed y – predicted y</a:t>
            </a:r>
          </a:p>
          <a:p>
            <a:endParaRPr lang="en-US" dirty="0" smtClean="0"/>
          </a:p>
          <a:p>
            <a:r>
              <a:rPr lang="en-US" dirty="0" smtClean="0"/>
              <a:t>Also called the </a:t>
            </a:r>
            <a:r>
              <a:rPr lang="en-US" u="sng" dirty="0" smtClean="0"/>
              <a:t>residual</a:t>
            </a:r>
          </a:p>
          <a:p>
            <a:endParaRPr lang="en-US" dirty="0" smtClean="0"/>
          </a:p>
          <a:p>
            <a:r>
              <a:rPr lang="en-US" dirty="0" smtClean="0"/>
              <a:t>The least-squares regression line of y on x is the line that makes the sum of the squares of the vertical distances of the data points from the line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2733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values of                </a:t>
            </a:r>
            <a:r>
              <a:rPr lang="en-US" dirty="0" smtClean="0"/>
              <a:t>      that </a:t>
            </a:r>
            <a:r>
              <a:rPr lang="en-US" dirty="0" smtClean="0"/>
              <a:t>make the SSE a minimum are called the least squares estimates of the population parameters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estimate these quantities, use the following equations…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54882"/>
              </p:ext>
            </p:extLst>
          </p:nvPr>
        </p:nvGraphicFramePr>
        <p:xfrm>
          <a:off x="3175000" y="1646238"/>
          <a:ext cx="158496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609480" imgH="253800" progId="Equation.3">
                  <p:embed/>
                </p:oleObj>
              </mc:Choice>
              <mc:Fallback>
                <p:oleObj name="Equation" r:id="rId3" imgW="6094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000" y="1646238"/>
                        <a:ext cx="158496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12037"/>
              </p:ext>
            </p:extLst>
          </p:nvPr>
        </p:nvGraphicFramePr>
        <p:xfrm>
          <a:off x="8890001" y="2128839"/>
          <a:ext cx="1584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609480" imgH="228600" progId="Equation.3">
                  <p:embed/>
                </p:oleObj>
              </mc:Choice>
              <mc:Fallback>
                <p:oleObj name="Equation" r:id="rId5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1" y="2128839"/>
                        <a:ext cx="1584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3" descr="F11_5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8978462" cy="469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Example: Can we predict the weight of a snake simply by measuring its length?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2478089" y="1081088"/>
            <a:ext cx="7356475" cy="59531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None/>
            </a:pPr>
            <a:r>
              <a:rPr lang="en-US" sz="2600" dirty="0">
                <a:solidFill>
                  <a:schemeClr val="hlink"/>
                </a:solidFill>
              </a:rPr>
              <a:t>Y = snake weight (g)</a:t>
            </a:r>
            <a:r>
              <a:rPr lang="en-US" sz="2600" dirty="0"/>
              <a:t>      </a:t>
            </a:r>
            <a:r>
              <a:rPr lang="en-US" sz="2600" dirty="0">
                <a:solidFill>
                  <a:schemeClr val="hlink"/>
                </a:solidFill>
              </a:rPr>
              <a:t>X = snake length (cm)</a:t>
            </a:r>
            <a:br>
              <a:rPr lang="en-US" sz="2600" dirty="0">
                <a:solidFill>
                  <a:schemeClr val="hlink"/>
                </a:solidFill>
              </a:rPr>
            </a:br>
            <a:endParaRPr lang="en-US" u="sng" dirty="0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764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56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304800"/>
            <a:ext cx="8183563" cy="1295400"/>
          </a:xfrm>
        </p:spPr>
        <p:txBody>
          <a:bodyPr/>
          <a:lstStyle/>
          <a:p>
            <a:pPr marL="285750" indent="-285750">
              <a:buNone/>
            </a:pPr>
            <a:r>
              <a:rPr lang="en-US" dirty="0" smtClean="0"/>
              <a:t>	The snake data </a:t>
            </a:r>
            <a:r>
              <a:rPr lang="en-US" dirty="0" smtClean="0">
                <a:solidFill>
                  <a:srgbClr val="FF0000"/>
                </a:solidFill>
              </a:rPr>
              <a:t>scatter plot </a:t>
            </a:r>
            <a:r>
              <a:rPr lang="en-US" dirty="0" smtClean="0"/>
              <a:t>shows a clear </a:t>
            </a:r>
            <a:r>
              <a:rPr lang="en-US" dirty="0" smtClean="0">
                <a:solidFill>
                  <a:schemeClr val="tx2"/>
                </a:solidFill>
              </a:rPr>
              <a:t>linear</a:t>
            </a:r>
            <a:r>
              <a:rPr lang="en-US" dirty="0" smtClean="0"/>
              <a:t> relation: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5959"/>
            <a:ext cx="7130970" cy="475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1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1028700"/>
            <a:ext cx="72866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SPSS Linear </a:t>
            </a:r>
            <a:r>
              <a:rPr lang="en-US" dirty="0"/>
              <a:t>R</a:t>
            </a:r>
            <a:r>
              <a:rPr lang="en-US" dirty="0" smtClean="0"/>
              <a:t>egression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formulae for the intercept and slope can be found by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200400" y="1676400"/>
          <a:ext cx="548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1409400" imgH="457200" progId="Equation.3">
                  <p:embed/>
                </p:oleObj>
              </mc:Choice>
              <mc:Fallback>
                <p:oleObj name="Equation" r:id="rId3" imgW="1409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1676400"/>
                        <a:ext cx="5486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0"/>
            <a:ext cx="34861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model includes a deterministic component and a random-error component.</a:t>
            </a:r>
          </a:p>
          <a:p>
            <a:endParaRPr lang="en-US" dirty="0"/>
          </a:p>
          <a:p>
            <a:r>
              <a:rPr lang="en-US" dirty="0" smtClean="0"/>
              <a:t>We always assume the mean of the random error equals 0.  </a:t>
            </a:r>
          </a:p>
          <a:p>
            <a:endParaRPr lang="en-US" dirty="0"/>
          </a:p>
          <a:p>
            <a:r>
              <a:rPr lang="en-US" dirty="0" smtClean="0"/>
              <a:t>This is equivalent to assuming that the mean value of y, E(y), equals the deterministic component of the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772400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2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xx</a:t>
            </a:r>
            <a:r>
              <a:rPr lang="en-US" dirty="0" smtClean="0"/>
              <a:t>= 35893-(567</a:t>
            </a:r>
            <a:r>
              <a:rPr lang="en-US" baseline="30000" dirty="0" smtClean="0"/>
              <a:t>2</a:t>
            </a:r>
            <a:r>
              <a:rPr lang="en-US" dirty="0" smtClean="0"/>
              <a:t>/9) = 172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xy</a:t>
            </a:r>
            <a:r>
              <a:rPr lang="en-US" dirty="0" smtClean="0"/>
              <a:t> =  87421-((567*1368)/9)=1237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</a:t>
            </a:r>
            <a:r>
              <a:rPr lang="en-US" baseline="-25000" dirty="0" err="1" smtClean="0"/>
              <a:t>yy</a:t>
            </a:r>
            <a:r>
              <a:rPr lang="en-US" dirty="0" smtClean="0"/>
              <a:t>= 217926-(1368</a:t>
            </a:r>
            <a:r>
              <a:rPr lang="en-US" baseline="30000" dirty="0" smtClean="0"/>
              <a:t>2</a:t>
            </a:r>
            <a:r>
              <a:rPr lang="en-US" dirty="0" smtClean="0"/>
              <a:t>/9)=9990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=1237/172=7.1918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=152-(7.1918*63) = -301.0834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ANOVA table?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38800" y="1600202"/>
            <a:ext cx="4572000" cy="1904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SST = 9990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SSR = 1237</a:t>
            </a:r>
            <a:r>
              <a:rPr lang="en-US" sz="2400" baseline="30000" dirty="0"/>
              <a:t>2</a:t>
            </a:r>
            <a:r>
              <a:rPr lang="en-US" sz="2400" dirty="0"/>
              <a:t>/172=8896.331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SSE = 9990-8896.331=1093.6686</a:t>
            </a:r>
            <a:endParaRPr lang="en-US" sz="2400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10" descr="T03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572911"/>
            <a:ext cx="7499350" cy="50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</a:t>
            </a:r>
            <a:r>
              <a:rPr lang="en-US" baseline="-25000" dirty="0" err="1" smtClean="0"/>
              <a:t>xy</a:t>
            </a:r>
            <a:r>
              <a:rPr lang="en-US" dirty="0" smtClean="0"/>
              <a:t> = 37 – 5(3)(2) = 37 – 30 = 7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xx</a:t>
            </a:r>
            <a:r>
              <a:rPr lang="en-US" dirty="0" smtClean="0"/>
              <a:t> = 55 – 5(3)</a:t>
            </a:r>
            <a:r>
              <a:rPr lang="en-US" baseline="30000" dirty="0" smtClean="0"/>
              <a:t>2</a:t>
            </a:r>
            <a:r>
              <a:rPr lang="en-US" dirty="0" smtClean="0"/>
              <a:t> = 55 – 45 = 10</a:t>
            </a:r>
          </a:p>
          <a:p>
            <a:endParaRPr lang="en-US" dirty="0"/>
          </a:p>
          <a:p>
            <a:r>
              <a:rPr lang="en-US" dirty="0" smtClean="0"/>
              <a:t>Slope = 7/10 = 0.7</a:t>
            </a:r>
          </a:p>
          <a:p>
            <a:endParaRPr lang="en-US" dirty="0"/>
          </a:p>
          <a:p>
            <a:r>
              <a:rPr lang="en-US" dirty="0" smtClean="0"/>
              <a:t>y-int. = 2 – (0.7)(3) = 2 – 2.1 = </a:t>
            </a:r>
            <a:r>
              <a:rPr lang="en-US" dirty="0"/>
              <a:t>– </a:t>
            </a:r>
            <a:r>
              <a:rPr lang="en-US" dirty="0" smtClean="0"/>
              <a:t>0.1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2401" y="5791200"/>
          <a:ext cx="41941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1612800" imgH="253800" progId="Equation.3">
                  <p:embed/>
                </p:oleObj>
              </mc:Choice>
              <mc:Fallback>
                <p:oleObj name="Equation" r:id="rId3" imgW="1612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791200"/>
                        <a:ext cx="41941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7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12" descr="03_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5181600" cy="528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Picture 9" descr="T03_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63361"/>
            <a:ext cx="7791450" cy="456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StatCrunch</a:t>
            </a:r>
            <a:r>
              <a:rPr lang="en-US" dirty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produce it.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Stat </a:t>
            </a:r>
            <a:r>
              <a:rPr lang="en-US" dirty="0">
                <a:sym typeface="Wingdings" pitchFamily="2" charset="2"/>
              </a:rPr>
              <a:t> Regression  Simple Linear</a:t>
            </a:r>
          </a:p>
          <a:p>
            <a:pPr>
              <a:buFont typeface="Wingdings" pitchFamily="2" charset="2"/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Correctly choose the response, y and explanatory, x variables.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The fitted line plot is already selected by default.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Click Compute!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Interpretation: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9619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slope of 0.7 means that the mean sales revenue y will increase 0.7 units for every 1-unit increase in advertising expenditure x.  </a:t>
            </a:r>
          </a:p>
          <a:p>
            <a:endParaRPr lang="en-US" dirty="0"/>
          </a:p>
          <a:p>
            <a:r>
              <a:rPr lang="en-US" dirty="0" smtClean="0"/>
              <a:t>Using correct units, mean monthly sales revenue increases $700 for every $100 increase in monthly advertising expenditure.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Interpretations: y-intercept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the value of y when x = 0</a:t>
            </a:r>
          </a:p>
          <a:p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meaningful when the straight line pattern intersects zero.</a:t>
            </a:r>
          </a:p>
          <a:p>
            <a:endParaRPr lang="en-US" dirty="0" smtClean="0"/>
          </a:p>
          <a:p>
            <a:r>
              <a:rPr lang="en-US" dirty="0" smtClean="0"/>
              <a:t>Generally extrapolation.</a:t>
            </a:r>
          </a:p>
          <a:p>
            <a:endParaRPr lang="en-US" dirty="0"/>
          </a:p>
          <a:p>
            <a:r>
              <a:rPr lang="en-US" dirty="0" smtClean="0"/>
              <a:t>Here our value is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Deterministic component +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</a:p>
          <a:p>
            <a:endParaRPr lang="en-US" dirty="0">
              <a:latin typeface="Symbol" panose="05050102010706020507" pitchFamily="18" charset="2"/>
            </a:endParaRPr>
          </a:p>
          <a:p>
            <a:r>
              <a:rPr lang="en-US" dirty="0"/>
              <a:t>y = </a:t>
            </a:r>
            <a:r>
              <a:rPr lang="en-US" dirty="0" smtClean="0"/>
              <a:t>E(y) </a:t>
            </a:r>
            <a:r>
              <a:rPr lang="en-US" dirty="0"/>
              <a:t>+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</a:p>
          <a:p>
            <a:endParaRPr lang="en-US" dirty="0">
              <a:latin typeface="Symbol" panose="05050102010706020507" pitchFamily="18" charset="2"/>
            </a:endParaRPr>
          </a:p>
          <a:p>
            <a:pPr lvl="1"/>
            <a:r>
              <a:rPr lang="en-US" dirty="0" smtClean="0"/>
              <a:t>y = response variable</a:t>
            </a:r>
          </a:p>
          <a:p>
            <a:pPr lvl="1"/>
            <a:r>
              <a:rPr lang="en-US" dirty="0" smtClean="0"/>
              <a:t>Deterministic component = E(y) = Mean (or expected value) of y</a:t>
            </a:r>
          </a:p>
          <a:p>
            <a:pPr lvl="1"/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= unexplained or random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Facts about R</a:t>
            </a:r>
            <a:r>
              <a:rPr lang="en-US" dirty="0"/>
              <a:t>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reverse the roles of the explanatory and response variables, we will get a different regression line</a:t>
            </a:r>
          </a:p>
          <a:p>
            <a:endParaRPr lang="en-US" sz="2400" dirty="0"/>
          </a:p>
          <a:p>
            <a:r>
              <a:rPr lang="en-US" dirty="0"/>
              <a:t>The slope,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related to the correlation coefficient, </a:t>
            </a:r>
            <a:r>
              <a:rPr lang="en-US" i="1" dirty="0"/>
              <a:t>r</a:t>
            </a:r>
            <a:endParaRPr lang="en-US" dirty="0"/>
          </a:p>
          <a:p>
            <a:endParaRPr lang="en-US" sz="2400" dirty="0"/>
          </a:p>
          <a:p>
            <a:r>
              <a:rPr lang="en-US" dirty="0"/>
              <a:t>The least-squares line passes through the means of the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 </a:t>
            </a:r>
            <a:r>
              <a:rPr lang="en-US" dirty="0"/>
              <a:t>variables.</a:t>
            </a:r>
          </a:p>
          <a:p>
            <a:endParaRPr lang="en-US" sz="2400" dirty="0"/>
          </a:p>
          <a:p>
            <a:r>
              <a:rPr lang="en-US" dirty="0"/>
              <a:t>The proportion of the variation in the values of </a:t>
            </a:r>
            <a:r>
              <a:rPr lang="en-US" i="1" dirty="0"/>
              <a:t>y</a:t>
            </a:r>
            <a:r>
              <a:rPr lang="en-US" dirty="0"/>
              <a:t>  that is explained by the regression line is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2590800" y="228600"/>
            <a:ext cx="762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333399"/>
                </a:solidFill>
                <a:latin typeface="Garamond" pitchFamily="18" charset="0"/>
              </a:rPr>
              <a:t>ANOVA </a:t>
            </a:r>
            <a:r>
              <a:rPr lang="en-US" sz="2800" b="1" dirty="0">
                <a:solidFill>
                  <a:srgbClr val="333399"/>
                </a:solidFill>
                <a:latin typeface="Garamond" pitchFamily="18" charset="0"/>
              </a:rPr>
              <a:t>table (Simple Linear Regression)</a:t>
            </a:r>
            <a:endParaRPr lang="en-US" sz="2800" b="1" dirty="0">
              <a:solidFill>
                <a:srgbClr val="333399"/>
              </a:solidFill>
              <a:latin typeface="Garamond" pitchFamily="18" charset="0"/>
            </a:endParaRPr>
          </a:p>
        </p:txBody>
      </p:sp>
      <p:graphicFrame>
        <p:nvGraphicFramePr>
          <p:cNvPr id="1416195" name="Group 3"/>
          <p:cNvGraphicFramePr>
            <a:graphicFrameLocks noGrp="1"/>
          </p:cNvGraphicFramePr>
          <p:nvPr>
            <p:extLst/>
          </p:nvPr>
        </p:nvGraphicFramePr>
        <p:xfrm>
          <a:off x="2590800" y="1019874"/>
          <a:ext cx="8001000" cy="2067814"/>
        </p:xfrm>
        <a:graphic>
          <a:graphicData uri="http://schemas.openxmlformats.org/drawingml/2006/table">
            <a:tbl>
              <a:tblPr/>
              <a:tblGrid>
                <a:gridCol w="1219200"/>
                <a:gridCol w="1752600"/>
                <a:gridCol w="762000"/>
                <a:gridCol w="1600200"/>
                <a:gridCol w="1066800"/>
                <a:gridCol w="16002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Sum of squares 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square 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SSR/DFR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MSR/MSE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Tail area above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(Residual)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SSE/DFE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−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CC99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66" name="Object 40"/>
          <p:cNvGraphicFramePr>
            <a:graphicFrameLocks noChangeAspect="1"/>
          </p:cNvGraphicFramePr>
          <p:nvPr>
            <p:extLst/>
          </p:nvPr>
        </p:nvGraphicFramePr>
        <p:xfrm>
          <a:off x="3934619" y="1524000"/>
          <a:ext cx="11239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748975" imgH="253890" progId="Equation.3">
                  <p:embed/>
                </p:oleObj>
              </mc:Choice>
              <mc:Fallback>
                <p:oleObj name="Equation" r:id="rId3" imgW="74897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9" y="1524000"/>
                        <a:ext cx="11239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1"/>
          <p:cNvGraphicFramePr>
            <a:graphicFrameLocks noChangeAspect="1"/>
          </p:cNvGraphicFramePr>
          <p:nvPr>
            <p:extLst/>
          </p:nvPr>
        </p:nvGraphicFramePr>
        <p:xfrm>
          <a:off x="3930972" y="2590800"/>
          <a:ext cx="10858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748975" imgH="253890" progId="Equation.3">
                  <p:embed/>
                </p:oleObj>
              </mc:Choice>
              <mc:Fallback>
                <p:oleObj name="Equation" r:id="rId5" imgW="74897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972" y="2590800"/>
                        <a:ext cx="10858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2"/>
          <p:cNvGraphicFramePr>
            <a:graphicFrameLocks noChangeAspect="1"/>
          </p:cNvGraphicFramePr>
          <p:nvPr>
            <p:extLst/>
          </p:nvPr>
        </p:nvGraphicFramePr>
        <p:xfrm>
          <a:off x="3914441" y="2057401"/>
          <a:ext cx="11969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787058" imgH="253890" progId="Equation.3">
                  <p:embed/>
                </p:oleObj>
              </mc:Choice>
              <mc:Fallback>
                <p:oleObj name="Equation" r:id="rId7" imgW="78705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41" y="2057401"/>
                        <a:ext cx="11969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8" name="Text Box 43"/>
          <p:cNvSpPr txBox="1">
            <a:spLocks noChangeArrowheads="1"/>
          </p:cNvSpPr>
          <p:nvPr/>
        </p:nvSpPr>
        <p:spPr bwMode="auto">
          <a:xfrm>
            <a:off x="3966083" y="3177007"/>
            <a:ext cx="13258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00CC99"/>
              </a:buClr>
              <a:buSzPct val="65000"/>
              <a:buFont typeface="Wingdings" pitchFamily="2" charset="2"/>
              <a:buNone/>
            </a:pPr>
            <a:r>
              <a:rPr lang="en-US" sz="1400" b="1" dirty="0"/>
              <a:t>SST = </a:t>
            </a:r>
            <a:r>
              <a:rPr lang="en-US" sz="1400" b="1" dirty="0"/>
              <a:t>SSM+ </a:t>
            </a:r>
            <a:r>
              <a:rPr lang="en-US" sz="1400" b="1" dirty="0"/>
              <a:t>SSE</a:t>
            </a:r>
          </a:p>
        </p:txBody>
      </p:sp>
      <p:sp>
        <p:nvSpPr>
          <p:cNvPr id="11309" name="Text Box 44"/>
          <p:cNvSpPr txBox="1">
            <a:spLocks noChangeArrowheads="1"/>
          </p:cNvSpPr>
          <p:nvPr/>
        </p:nvSpPr>
        <p:spPr bwMode="auto">
          <a:xfrm>
            <a:off x="5371306" y="3487137"/>
            <a:ext cx="14446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00CC99"/>
              </a:buClr>
              <a:buSzPct val="65000"/>
              <a:buFont typeface="Wingdings" pitchFamily="2" charset="2"/>
              <a:buNone/>
            </a:pPr>
            <a:r>
              <a:rPr lang="en-US" sz="1400" b="1" dirty="0"/>
              <a:t>DFT = DFM + DFE</a:t>
            </a:r>
          </a:p>
        </p:txBody>
      </p:sp>
    </p:spTree>
    <p:extLst>
      <p:ext uri="{BB962C8B-B14F-4D97-AF65-F5344CB8AC3E}">
        <p14:creationId xmlns:p14="http://schemas.microsoft.com/office/powerpoint/2010/main" val="141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8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sz="2400" dirty="0"/>
                  <a:t>We can partition the total sum of squares into two sources of variation.</a:t>
                </a:r>
              </a:p>
              <a:p>
                <a:pPr eaLnBrk="1" hangingPunct="1"/>
                <a:endParaRPr lang="en-US" sz="2400" dirty="0"/>
              </a:p>
              <a:p>
                <a:r>
                  <a:rPr lang="en-US" sz="2400" dirty="0"/>
                  <a:t>If we are looking at the deviation between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, it can be split into two parts.</a:t>
                </a:r>
              </a:p>
            </p:txBody>
          </p:sp>
        </mc:Choice>
        <mc:Fallback xmlns="">
          <p:sp>
            <p:nvSpPr>
              <p:cNvPr id="1478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963" t="-107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78660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429001" y="4603751"/>
          <a:ext cx="5154613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1701720" imgH="406080" progId="Equation.3">
                  <p:embed/>
                </p:oleObj>
              </mc:Choice>
              <mc:Fallback>
                <p:oleObj name="Equation" r:id="rId4" imgW="1701720" imgH="406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4603751"/>
                        <a:ext cx="5154613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9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/>
                  <a:t>How do the </a:t>
                </a:r>
                <a:r>
                  <a:rPr lang="en-US" sz="2400" i="1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values vary around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?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sz="2400" baseline="-25000" dirty="0"/>
              </a:p>
              <a:p>
                <a:pPr marL="742950" lvl="1" indent="-285750"/>
                <a:r>
                  <a:rPr lang="en-US" sz="2200" dirty="0"/>
                  <a:t>Some of the difference is due to the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/>
                  <a:t>.</a:t>
                </a:r>
              </a:p>
              <a:p>
                <a:pPr lvl="2"/>
                <a:r>
                  <a:rPr lang="en-US" dirty="0"/>
                  <a:t>This difference is accounted for by the difference between </a:t>
                </a:r>
                <a:r>
                  <a:rPr lang="en-US" i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marL="742950" lvl="1" indent="-285750"/>
                <a:r>
                  <a:rPr lang="en-US" sz="2200" dirty="0"/>
                  <a:t>The rest of the difference is due to the difference between </a:t>
                </a:r>
                <a:r>
                  <a:rPr lang="en-US" sz="2200" i="1" dirty="0" err="1"/>
                  <a:t>y</a:t>
                </a:r>
                <a:r>
                  <a:rPr lang="en-US" sz="2200" baseline="-25000" dirty="0" err="1"/>
                  <a:t>i</a:t>
                </a:r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baseline="-25000" dirty="0" err="1"/>
                  <a:t>i</a:t>
                </a:r>
                <a:r>
                  <a:rPr lang="en-US" sz="2200" dirty="0"/>
                  <a:t> </a:t>
                </a:r>
              </a:p>
              <a:p>
                <a:pPr lvl="2"/>
                <a:r>
                  <a:rPr lang="en-US" dirty="0"/>
                  <a:t>This difference is unexplained by the variation in x.</a:t>
                </a:r>
              </a:p>
              <a:p>
                <a:pPr lvl="2"/>
                <a:r>
                  <a:rPr lang="en-US" dirty="0"/>
                  <a:t>Represents variables not otherwise represented by the model</a:t>
                </a:r>
              </a:p>
            </p:txBody>
          </p:sp>
        </mc:Choice>
        <mc:Fallback xmlns="">
          <p:sp>
            <p:nvSpPr>
              <p:cNvPr id="1432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 cstate="print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9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7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Variation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Looking at the past equation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as sums of squares…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We see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Variation in y = SSE + SSM</a:t>
            </a:r>
          </a:p>
        </p:txBody>
      </p:sp>
      <p:graphicFrame>
        <p:nvGraphicFramePr>
          <p:cNvPr id="1433604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048001" y="2895600"/>
          <a:ext cx="50022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689100" imgH="228600" progId="Equation.3">
                  <p:embed/>
                </p:oleObj>
              </mc:Choice>
              <mc:Fallback>
                <p:oleObj name="Equation" r:id="rId3" imgW="16891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895600"/>
                        <a:ext cx="5002213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0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32785138"/>
              </p:ext>
            </p:extLst>
          </p:nvPr>
        </p:nvGraphicFramePr>
        <p:xfrm>
          <a:off x="3746500" y="4724401"/>
          <a:ext cx="74563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2438400" imgH="266700" progId="Equation.3">
                  <p:embed/>
                </p:oleObj>
              </mc:Choice>
              <mc:Fallback>
                <p:oleObj name="Equation" r:id="rId5" imgW="2438400" imgH="266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724401"/>
                        <a:ext cx="7456350" cy="1027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37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Variation of y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SSE measures the amount of variation in y that remains unexplained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SSM measures the amount of variation in y that is explained by the variation in the independent variable x.  </a:t>
            </a:r>
          </a:p>
        </p:txBody>
      </p:sp>
    </p:spTree>
    <p:extLst>
      <p:ext uri="{BB962C8B-B14F-4D97-AF65-F5344CB8AC3E}">
        <p14:creationId xmlns:p14="http://schemas.microsoft.com/office/powerpoint/2010/main" val="35063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Visualizing Errors in the Simple Model</a:t>
            </a: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1828800"/>
            <a:ext cx="7872024" cy="4648200"/>
          </a:xfrm>
          <a:noFill/>
        </p:spPr>
      </p:pic>
    </p:spTree>
    <p:extLst>
      <p:ext uri="{BB962C8B-B14F-4D97-AF65-F5344CB8AC3E}">
        <p14:creationId xmlns:p14="http://schemas.microsoft.com/office/powerpoint/2010/main" val="13317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Connection to R</a:t>
            </a:r>
            <a:r>
              <a:rPr lang="en-US" baseline="30000" smtClean="0"/>
              <a:t>2</a:t>
            </a:r>
            <a:endParaRPr lang="en-US" smtClean="0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Therefore: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>
              <a:buNone/>
            </a:pPr>
            <a:endParaRPr lang="en-US" sz="2600" b="1" dirty="0"/>
          </a:p>
          <a:p>
            <a:pPr>
              <a:buNone/>
            </a:pPr>
            <a:endParaRPr lang="en-US" sz="2600" b="1" dirty="0"/>
          </a:p>
          <a:p>
            <a:pPr>
              <a:buNone/>
            </a:pPr>
            <a:r>
              <a:rPr lang="en-US" sz="2600" b="1" dirty="0"/>
              <a:t>The coefficient of determination, </a:t>
            </a:r>
            <a:r>
              <a:rPr lang="en-US" sz="2600" b="1" i="1" dirty="0"/>
              <a:t>r</a:t>
            </a:r>
            <a:r>
              <a:rPr lang="en-US" sz="2600" b="1" baseline="30000" dirty="0"/>
              <a:t>2</a:t>
            </a:r>
            <a:r>
              <a:rPr lang="en-US" sz="2600" b="1" dirty="0"/>
              <a:t>,</a:t>
            </a:r>
            <a:r>
              <a:rPr lang="en-US" sz="2600" dirty="0"/>
              <a:t> square of the correlation coefficient,</a:t>
            </a:r>
            <a:r>
              <a:rPr lang="en-US" sz="2600" b="1" dirty="0"/>
              <a:t> is the percentage of the variance in </a:t>
            </a:r>
            <a:r>
              <a:rPr lang="en-US" sz="2600" b="1" i="1" dirty="0"/>
              <a:t>y</a:t>
            </a:r>
            <a:r>
              <a:rPr lang="en-US" sz="2600" b="1" dirty="0"/>
              <a:t> </a:t>
            </a:r>
            <a:r>
              <a:rPr lang="en-US" sz="2600" dirty="0"/>
              <a:t>(vertical scatter from the regression line) </a:t>
            </a:r>
            <a:r>
              <a:rPr lang="en-US" sz="2600" b="1" dirty="0"/>
              <a:t>that can be explained by changes in </a:t>
            </a:r>
            <a:r>
              <a:rPr lang="en-US" sz="2600" b="1" i="1" dirty="0"/>
              <a:t>x</a:t>
            </a:r>
            <a:r>
              <a:rPr lang="en-US" sz="2600" dirty="0"/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1435653" name="Object 5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279900" y="2249489"/>
          <a:ext cx="33528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1562040" imgH="1104840" progId="Equation.3">
                  <p:embed/>
                </p:oleObj>
              </mc:Choice>
              <mc:Fallback>
                <p:oleObj name="Equation" r:id="rId3" imgW="1562040" imgH="1104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249489"/>
                        <a:ext cx="3352800" cy="237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0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76200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b="1" dirty="0">
                <a:solidFill>
                  <a:srgbClr val="333399"/>
                </a:solidFill>
              </a:rPr>
              <a:t>Coefficient of determination, </a:t>
            </a:r>
            <a:r>
              <a:rPr lang="en-US" sz="2800" b="1" i="1" dirty="0">
                <a:solidFill>
                  <a:srgbClr val="333399"/>
                </a:solidFill>
              </a:rPr>
              <a:t>r</a:t>
            </a:r>
            <a:r>
              <a:rPr lang="en-US" sz="2800" b="1" baseline="30000" dirty="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3200" y="1143000"/>
            <a:ext cx="7467600" cy="2286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The coefficient of determination, </a:t>
            </a:r>
            <a:r>
              <a:rPr lang="en-US" sz="2400" b="1" i="1" dirty="0"/>
              <a:t>r</a:t>
            </a:r>
            <a:r>
              <a:rPr lang="en-US" sz="2400" b="1" baseline="30000" dirty="0"/>
              <a:t>2</a:t>
            </a:r>
            <a:r>
              <a:rPr lang="en-US" sz="2400" b="1" dirty="0"/>
              <a:t>,</a:t>
            </a:r>
            <a:r>
              <a:rPr lang="en-US" sz="2400" dirty="0"/>
              <a:t> square of the correlation coefficient,</a:t>
            </a:r>
            <a:r>
              <a:rPr lang="en-US" sz="2400" b="1" dirty="0"/>
              <a:t> is the percentage of the variance in </a:t>
            </a:r>
            <a:r>
              <a:rPr lang="en-US" sz="2400" b="1" i="1" dirty="0"/>
              <a:t>y</a:t>
            </a:r>
            <a:r>
              <a:rPr lang="en-US" sz="2400" b="1" dirty="0"/>
              <a:t> </a:t>
            </a:r>
            <a:r>
              <a:rPr lang="en-US" sz="2400" dirty="0"/>
              <a:t>(vertical scatter from the regression line) </a:t>
            </a:r>
            <a:r>
              <a:rPr lang="en-US" sz="2400" b="1" dirty="0"/>
              <a:t>that can be explained by changes in </a:t>
            </a:r>
            <a:r>
              <a:rPr lang="en-US" sz="2400" b="1" i="1" dirty="0"/>
              <a:t>x</a:t>
            </a:r>
            <a:r>
              <a:rPr lang="en-US" sz="2400" dirty="0"/>
              <a:t>. 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/>
          </p:nvPr>
        </p:nvGraphicFramePr>
        <p:xfrm>
          <a:off x="4321175" y="4800600"/>
          <a:ext cx="354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4" imgW="1549080" imgH="482400" progId="Equation.3">
                  <p:embed/>
                </p:oleObj>
              </mc:Choice>
              <mc:Fallback>
                <p:oleObj name="Equation" r:id="rId4" imgW="1549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4800600"/>
                        <a:ext cx="3549650" cy="9588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933700" y="3429000"/>
            <a:ext cx="6324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000" i="1" dirty="0"/>
              <a:t>r </a:t>
            </a:r>
            <a:r>
              <a:rPr lang="en-US" sz="2000" i="1" baseline="30000" dirty="0"/>
              <a:t>2  </a:t>
            </a:r>
            <a:r>
              <a:rPr lang="en-US" sz="2400" baseline="-25000" dirty="0"/>
              <a:t>= </a:t>
            </a:r>
            <a:r>
              <a:rPr lang="en-US" dirty="0"/>
              <a:t> </a:t>
            </a:r>
            <a:r>
              <a:rPr lang="en-US" u="sng" dirty="0"/>
              <a:t>variation in </a:t>
            </a:r>
            <a:r>
              <a:rPr lang="en-US" i="1" u="sng" dirty="0"/>
              <a:t>y</a:t>
            </a:r>
            <a:r>
              <a:rPr lang="en-US" u="sng" dirty="0"/>
              <a:t> caused by </a:t>
            </a:r>
            <a:r>
              <a:rPr lang="en-US" i="1" u="sng" dirty="0"/>
              <a:t>x</a:t>
            </a:r>
            <a:r>
              <a:rPr lang="en-US" u="sng" dirty="0"/>
              <a:t>    (i.e., the regression line)  </a:t>
            </a:r>
          </a:p>
          <a:p>
            <a:pPr marL="457200" indent="-457200" eaLnBrk="0" hangingPunct="0"/>
            <a:r>
              <a:rPr lang="en-US" dirty="0"/>
              <a:t>         total variation in observed </a:t>
            </a:r>
            <a:r>
              <a:rPr lang="en-US" i="1" dirty="0"/>
              <a:t>y</a:t>
            </a:r>
            <a:r>
              <a:rPr lang="en-US" dirty="0"/>
              <a:t> values around the mean</a:t>
            </a:r>
          </a:p>
        </p:txBody>
      </p:sp>
    </p:spTree>
    <p:extLst>
      <p:ext uri="{BB962C8B-B14F-4D97-AF65-F5344CB8AC3E}">
        <p14:creationId xmlns:p14="http://schemas.microsoft.com/office/powerpoint/2010/main" val="35619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AutoNum type="arabicParenR"/>
            </a:pPr>
            <a:r>
              <a:rPr lang="en-US" dirty="0" smtClean="0"/>
              <a:t>The mean of the probability distribution of </a:t>
            </a:r>
            <a:r>
              <a:rPr lang="en-US" dirty="0" smtClean="0">
                <a:latin typeface="Symbol" panose="05050102010706020507" pitchFamily="18" charset="2"/>
              </a:rPr>
              <a:t>e </a:t>
            </a:r>
            <a:r>
              <a:rPr lang="en-US" dirty="0" smtClean="0"/>
              <a:t>is 0.</a:t>
            </a:r>
          </a:p>
          <a:p>
            <a:pPr marL="596646" indent="-514350">
              <a:buAutoNum type="arabicParenR"/>
            </a:pPr>
            <a:r>
              <a:rPr lang="en-US" dirty="0" smtClean="0"/>
              <a:t>The variance of the probability distribution of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is constant for all settings of the independent variable x.</a:t>
            </a:r>
          </a:p>
          <a:p>
            <a:pPr marL="596646" indent="-514350">
              <a:buAutoNum type="arabicParenR"/>
            </a:pPr>
            <a:r>
              <a:rPr lang="en-US" dirty="0" smtClean="0"/>
              <a:t>The probability distribution of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r>
              <a:rPr lang="en-US" dirty="0" smtClean="0"/>
              <a:t> is normal.</a:t>
            </a:r>
          </a:p>
          <a:p>
            <a:pPr marL="596646" indent="-514350">
              <a:buAutoNum type="arabicParenR"/>
            </a:pPr>
            <a:r>
              <a:rPr lang="en-US" dirty="0" smtClean="0"/>
              <a:t>Errors associated with any two different observations are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K11_553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1" cy="598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0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8589-E838-4560-94FB-3915473EAB8C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7" descr="03_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848600" cy="41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First-Order Model</a:t>
            </a:r>
            <a:endParaRPr lang="en-US" dirty="0"/>
          </a:p>
        </p:txBody>
      </p:sp>
      <p:pic>
        <p:nvPicPr>
          <p:cNvPr id="4" name="Picture 4" descr="11_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7772400" cy="51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dirty="0" err="1" smtClean="0">
                <a:latin typeface="Symbol" panose="05050102010706020507" pitchFamily="18" charset="2"/>
              </a:rPr>
              <a:t>b</a:t>
            </a:r>
            <a:r>
              <a:rPr lang="en-US" dirty="0" err="1" smtClean="0">
                <a:latin typeface="+mn-lt"/>
              </a:rPr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coefficients 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>
                <a:latin typeface="Symbol" panose="05050102010706020507" pitchFamily="18" charset="2"/>
              </a:rPr>
              <a:t>0</a:t>
            </a:r>
            <a:r>
              <a:rPr lang="en-US" dirty="0" smtClean="0">
                <a:latin typeface="Symbol" panose="05050102010706020507" pitchFamily="18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>
                <a:latin typeface="Symbol" panose="05050102010706020507" pitchFamily="18" charset="2"/>
              </a:rPr>
              <a:t>1</a:t>
            </a:r>
            <a:r>
              <a:rPr lang="en-US" dirty="0" smtClean="0">
                <a:latin typeface="Symbol" panose="05050102010706020507" pitchFamily="18" charset="2"/>
              </a:rPr>
              <a:t> </a:t>
            </a:r>
            <a:r>
              <a:rPr lang="en-US" dirty="0" smtClean="0"/>
              <a:t>are population parameters and are generally unknown.</a:t>
            </a:r>
          </a:p>
          <a:p>
            <a:endParaRPr lang="en-US" dirty="0"/>
          </a:p>
          <a:p>
            <a:r>
              <a:rPr lang="en-US" dirty="0" smtClean="0"/>
              <a:t>The process of developing a model (i.e. estimating the unknown parameters) is a multi-step procedure.</a:t>
            </a:r>
          </a:p>
          <a:p>
            <a:endParaRPr lang="en-US" dirty="0"/>
          </a:p>
          <a:p>
            <a:r>
              <a:rPr lang="en-US" dirty="0" smtClean="0"/>
              <a:t>See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– textbook page 589</a:t>
            </a:r>
            <a:endParaRPr lang="en-US" dirty="0"/>
          </a:p>
        </p:txBody>
      </p:sp>
      <p:pic>
        <p:nvPicPr>
          <p:cNvPr id="4" name="Content Placeholder 3" descr="K11_553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1"/>
            <a:ext cx="8988920" cy="35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1727</Words>
  <Application>Microsoft Office PowerPoint</Application>
  <PresentationFormat>Widescreen</PresentationFormat>
  <Paragraphs>332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Garamond</vt:lpstr>
      <vt:lpstr>Symbol</vt:lpstr>
      <vt:lpstr>Wingdings</vt:lpstr>
      <vt:lpstr>Office Theme</vt:lpstr>
      <vt:lpstr>Worksheet</vt:lpstr>
      <vt:lpstr>Equation</vt:lpstr>
      <vt:lpstr>Deterministic vs Probabilistic Models</vt:lpstr>
      <vt:lpstr>Deterministic Model</vt:lpstr>
      <vt:lpstr>Error</vt:lpstr>
      <vt:lpstr>Probabilistic Model</vt:lpstr>
      <vt:lpstr>General Form of Model</vt:lpstr>
      <vt:lpstr>PowerPoint Presentation</vt:lpstr>
      <vt:lpstr>The First-Order Model</vt:lpstr>
      <vt:lpstr>Estimating bs</vt:lpstr>
      <vt:lpstr>Procedure – textbook page 589</vt:lpstr>
      <vt:lpstr>Some practice</vt:lpstr>
      <vt:lpstr>Graphing in StatCrunch</vt:lpstr>
      <vt:lpstr>Data</vt:lpstr>
      <vt:lpstr>PowerPoint Presentation</vt:lpstr>
      <vt:lpstr>Correlation</vt:lpstr>
      <vt:lpstr>Correlation Formula</vt:lpstr>
      <vt:lpstr>Grades Example: Correlation</vt:lpstr>
      <vt:lpstr>Correlation Properties</vt:lpstr>
      <vt:lpstr>Regression Analysis</vt:lpstr>
      <vt:lpstr>Introduction</vt:lpstr>
      <vt:lpstr>The Straight Line Probabilistic Model</vt:lpstr>
      <vt:lpstr>Random Phenomena</vt:lpstr>
      <vt:lpstr>Probabilistic Model</vt:lpstr>
      <vt:lpstr>More Information about e</vt:lpstr>
      <vt:lpstr>Method of Least Squares</vt:lpstr>
      <vt:lpstr>Visual Equation</vt:lpstr>
      <vt:lpstr>Visual Line through 3 Points</vt:lpstr>
      <vt:lpstr>Definitions</vt:lpstr>
      <vt:lpstr>Note</vt:lpstr>
      <vt:lpstr>Calculating the Least Squares Line</vt:lpstr>
      <vt:lpstr>Calculating the Least Squares Line</vt:lpstr>
      <vt:lpstr>Calculating the Least Squares Line</vt:lpstr>
      <vt:lpstr>Residuals</vt:lpstr>
      <vt:lpstr>Coefficient Estimates</vt:lpstr>
      <vt:lpstr>Formulas</vt:lpstr>
      <vt:lpstr>Example: Can we predict the weight of a snake simply by measuring its length?</vt:lpstr>
      <vt:lpstr>PowerPoint Presentation</vt:lpstr>
      <vt:lpstr>PowerPoint Presentation</vt:lpstr>
      <vt:lpstr>SPSS Linear Regression Output</vt:lpstr>
      <vt:lpstr>Recall the formulae for the intercept and slope can be found by</vt:lpstr>
      <vt:lpstr>PowerPoint Presentation</vt:lpstr>
      <vt:lpstr>PowerPoint Presentation</vt:lpstr>
      <vt:lpstr>What about the ANOVA table?</vt:lpstr>
      <vt:lpstr>Example #2</vt:lpstr>
      <vt:lpstr>Calculations</vt:lpstr>
      <vt:lpstr>Graph</vt:lpstr>
      <vt:lpstr>Work</vt:lpstr>
      <vt:lpstr>StatCrunch Output</vt:lpstr>
      <vt:lpstr>Interpretation: Slope</vt:lpstr>
      <vt:lpstr>Interpretations: y-intercept</vt:lpstr>
      <vt:lpstr>Facts about Regression</vt:lpstr>
      <vt:lpstr>PowerPoint Presentation</vt:lpstr>
      <vt:lpstr>Information</vt:lpstr>
      <vt:lpstr>Question</vt:lpstr>
      <vt:lpstr>Understanding Variation</vt:lpstr>
      <vt:lpstr>Variation of y</vt:lpstr>
      <vt:lpstr>Visualizing Errors in the Simple Model</vt:lpstr>
      <vt:lpstr>Connection to R2</vt:lpstr>
      <vt:lpstr>Coefficient of determination, r2</vt:lpstr>
      <vt:lpstr>Model Assumptions</vt:lpstr>
      <vt:lpstr>Image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vs Probabilistic Models</dc:title>
  <dc:creator>Beth Johnson</dc:creator>
  <cp:lastModifiedBy>Beth Johnson</cp:lastModifiedBy>
  <cp:revision>4</cp:revision>
  <dcterms:created xsi:type="dcterms:W3CDTF">2016-03-17T12:49:49Z</dcterms:created>
  <dcterms:modified xsi:type="dcterms:W3CDTF">2016-03-17T13:20:15Z</dcterms:modified>
</cp:coreProperties>
</file>