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52"/>
  </p:notesMasterIdLst>
  <p:handoutMasterIdLst>
    <p:handoutMasterId r:id="rId53"/>
  </p:handoutMasterIdLst>
  <p:sldIdLst>
    <p:sldId id="572" r:id="rId2"/>
    <p:sldId id="428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430" r:id="rId13"/>
    <p:sldId id="432" r:id="rId14"/>
    <p:sldId id="434" r:id="rId15"/>
    <p:sldId id="502" r:id="rId16"/>
    <p:sldId id="506" r:id="rId17"/>
    <p:sldId id="565" r:id="rId18"/>
    <p:sldId id="567" r:id="rId19"/>
    <p:sldId id="566" r:id="rId20"/>
    <p:sldId id="438" r:id="rId21"/>
    <p:sldId id="440" r:id="rId22"/>
    <p:sldId id="442" r:id="rId23"/>
    <p:sldId id="444" r:id="rId24"/>
    <p:sldId id="446" r:id="rId25"/>
    <p:sldId id="511" r:id="rId26"/>
    <p:sldId id="457" r:id="rId27"/>
    <p:sldId id="450" r:id="rId28"/>
    <p:sldId id="461" r:id="rId29"/>
    <p:sldId id="487" r:id="rId30"/>
    <p:sldId id="500" r:id="rId31"/>
    <p:sldId id="556" r:id="rId32"/>
    <p:sldId id="460" r:id="rId33"/>
    <p:sldId id="456" r:id="rId34"/>
    <p:sldId id="463" r:id="rId35"/>
    <p:sldId id="465" r:id="rId36"/>
    <p:sldId id="469" r:id="rId37"/>
    <p:sldId id="471" r:id="rId38"/>
    <p:sldId id="473" r:id="rId39"/>
    <p:sldId id="475" r:id="rId40"/>
    <p:sldId id="477" r:id="rId41"/>
    <p:sldId id="479" r:id="rId42"/>
    <p:sldId id="481" r:id="rId43"/>
    <p:sldId id="554" r:id="rId44"/>
    <p:sldId id="550" r:id="rId45"/>
    <p:sldId id="570" r:id="rId46"/>
    <p:sldId id="571" r:id="rId47"/>
    <p:sldId id="548" r:id="rId48"/>
    <p:sldId id="560" r:id="rId49"/>
    <p:sldId id="561" r:id="rId50"/>
    <p:sldId id="562" r:id="rId51"/>
  </p:sldIdLst>
  <p:sldSz cx="9144000" cy="6858000" type="screen4x3"/>
  <p:notesSz cx="7077075" cy="89550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43FF"/>
    <a:srgbClr val="8053FF"/>
    <a:srgbClr val="8A61FF"/>
    <a:srgbClr val="9973FF"/>
    <a:srgbClr val="AA0BC5"/>
    <a:srgbClr val="000000"/>
    <a:srgbClr val="0000CC"/>
    <a:srgbClr val="6600C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2" autoAdjust="0"/>
    <p:restoredTop sz="96092" autoAdjust="0"/>
  </p:normalViewPr>
  <p:slideViewPr>
    <p:cSldViewPr>
      <p:cViewPr varScale="1">
        <p:scale>
          <a:sx n="69" d="100"/>
          <a:sy n="69" d="100"/>
        </p:scale>
        <p:origin x="-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374" cy="4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100" y="0"/>
            <a:ext cx="3067374" cy="4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05498"/>
            <a:ext cx="3067374" cy="4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100" y="8505498"/>
            <a:ext cx="3067374" cy="4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7A95BB1C-E0C9-45A0-9BFA-F704921ED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7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374" cy="4480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100" y="0"/>
            <a:ext cx="3067374" cy="4480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E9A53D0-BA20-4ABA-BC7B-417A5C2BCD94}" type="datetimeFigureOut">
              <a:rPr lang="en-US"/>
              <a:pPr>
                <a:defRPr/>
              </a:pPr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0163" y="6715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349" y="4254279"/>
            <a:ext cx="5660378" cy="402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05498"/>
            <a:ext cx="3067374" cy="4480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100" y="8505498"/>
            <a:ext cx="3067374" cy="4480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BD5B7C5-14DF-45E4-8160-1A124D66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4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54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80974B-4456-48E5-AB42-61D0355661BC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1399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5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6CD377-746D-44D9-91FD-3863965763D6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9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42FB20-A29F-4475-AE2F-538B27B1EF21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0546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D5B7C5-14DF-45E4-8160-1A124D66E7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7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734C59-4D55-49EC-9B16-133D06462CF6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7919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8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9A3FC0-ABEC-46E8-8AA1-C90971D34BFA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5448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9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A3DBF3-7AFA-4EFB-939E-57C28A4694AB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214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0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9FDFE7-1AE5-46BE-895C-5E9D9FFB3E22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5700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1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056128-FA81-4702-9408-CB15F8900668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2295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2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39FA5C-6240-47A5-B993-DFEDE51DF7F2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7105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3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4E4154-C7D4-427A-937F-61097B65505D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184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56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E6FA6A-FC9A-4C63-A741-B4AD11658674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7980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4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914864-37AE-4A77-84F9-36016ACFB9F2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867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5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459CFC-C032-427E-8A51-5949AA2D954E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0603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6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23AA90-BBC5-437D-A19E-390B4602D544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8071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7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710CAF-162E-42BB-BA51-0FD40E414693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6576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033DAB-2905-478F-8F96-99F931F99D26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077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9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478F4A-B919-4699-99B5-FE9F4375AD5E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7468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0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80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C89C94-D94E-44E1-A56C-414674874D24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2367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81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502659-B6AB-4D47-A60D-AE22B7AEBA6C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2890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2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82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647B30-51BC-4BAE-87B3-8176B1DFC862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8685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C61E8-F30B-4B15-BF24-CC0EBFDC1EF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57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902D39-DF64-4E2E-B37A-1C7AD441F1F0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14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D5B7C5-14DF-45E4-8160-1A124D66E7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58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785F84-CE6B-4518-87A0-D22E8E1ADCDB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1962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0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DB8363-48C4-4D4F-B254-94A55E824F40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014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2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A6AE62-8600-4422-85D3-B99DFFB5D05E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87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3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A01323-4F48-4193-9AEB-AFCA4C4FF9F5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24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4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40828F-3E51-4229-9FA3-350D5931FD01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270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6C36C-1332-4C93-86CA-4210B852FE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0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1F91F-50F4-4079-BB24-78B2833B84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83225-4BF2-4EC7-9894-CDEF7782DD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5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F988A-106D-432B-9BDC-8F028311D1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B77CA-03E3-4E44-B348-7D9DE04BB2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D5615-7D38-423B-83AC-3C0817BF7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7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2CF63-F21E-4BCF-84B8-8BFA964E40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6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20AA0-6FB5-413E-AEE3-2396F0DF8F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E120F-8D89-4CE8-B260-562CA59DD9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7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33D3C-29A4-4824-A9DF-E22F1EAD34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4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9CEE3-89E0-4789-95DC-10C868F63D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E607F-8893-4C4B-9F76-8BA76CE81B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C30F5-8F8F-450F-9DA3-1C947AC492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57B77CA-03E3-4E44-B348-7D9DE04BB2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runch.com/grabimage.php?image_id=149727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runch.com/grabimage.php?image_id=149759" TargetMode="External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smtClean="0"/>
              <a:t>Describing Quantitative Relationships: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smtClean="0"/>
              <a:t>Scatterplots and Correlation</a:t>
            </a:r>
          </a:p>
        </p:txBody>
      </p:sp>
    </p:spTree>
    <p:extLst>
      <p:ext uri="{BB962C8B-B14F-4D97-AF65-F5344CB8AC3E}">
        <p14:creationId xmlns:p14="http://schemas.microsoft.com/office/powerpoint/2010/main" val="1686926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Interpreting a Scatter Plot</a:t>
            </a:r>
          </a:p>
        </p:txBody>
      </p:sp>
      <p:graphicFrame>
        <p:nvGraphicFramePr>
          <p:cNvPr id="12291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2493963"/>
          <a:ext cx="4344988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4" name="Chart" r:id="rId3" imgW="4677156" imgH="2476805" progId="Excel.Chart.8">
                  <p:embed/>
                </p:oleObj>
              </mc:Choice>
              <mc:Fallback>
                <p:oleObj name="Chart" r:id="rId3" imgW="4677156" imgH="2476805" progId="Excel.Char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93963"/>
                        <a:ext cx="4344988" cy="230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21859" y="6858000"/>
            <a:ext cx="3778250" cy="3657600"/>
          </a:xfrm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937250" y="1828800"/>
            <a:ext cx="3206750" cy="36576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>
                <a:solidFill>
                  <a:srgbClr val="0066FF"/>
                </a:solidFill>
              </a:rPr>
              <a:t>Form</a:t>
            </a:r>
            <a:r>
              <a:rPr lang="en-US" altLang="en-US" smtClean="0"/>
              <a:t>: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smtClean="0"/>
          </a:p>
          <a:p>
            <a:pPr fontAlgn="auto">
              <a:spcAft>
                <a:spcPts val="0"/>
              </a:spcAft>
              <a:defRPr/>
            </a:pPr>
            <a:endParaRPr lang="en-US" altLang="en-US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en-US" smtClean="0">
                <a:solidFill>
                  <a:srgbClr val="33CC33"/>
                </a:solidFill>
              </a:rPr>
              <a:t>Direction</a:t>
            </a:r>
            <a:r>
              <a:rPr lang="en-US" altLang="en-US" smtClean="0"/>
              <a:t>: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smtClean="0"/>
          </a:p>
          <a:p>
            <a:pPr fontAlgn="auto">
              <a:spcAft>
                <a:spcPts val="0"/>
              </a:spcAft>
              <a:defRPr/>
            </a:pPr>
            <a:endParaRPr lang="en-US" altLang="en-US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en-US" smtClean="0">
                <a:solidFill>
                  <a:srgbClr val="FF0066"/>
                </a:solidFill>
              </a:rPr>
              <a:t>Strength</a:t>
            </a:r>
            <a:r>
              <a:rPr lang="en-US" altLang="en-US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060138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Interpreting a Scatter Plot</a:t>
            </a:r>
          </a:p>
        </p:txBody>
      </p:sp>
      <p:pic>
        <p:nvPicPr>
          <p:cNvPr id="13315" name="Picture 7" descr="figure 14-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4344988" cy="3632200"/>
          </a:xfrm>
          <a:noFill/>
        </p:spPr>
      </p:pic>
      <p:sp>
        <p:nvSpPr>
          <p:cNvPr id="13316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5245100" y="1828800"/>
            <a:ext cx="3136900" cy="3657600"/>
          </a:xfrm>
        </p:spPr>
        <p:txBody>
          <a:bodyPr/>
          <a:lstStyle/>
          <a:p>
            <a:r>
              <a:rPr lang="en-US" altLang="en-US" smtClean="0">
                <a:solidFill>
                  <a:srgbClr val="0066FF"/>
                </a:solidFill>
              </a:rPr>
              <a:t>Form: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>
                <a:solidFill>
                  <a:srgbClr val="33CC33"/>
                </a:solidFill>
              </a:rPr>
              <a:t>Direction</a:t>
            </a:r>
            <a:r>
              <a:rPr lang="en-US" altLang="en-US" smtClean="0"/>
              <a:t>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>
                <a:solidFill>
                  <a:srgbClr val="FF0066"/>
                </a:solidFill>
              </a:rPr>
              <a:t>Strength</a:t>
            </a:r>
            <a:r>
              <a:rPr lang="en-US" altLang="en-US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6559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538" y="0"/>
            <a:ext cx="5897562" cy="1447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Regression  and Correlation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1060450" y="1447800"/>
            <a:ext cx="6989763" cy="41148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buFontTx/>
              <a:buNone/>
            </a:pPr>
            <a:r>
              <a:rPr lang="en-US" sz="2800" dirty="0" smtClean="0"/>
              <a:t>We use regression analysis when </a:t>
            </a:r>
            <a:r>
              <a:rPr lang="en-US" sz="2800" i="1" dirty="0" smtClean="0">
                <a:solidFill>
                  <a:schemeClr val="tx2"/>
                </a:solidFill>
              </a:rPr>
              <a:t>prediction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of the response variable, </a:t>
            </a:r>
            <a:r>
              <a:rPr lang="en-US" sz="2800" dirty="0" smtClean="0">
                <a:solidFill>
                  <a:schemeClr val="hlink"/>
                </a:solidFill>
              </a:rPr>
              <a:t>Y</a:t>
            </a:r>
            <a:r>
              <a:rPr lang="en-US" sz="2800" dirty="0" smtClean="0"/>
              <a:t>, from the explanatory variable </a:t>
            </a:r>
            <a:r>
              <a:rPr lang="en-US" sz="2800" dirty="0" smtClean="0">
                <a:solidFill>
                  <a:schemeClr val="hlink"/>
                </a:solidFill>
              </a:rPr>
              <a:t>X</a:t>
            </a:r>
            <a:r>
              <a:rPr lang="en-US" sz="2800" dirty="0" smtClean="0"/>
              <a:t> is desired.</a:t>
            </a:r>
          </a:p>
          <a:p>
            <a:pPr marL="285750" indent="-285750" eaLnBrk="1" hangingPunct="1">
              <a:lnSpc>
                <a:spcPct val="110000"/>
              </a:lnSpc>
              <a:buFontTx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(Note:  Y </a:t>
            </a:r>
            <a:r>
              <a:rPr lang="en-US" sz="2800" u="sng" dirty="0" smtClean="0">
                <a:solidFill>
                  <a:srgbClr val="0070C0"/>
                </a:solidFill>
              </a:rPr>
              <a:t>depends on</a:t>
            </a:r>
            <a:r>
              <a:rPr lang="en-US" sz="2800" dirty="0" smtClean="0">
                <a:solidFill>
                  <a:srgbClr val="0070C0"/>
                </a:solidFill>
              </a:rPr>
              <a:t> X)</a:t>
            </a:r>
          </a:p>
          <a:p>
            <a:pPr marL="285750" indent="-285750" eaLnBrk="1" hangingPunct="1">
              <a:lnSpc>
                <a:spcPct val="110000"/>
              </a:lnSpc>
              <a:buFontTx/>
              <a:buNone/>
            </a:pPr>
            <a:r>
              <a:rPr lang="en-US" sz="2800" dirty="0" smtClean="0"/>
              <a:t>We use correlation analysis when </a:t>
            </a:r>
            <a:r>
              <a:rPr lang="en-US" sz="2800" i="1" dirty="0" smtClean="0">
                <a:solidFill>
                  <a:schemeClr val="tx2"/>
                </a:solidFill>
              </a:rPr>
              <a:t>association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between </a:t>
            </a:r>
            <a:r>
              <a:rPr lang="en-US" sz="2800" dirty="0" smtClean="0">
                <a:solidFill>
                  <a:schemeClr val="hlink"/>
                </a:solidFill>
              </a:rPr>
              <a:t>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hlink"/>
                </a:solidFill>
              </a:rPr>
              <a:t>X</a:t>
            </a:r>
            <a:r>
              <a:rPr lang="en-US" sz="2800" dirty="0" smtClean="0"/>
              <a:t> is under study.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538" y="0"/>
            <a:ext cx="5897562" cy="12192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folHlink"/>
                </a:solidFill>
              </a:rPr>
              <a:t>Simple Linear Regression Model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582613" y="1143000"/>
            <a:ext cx="8223250" cy="4953000"/>
          </a:xfrm>
        </p:spPr>
        <p:txBody>
          <a:bodyPr/>
          <a:lstStyle/>
          <a:p>
            <a:pPr marL="285750" indent="-285750"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The </a:t>
            </a:r>
            <a:r>
              <a:rPr lang="en-US" smtClean="0">
                <a:solidFill>
                  <a:schemeClr val="bg2"/>
                </a:solidFill>
              </a:rPr>
              <a:t>SIMPLE LINEAR MODEL</a:t>
            </a:r>
            <a:r>
              <a:rPr lang="en-US" smtClean="0"/>
              <a:t> relating Y and X is       </a:t>
            </a:r>
            <a:r>
              <a:rPr lang="en-US" smtClean="0">
                <a:solidFill>
                  <a:schemeClr val="tx2"/>
                </a:solidFill>
              </a:rPr>
              <a:t>Y = b</a:t>
            </a:r>
            <a:r>
              <a:rPr lang="en-US" baseline="-25000" smtClean="0">
                <a:solidFill>
                  <a:schemeClr val="tx2"/>
                </a:solidFill>
              </a:rPr>
              <a:t>0</a:t>
            </a:r>
            <a:r>
              <a:rPr lang="en-US" smtClean="0">
                <a:solidFill>
                  <a:schemeClr val="tx2"/>
                </a:solidFill>
              </a:rPr>
              <a:t> + b</a:t>
            </a:r>
            <a:r>
              <a:rPr lang="en-US" baseline="-25000" smtClean="0">
                <a:solidFill>
                  <a:schemeClr val="tx2"/>
                </a:solidFill>
              </a:rPr>
              <a:t>1</a:t>
            </a:r>
            <a:r>
              <a:rPr lang="en-US" smtClean="0">
                <a:solidFill>
                  <a:schemeClr val="tx2"/>
                </a:solidFill>
              </a:rPr>
              <a:t>X</a:t>
            </a:r>
            <a:r>
              <a:rPr lang="en-US" smtClean="0"/>
              <a:t>.  </a:t>
            </a:r>
          </a:p>
          <a:p>
            <a:pPr marL="671513" lvl="1" indent="-242888" eaLnBrk="1" hangingPunct="1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sz="3000" smtClean="0"/>
              <a:t>b</a:t>
            </a:r>
            <a:r>
              <a:rPr lang="en-US" sz="3000" baseline="-25000" smtClean="0"/>
              <a:t>0</a:t>
            </a:r>
            <a:r>
              <a:rPr lang="en-US" sz="3000" smtClean="0"/>
              <a:t> is the </a:t>
            </a:r>
            <a:r>
              <a:rPr lang="en-US" sz="3000" smtClean="0">
                <a:solidFill>
                  <a:schemeClr val="bg2"/>
                </a:solidFill>
              </a:rPr>
              <a:t>Y-INTERCEPT</a:t>
            </a:r>
            <a:r>
              <a:rPr lang="en-US" sz="3000" smtClean="0"/>
              <a:t> of the model, the point where the line crosses the Y-axis.</a:t>
            </a:r>
          </a:p>
          <a:p>
            <a:pPr marL="671513" lvl="1" indent="-242888" eaLnBrk="1" hangingPunct="1">
              <a:lnSpc>
                <a:spcPct val="110000"/>
              </a:lnSpc>
              <a:buFontTx/>
              <a:buNone/>
            </a:pPr>
            <a:r>
              <a:rPr lang="en-US" sz="3000" smtClean="0"/>
              <a:t>b</a:t>
            </a:r>
            <a:r>
              <a:rPr lang="en-US" sz="3000" baseline="-25000" smtClean="0"/>
              <a:t>1</a:t>
            </a:r>
            <a:r>
              <a:rPr lang="en-US" sz="3000" smtClean="0"/>
              <a:t> is the </a:t>
            </a:r>
            <a:r>
              <a:rPr lang="en-US" sz="3000" smtClean="0">
                <a:solidFill>
                  <a:schemeClr val="bg2"/>
                </a:solidFill>
              </a:rPr>
              <a:t>SLOPE</a:t>
            </a:r>
            <a:r>
              <a:rPr lang="en-US" sz="3000" smtClean="0"/>
              <a:t> of the model, the change in Y for a given unit change in X (“rise” over “run”).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5716588" cy="8382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tx2"/>
                </a:solidFill>
              </a:rPr>
              <a:t>Y = b</a:t>
            </a:r>
            <a:r>
              <a:rPr lang="en-US" sz="3600" baseline="-25000" smtClean="0">
                <a:solidFill>
                  <a:schemeClr val="tx2"/>
                </a:solidFill>
              </a:rPr>
              <a:t>0</a:t>
            </a:r>
            <a:r>
              <a:rPr lang="en-US" sz="3600" smtClean="0">
                <a:solidFill>
                  <a:schemeClr val="tx2"/>
                </a:solidFill>
              </a:rPr>
              <a:t> + b</a:t>
            </a:r>
            <a:r>
              <a:rPr lang="en-US" sz="3600" baseline="-25000" smtClean="0">
                <a:solidFill>
                  <a:schemeClr val="tx2"/>
                </a:solidFill>
              </a:rPr>
              <a:t>1</a:t>
            </a:r>
            <a:r>
              <a:rPr lang="en-US" sz="3600" smtClean="0">
                <a:solidFill>
                  <a:schemeClr val="tx2"/>
                </a:solidFill>
              </a:rPr>
              <a:t>X</a:t>
            </a:r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117763" name="Group 3"/>
          <p:cNvGrpSpPr>
            <a:grpSpLocks/>
          </p:cNvGrpSpPr>
          <p:nvPr/>
        </p:nvGrpSpPr>
        <p:grpSpPr bwMode="auto">
          <a:xfrm>
            <a:off x="1096963" y="1076325"/>
            <a:ext cx="7165975" cy="4883150"/>
            <a:chOff x="711" y="569"/>
            <a:chExt cx="4514" cy="3076"/>
          </a:xfrm>
        </p:grpSpPr>
        <p:grpSp>
          <p:nvGrpSpPr>
            <p:cNvPr id="117773" name="Group 4"/>
            <p:cNvGrpSpPr>
              <a:grpSpLocks/>
            </p:cNvGrpSpPr>
            <p:nvPr/>
          </p:nvGrpSpPr>
          <p:grpSpPr bwMode="auto">
            <a:xfrm>
              <a:off x="711" y="781"/>
              <a:ext cx="4315" cy="2864"/>
              <a:chOff x="741" y="899"/>
              <a:chExt cx="4315" cy="2864"/>
            </a:xfrm>
          </p:grpSpPr>
          <p:sp>
            <p:nvSpPr>
              <p:cNvPr id="117776" name="Line 5"/>
              <p:cNvSpPr>
                <a:spLocks noChangeShapeType="1"/>
              </p:cNvSpPr>
              <p:nvPr/>
            </p:nvSpPr>
            <p:spPr bwMode="auto">
              <a:xfrm>
                <a:off x="1067" y="899"/>
                <a:ext cx="0" cy="286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77" name="Line 6"/>
              <p:cNvSpPr>
                <a:spLocks noChangeShapeType="1"/>
              </p:cNvSpPr>
              <p:nvPr/>
            </p:nvSpPr>
            <p:spPr bwMode="auto">
              <a:xfrm>
                <a:off x="741" y="3477"/>
                <a:ext cx="431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8839" name="Text Box 7"/>
            <p:cNvSpPr txBox="1">
              <a:spLocks noChangeArrowheads="1"/>
            </p:cNvSpPr>
            <p:nvPr/>
          </p:nvSpPr>
          <p:spPr bwMode="auto">
            <a:xfrm>
              <a:off x="5024" y="3279"/>
              <a:ext cx="201" cy="19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X</a:t>
              </a:r>
            </a:p>
          </p:txBody>
        </p:sp>
        <p:sp>
          <p:nvSpPr>
            <p:cNvPr id="248840" name="Text Box 8"/>
            <p:cNvSpPr txBox="1">
              <a:spLocks noChangeArrowheads="1"/>
            </p:cNvSpPr>
            <p:nvPr/>
          </p:nvSpPr>
          <p:spPr bwMode="auto">
            <a:xfrm>
              <a:off x="953" y="569"/>
              <a:ext cx="201" cy="19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Y</a:t>
              </a:r>
            </a:p>
          </p:txBody>
        </p:sp>
      </p:grpSp>
      <p:grpSp>
        <p:nvGrpSpPr>
          <p:cNvPr id="117764" name="Group 9"/>
          <p:cNvGrpSpPr>
            <a:grpSpLocks/>
          </p:cNvGrpSpPr>
          <p:nvPr/>
        </p:nvGrpSpPr>
        <p:grpSpPr bwMode="auto">
          <a:xfrm>
            <a:off x="738188" y="1585913"/>
            <a:ext cx="6300787" cy="3630612"/>
            <a:chOff x="465" y="999"/>
            <a:chExt cx="3969" cy="2287"/>
          </a:xfrm>
        </p:grpSpPr>
        <p:sp>
          <p:nvSpPr>
            <p:cNvPr id="248842" name="Text Box 10"/>
            <p:cNvSpPr txBox="1">
              <a:spLocks noChangeArrowheads="1"/>
            </p:cNvSpPr>
            <p:nvPr/>
          </p:nvSpPr>
          <p:spPr bwMode="auto">
            <a:xfrm>
              <a:off x="2985" y="1941"/>
              <a:ext cx="65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∆Y = b</a:t>
              </a:r>
              <a:r>
                <a:rPr lang="en-US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1</a:t>
              </a:r>
              <a:endPara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sp>
          <p:nvSpPr>
            <p:cNvPr id="248843" name="Text Box 11"/>
            <p:cNvSpPr txBox="1">
              <a:spLocks noChangeArrowheads="1"/>
            </p:cNvSpPr>
            <p:nvPr/>
          </p:nvSpPr>
          <p:spPr bwMode="auto">
            <a:xfrm>
              <a:off x="465" y="3072"/>
              <a:ext cx="265" cy="21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b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0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endParaRPr>
            </a:p>
          </p:txBody>
        </p:sp>
        <p:grpSp>
          <p:nvGrpSpPr>
            <p:cNvPr id="117767" name="Group 12"/>
            <p:cNvGrpSpPr>
              <a:grpSpLocks/>
            </p:cNvGrpSpPr>
            <p:nvPr/>
          </p:nvGrpSpPr>
          <p:grpSpPr bwMode="auto">
            <a:xfrm>
              <a:off x="671" y="999"/>
              <a:ext cx="3763" cy="2218"/>
              <a:chOff x="671" y="999"/>
              <a:chExt cx="3763" cy="2218"/>
            </a:xfrm>
          </p:grpSpPr>
          <p:sp>
            <p:nvSpPr>
              <p:cNvPr id="117769" name="Line 13"/>
              <p:cNvSpPr>
                <a:spLocks noChangeShapeType="1"/>
              </p:cNvSpPr>
              <p:nvPr/>
            </p:nvSpPr>
            <p:spPr bwMode="auto">
              <a:xfrm flipV="1">
                <a:off x="944" y="999"/>
                <a:ext cx="3490" cy="221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70" name="Line 14"/>
              <p:cNvSpPr>
                <a:spLocks noChangeShapeType="1"/>
              </p:cNvSpPr>
              <p:nvPr/>
            </p:nvSpPr>
            <p:spPr bwMode="auto">
              <a:xfrm>
                <a:off x="2544" y="2220"/>
                <a:ext cx="4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71" name="Line 15"/>
              <p:cNvSpPr>
                <a:spLocks noChangeShapeType="1"/>
              </p:cNvSpPr>
              <p:nvPr/>
            </p:nvSpPr>
            <p:spPr bwMode="auto">
              <a:xfrm flipV="1">
                <a:off x="3018" y="1895"/>
                <a:ext cx="4" cy="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72" name="Line 16"/>
              <p:cNvSpPr>
                <a:spLocks noChangeShapeType="1"/>
              </p:cNvSpPr>
              <p:nvPr/>
            </p:nvSpPr>
            <p:spPr bwMode="auto">
              <a:xfrm>
                <a:off x="671" y="3166"/>
                <a:ext cx="32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8849" name="Text Box 17"/>
            <p:cNvSpPr txBox="1">
              <a:spLocks noChangeArrowheads="1"/>
            </p:cNvSpPr>
            <p:nvPr/>
          </p:nvSpPr>
          <p:spPr bwMode="auto">
            <a:xfrm>
              <a:off x="2460" y="2276"/>
              <a:ext cx="591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∆X = 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600200"/>
          </a:xfrm>
          <a:noFill/>
        </p:spPr>
        <p:txBody>
          <a:bodyPr/>
          <a:lstStyle/>
          <a:p>
            <a:pPr algn="l"/>
            <a:r>
              <a:rPr lang="en-US" sz="3600" smtClean="0">
                <a:solidFill>
                  <a:srgbClr val="7443FF"/>
                </a:solidFill>
              </a:rPr>
              <a:t>Straight-line graphs of three linear equations.</a:t>
            </a:r>
            <a:r>
              <a:rPr lang="en-US" sz="1800" smtClean="0">
                <a:latin typeface="Arial" charset="0"/>
              </a:rPr>
              <a:t/>
            </a:r>
            <a:br>
              <a:rPr lang="en-US" sz="1800" smtClean="0">
                <a:latin typeface="Arial" charset="0"/>
              </a:rPr>
            </a:br>
            <a:endParaRPr lang="en-US" sz="1800" smtClean="0">
              <a:latin typeface="Arial" charset="0"/>
            </a:endParaRPr>
          </a:p>
        </p:txBody>
      </p:sp>
      <p:pic>
        <p:nvPicPr>
          <p:cNvPr id="11878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371600"/>
            <a:ext cx="59436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870700" cy="1447800"/>
          </a:xfrm>
          <a:noFill/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7443FF"/>
                </a:solidFill>
              </a:rPr>
              <a:t>Always plot the scatter diagram to make sure the relationship between Y and X is </a:t>
            </a:r>
            <a:r>
              <a:rPr lang="en-US" sz="2400" u="sng" dirty="0">
                <a:solidFill>
                  <a:srgbClr val="7443FF"/>
                </a:solidFill>
              </a:rPr>
              <a:t>l</a:t>
            </a:r>
            <a:r>
              <a:rPr lang="en-US" sz="2400" u="sng" dirty="0" smtClean="0">
                <a:solidFill>
                  <a:srgbClr val="7443FF"/>
                </a:solidFill>
              </a:rPr>
              <a:t>inear.</a:t>
            </a:r>
            <a:br>
              <a:rPr lang="en-US" sz="2400" u="sng" dirty="0" smtClean="0">
                <a:solidFill>
                  <a:srgbClr val="7443FF"/>
                </a:solidFill>
              </a:rPr>
            </a:br>
            <a:r>
              <a:rPr lang="en-US" sz="2400" dirty="0" smtClean="0">
                <a:solidFill>
                  <a:srgbClr val="7443FF"/>
                </a:solidFill>
              </a:rPr>
              <a:t>Otherwise your straight line may be nonsense!</a:t>
            </a:r>
          </a:p>
        </p:txBody>
      </p:sp>
      <p:pic>
        <p:nvPicPr>
          <p:cNvPr id="119811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8" y="2438400"/>
            <a:ext cx="8188325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870700" cy="1447800"/>
          </a:xfrm>
        </p:spPr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The Least Squares Regression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obtained by minimizing the sum of the squared vertical differences between the data points and the  regression </a:t>
            </a:r>
            <a:r>
              <a:rPr lang="en-US" dirty="0" smtClean="0"/>
              <a:t>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0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0" name="Object 1024"/>
          <p:cNvGraphicFramePr>
            <a:graphicFrameLocks noChangeAspect="1"/>
          </p:cNvGraphicFramePr>
          <p:nvPr/>
        </p:nvGraphicFramePr>
        <p:xfrm>
          <a:off x="533400" y="304800"/>
          <a:ext cx="8153400" cy="589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3" name="Mtb Graph" r:id="rId3" imgW="6415735" imgH="4403141" progId="">
                  <p:embed/>
                </p:oleObj>
              </mc:Choice>
              <mc:Fallback>
                <p:oleObj name="Mtb Graph" r:id="rId3" imgW="6415735" imgH="44031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8153400" cy="58943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2971800" y="381000"/>
            <a:ext cx="3352800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 sz="3600" dirty="0" smtClean="0">
                <a:solidFill>
                  <a:srgbClr val="9933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Deviations </a:t>
            </a:r>
            <a:r>
              <a:rPr lang="en-US" sz="3600" dirty="0">
                <a:solidFill>
                  <a:srgbClr val="9933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From the Line</a:t>
            </a:r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3886200" y="3124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>
            <a:off x="2133600" y="46482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5638800" y="2209800"/>
            <a:ext cx="0" cy="76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 flipH="1" flipV="1">
            <a:off x="2971800" y="4343400"/>
            <a:ext cx="0" cy="5334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 flipV="1">
            <a:off x="4724400" y="2971800"/>
            <a:ext cx="0" cy="1524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4572000" y="38100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</a:rPr>
              <a:t>- deviations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2743200" y="22860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+ deviations</a:t>
            </a:r>
          </a:p>
        </p:txBody>
      </p:sp>
    </p:spTree>
    <p:extLst>
      <p:ext uri="{BB962C8B-B14F-4D97-AF65-F5344CB8AC3E}">
        <p14:creationId xmlns:p14="http://schemas.microsoft.com/office/powerpoint/2010/main" val="405761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r>
              <a:rPr lang="en-US" sz="2800" dirty="0" smtClean="0">
                <a:solidFill>
                  <a:srgbClr val="8053FF"/>
                </a:solidFill>
              </a:rPr>
              <a:t>Coefficients of the Least Squares Line</a:t>
            </a:r>
            <a:endParaRPr lang="en-US" sz="2800" dirty="0">
              <a:solidFill>
                <a:srgbClr val="8053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43434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Slope</a:t>
            </a:r>
          </a:p>
          <a:p>
            <a:pPr marL="0" indent="0">
              <a:buNone/>
            </a:pPr>
            <a:endParaRPr lang="en-US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Intercept</a:t>
            </a:r>
            <a:endParaRPr lang="en-US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502344"/>
              </p:ext>
            </p:extLst>
          </p:nvPr>
        </p:nvGraphicFramePr>
        <p:xfrm>
          <a:off x="1981200" y="1676400"/>
          <a:ext cx="4876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7" name="Equation" r:id="rId3" imgW="1320480" imgH="482400" progId="Equation.3">
                  <p:embed/>
                </p:oleObj>
              </mc:Choice>
              <mc:Fallback>
                <p:oleObj name="Equation" r:id="rId3" imgW="13204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676400"/>
                        <a:ext cx="48768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327636"/>
              </p:ext>
            </p:extLst>
          </p:nvPr>
        </p:nvGraphicFramePr>
        <p:xfrm>
          <a:off x="2514600" y="4343400"/>
          <a:ext cx="441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8" name="Equation" r:id="rId5" imgW="952200" imgH="228600" progId="Equation.3">
                  <p:embed/>
                </p:oleObj>
              </mc:Choice>
              <mc:Fallback>
                <p:oleObj name="Equation" r:id="rId5" imgW="952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4343400"/>
                        <a:ext cx="44196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11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443FF"/>
                </a:solidFill>
              </a:rPr>
              <a:t>Bivariate Data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382000" cy="4267200"/>
          </a:xfrm>
        </p:spPr>
        <p:txBody>
          <a:bodyPr/>
          <a:lstStyle/>
          <a:p>
            <a:pPr eaLnBrk="1" hangingPunct="1"/>
            <a:r>
              <a:rPr lang="en-US" dirty="0" smtClean="0"/>
              <a:t>When you collect two variables on one subject you get </a:t>
            </a:r>
            <a:r>
              <a:rPr lang="en-US" dirty="0" smtClean="0">
                <a:solidFill>
                  <a:srgbClr val="7443FF"/>
                </a:solidFill>
              </a:rPr>
              <a:t>bivariate</a:t>
            </a:r>
            <a:r>
              <a:rPr lang="en-US" dirty="0" smtClean="0"/>
              <a:t> data e.g. heights and weights.</a:t>
            </a:r>
          </a:p>
          <a:p>
            <a:pPr eaLnBrk="1" hangingPunct="1"/>
            <a:r>
              <a:rPr lang="en-US" dirty="0" smtClean="0"/>
              <a:t>If </a:t>
            </a:r>
            <a:r>
              <a:rPr lang="en-US" dirty="0" smtClean="0">
                <a:solidFill>
                  <a:srgbClr val="FF9900"/>
                </a:solidFill>
              </a:rPr>
              <a:t>both values are quantitative</a:t>
            </a:r>
            <a:r>
              <a:rPr lang="en-US" dirty="0" smtClean="0"/>
              <a:t>, you can make a </a:t>
            </a:r>
            <a:r>
              <a:rPr lang="en-US" dirty="0" smtClean="0">
                <a:solidFill>
                  <a:srgbClr val="FF9900"/>
                </a:solidFill>
              </a:rPr>
              <a:t>scatter plot</a:t>
            </a:r>
            <a:r>
              <a:rPr lang="en-US" dirty="0" smtClean="0"/>
              <a:t> letting one variable be the </a:t>
            </a:r>
            <a:r>
              <a:rPr lang="en-US" dirty="0" smtClean="0">
                <a:solidFill>
                  <a:srgbClr val="FF9900"/>
                </a:solidFill>
              </a:rPr>
              <a:t>explanatory</a:t>
            </a:r>
            <a:r>
              <a:rPr lang="en-US" dirty="0" smtClean="0"/>
              <a:t> variable and the other the </a:t>
            </a:r>
            <a:r>
              <a:rPr lang="en-US" dirty="0" smtClean="0">
                <a:solidFill>
                  <a:srgbClr val="FF9900"/>
                </a:solidFill>
              </a:rPr>
              <a:t>response </a:t>
            </a:r>
            <a:r>
              <a:rPr lang="en-US" dirty="0" smtClean="0"/>
              <a:t>variable.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762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folHlink"/>
                </a:solidFill>
              </a:rPr>
              <a:t>Example: can we predict the weight of a snake simply by measuring its length?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954088" y="1081088"/>
            <a:ext cx="7356475" cy="1281112"/>
          </a:xfrm>
        </p:spPr>
        <p:txBody>
          <a:bodyPr/>
          <a:lstStyle/>
          <a:p>
            <a:pPr marL="285750" indent="-285750" eaLnBrk="1" hangingPunct="1">
              <a:buFontTx/>
              <a:buNone/>
            </a:pPr>
            <a:r>
              <a:rPr lang="en-US" sz="2600" dirty="0" smtClean="0">
                <a:solidFill>
                  <a:schemeClr val="hlink"/>
                </a:solidFill>
              </a:rPr>
              <a:t>Y = snake weight (g)</a:t>
            </a:r>
            <a:r>
              <a:rPr lang="en-US" sz="2600" dirty="0" smtClean="0"/>
              <a:t>      </a:t>
            </a:r>
            <a:r>
              <a:rPr lang="en-US" sz="2600" dirty="0" smtClean="0">
                <a:solidFill>
                  <a:schemeClr val="hlink"/>
                </a:solidFill>
              </a:rPr>
              <a:t>X = snake length (cm)</a:t>
            </a:r>
            <a:br>
              <a:rPr lang="en-US" sz="2600" dirty="0" smtClean="0">
                <a:solidFill>
                  <a:schemeClr val="hlink"/>
                </a:solidFill>
              </a:rPr>
            </a:br>
            <a:r>
              <a:rPr lang="en-US" sz="2800" dirty="0" smtClean="0"/>
              <a:t>Notice that the data appear as 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,y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) pairs:</a:t>
            </a:r>
            <a:endParaRPr lang="en-US" sz="2800" u="sng" dirty="0" smtClean="0"/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438400"/>
            <a:ext cx="6248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8183563" cy="1295400"/>
          </a:xfrm>
        </p:spPr>
        <p:txBody>
          <a:bodyPr/>
          <a:lstStyle/>
          <a:p>
            <a:pPr marL="285750" indent="-285750" eaLnBrk="1" hangingPunct="1">
              <a:buFontTx/>
              <a:buNone/>
            </a:pPr>
            <a:r>
              <a:rPr lang="en-US" smtClean="0"/>
              <a:t>	The snake data </a:t>
            </a:r>
            <a:r>
              <a:rPr lang="en-US" smtClean="0">
                <a:solidFill>
                  <a:schemeClr val="bg2"/>
                </a:solidFill>
              </a:rPr>
              <a:t>scatter plot</a:t>
            </a:r>
            <a:r>
              <a:rPr lang="en-US" smtClean="0"/>
              <a:t> shows a clear </a:t>
            </a:r>
            <a:r>
              <a:rPr lang="en-US" smtClean="0">
                <a:solidFill>
                  <a:schemeClr val="tx2"/>
                </a:solidFill>
              </a:rPr>
              <a:t>linear</a:t>
            </a:r>
            <a:r>
              <a:rPr lang="en-US" smtClean="0"/>
              <a:t> relation: </a:t>
            </a:r>
          </a:p>
        </p:txBody>
      </p:sp>
      <p:pic>
        <p:nvPicPr>
          <p:cNvPr id="1228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6994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625475" y="0"/>
            <a:ext cx="7845425" cy="1143000"/>
          </a:xfrm>
        </p:spPr>
        <p:txBody>
          <a:bodyPr/>
          <a:lstStyle/>
          <a:p>
            <a:pPr marL="285750" indent="-285750" eaLnBrk="1" hangingPunct="1">
              <a:buFontTx/>
              <a:buNone/>
            </a:pPr>
            <a:r>
              <a:rPr lang="en-US" smtClean="0">
                <a:solidFill>
                  <a:schemeClr val="folHlink"/>
                </a:solidFill>
              </a:rPr>
              <a:t>Table 12.3 summarizes the LS calculations:</a:t>
            </a:r>
          </a:p>
        </p:txBody>
      </p:sp>
      <p:pic>
        <p:nvPicPr>
          <p:cNvPr id="1239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8389938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7825" y="0"/>
            <a:ext cx="6196013" cy="1295400"/>
          </a:xfrm>
        </p:spPr>
        <p:txBody>
          <a:bodyPr/>
          <a:lstStyle/>
          <a:p>
            <a:pPr eaLnBrk="1" hangingPunct="1"/>
            <a:r>
              <a:rPr lang="en-US" smtClean="0"/>
              <a:t> </a:t>
            </a:r>
            <a:r>
              <a:rPr lang="en-US" smtClean="0">
                <a:solidFill>
                  <a:schemeClr val="folHlink"/>
                </a:solidFill>
              </a:rPr>
              <a:t>Least Squares Coefficients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362075"/>
            <a:ext cx="8158162" cy="4772025"/>
          </a:xfrm>
        </p:spPr>
        <p:txBody>
          <a:bodyPr/>
          <a:lstStyle/>
          <a:p>
            <a:pPr marL="285750" indent="-285750" eaLnBrk="1" hangingPunct="1">
              <a:buFontTx/>
              <a:buNone/>
            </a:pPr>
            <a:r>
              <a:rPr lang="en-US" smtClean="0"/>
              <a:t>From the table we see</a:t>
            </a:r>
          </a:p>
          <a:p>
            <a:pPr marL="285750" indent="-285750" eaLnBrk="1" hangingPunct="1">
              <a:buFontTx/>
              <a:buNone/>
            </a:pPr>
            <a:endParaRPr lang="en-US" smtClean="0"/>
          </a:p>
          <a:p>
            <a:pPr marL="285750" indent="-285750" eaLnBrk="1" hangingPunct="1">
              <a:buFontTx/>
              <a:buNone/>
            </a:pPr>
            <a:endParaRPr lang="en-US" smtClean="0"/>
          </a:p>
          <a:p>
            <a:pPr marL="285750" indent="-285750" eaLnBrk="1" hangingPunct="1">
              <a:spcBef>
                <a:spcPct val="0"/>
              </a:spcBef>
              <a:buFontTx/>
              <a:buNone/>
            </a:pPr>
            <a:r>
              <a:rPr lang="en-US" smtClean="0"/>
              <a:t>	so that the LS coefficients are</a:t>
            </a:r>
          </a:p>
          <a:p>
            <a:pPr marL="285750" indent="-285750" eaLnBrk="1" hangingPunct="1">
              <a:spcBef>
                <a:spcPct val="40000"/>
              </a:spcBef>
              <a:buFontTx/>
              <a:buNone/>
            </a:pPr>
            <a:r>
              <a:rPr lang="en-US" smtClean="0"/>
              <a:t>		b</a:t>
            </a:r>
            <a:r>
              <a:rPr lang="en-US" baseline="-25000" smtClean="0"/>
              <a:t>1</a:t>
            </a:r>
            <a:r>
              <a:rPr lang="en-US" smtClean="0"/>
              <a:t> = 1237/172 = </a:t>
            </a:r>
            <a:r>
              <a:rPr lang="en-US" smtClean="0">
                <a:solidFill>
                  <a:schemeClr val="tx2"/>
                </a:solidFill>
              </a:rPr>
              <a:t>7.192</a:t>
            </a:r>
            <a:r>
              <a:rPr lang="en-US" smtClean="0"/>
              <a:t>   and</a:t>
            </a:r>
          </a:p>
          <a:p>
            <a:pPr marL="285750" indent="-285750" eaLnBrk="1" hangingPunct="1">
              <a:spcBef>
                <a:spcPct val="40000"/>
              </a:spcBef>
              <a:buFontTx/>
              <a:buNone/>
            </a:pPr>
            <a:r>
              <a:rPr lang="en-US" smtClean="0"/>
              <a:t>		b</a:t>
            </a:r>
            <a:r>
              <a:rPr lang="en-US" baseline="-25000" smtClean="0"/>
              <a:t>0</a:t>
            </a:r>
            <a:r>
              <a:rPr lang="en-US" smtClean="0"/>
              <a:t> = 152 – (7.192)(63) = </a:t>
            </a:r>
            <a:r>
              <a:rPr lang="en-US" smtClean="0">
                <a:solidFill>
                  <a:schemeClr val="tx2"/>
                </a:solidFill>
              </a:rPr>
              <a:t>–301.096</a:t>
            </a:r>
            <a:r>
              <a:rPr lang="en-US" smtClean="0"/>
              <a:t>.</a:t>
            </a:r>
          </a:p>
          <a:p>
            <a:pPr marL="285750" indent="-285750" eaLnBrk="1" hangingPunct="1">
              <a:buFontTx/>
              <a:buNone/>
            </a:pPr>
            <a:r>
              <a:rPr lang="en-US" smtClean="0"/>
              <a:t>Thus, the LS line is</a:t>
            </a:r>
            <a:r>
              <a:rPr lang="en-US" sz="2800" smtClean="0"/>
              <a:t>  </a:t>
            </a:r>
            <a:r>
              <a:rPr lang="en-US" sz="2800" smtClean="0">
                <a:solidFill>
                  <a:schemeClr val="tx2"/>
                </a:solidFill>
              </a:rPr>
              <a:t>Y = –301.096 + 7.192X</a:t>
            </a:r>
            <a:r>
              <a:rPr lang="en-US" sz="2800" smtClean="0"/>
              <a:t>.  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13" y="1428750"/>
            <a:ext cx="7531100" cy="1536700"/>
          </a:xfrm>
          <a:prstGeom prst="rect">
            <a:avLst/>
          </a:prstGeom>
          <a:noFill/>
          <a:ln w="22225">
            <a:noFill/>
            <a:miter lim="800000"/>
            <a:headEnd/>
            <a:tailEnd type="none" w="sm" len="med"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8599488" cy="5932488"/>
          </a:xfrm>
        </p:spPr>
        <p:txBody>
          <a:bodyPr/>
          <a:lstStyle/>
          <a:p>
            <a:pPr marL="285750" indent="-285750" eaLnBrk="1" hangingPunct="1">
              <a:buFontTx/>
              <a:buNone/>
            </a:pPr>
            <a:r>
              <a:rPr lang="en-US" smtClean="0">
                <a:solidFill>
                  <a:schemeClr val="folHlink"/>
                </a:solidFill>
              </a:rPr>
              <a:t>Interpretation of LS coefficients:</a:t>
            </a:r>
          </a:p>
          <a:p>
            <a:pPr marL="671513" lvl="1" indent="-242888" eaLnBrk="1" hangingPunct="1">
              <a:buFontTx/>
              <a:buNone/>
            </a:pPr>
            <a:r>
              <a:rPr lang="en-US" sz="3200" smtClean="0">
                <a:solidFill>
                  <a:schemeClr val="tx2"/>
                </a:solidFill>
              </a:rPr>
              <a:t>b</a:t>
            </a:r>
            <a:r>
              <a:rPr lang="en-US" sz="3200" baseline="-25000" smtClean="0">
                <a:solidFill>
                  <a:schemeClr val="tx2"/>
                </a:solidFill>
              </a:rPr>
              <a:t>1</a:t>
            </a:r>
            <a:r>
              <a:rPr lang="en-US" sz="3200" smtClean="0">
                <a:solidFill>
                  <a:schemeClr val="tx2"/>
                </a:solidFill>
              </a:rPr>
              <a:t> = 7.192</a:t>
            </a:r>
            <a:r>
              <a:rPr lang="en-US" sz="3200" smtClean="0"/>
              <a:t> indicates that a 1 cm increase in snake length leads to an estimated 7.192 g increase in snake weight.</a:t>
            </a:r>
          </a:p>
          <a:p>
            <a:pPr marL="671513" lvl="1" indent="-242888" eaLnBrk="1" hangingPunct="1">
              <a:buFontTx/>
              <a:buNone/>
            </a:pPr>
            <a:endParaRPr lang="en-US" sz="3200" smtClean="0"/>
          </a:p>
          <a:p>
            <a:pPr marL="671513" lvl="1" indent="-242888" eaLnBrk="1" hangingPunct="1">
              <a:buFontTx/>
              <a:buNone/>
            </a:pPr>
            <a:r>
              <a:rPr lang="en-US" sz="3200" smtClean="0"/>
              <a:t>b</a:t>
            </a:r>
            <a:r>
              <a:rPr lang="en-US" sz="3200" baseline="-25000" smtClean="0"/>
              <a:t>0</a:t>
            </a:r>
            <a:r>
              <a:rPr lang="en-US" sz="3200" smtClean="0"/>
              <a:t> is the estimated weight of a snake whose length is 0 cm.  Clearly, this is a poor </a:t>
            </a:r>
            <a:r>
              <a:rPr lang="en-US" sz="3200" smtClean="0">
                <a:solidFill>
                  <a:schemeClr val="bg2"/>
                </a:solidFill>
              </a:rPr>
              <a:t>EXTRAPOLATION</a:t>
            </a:r>
            <a:r>
              <a:rPr lang="en-US" sz="3200" smtClean="0"/>
              <a:t> away from the bulk of the data.</a:t>
            </a:r>
          </a:p>
          <a:p>
            <a:pPr marL="1203325" lvl="2" indent="-401638"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315200" cy="16002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Correlation</a:t>
            </a:r>
            <a:r>
              <a:rPr lang="en-US" sz="2800" dirty="0"/>
              <a:t> shows the </a:t>
            </a:r>
            <a:r>
              <a:rPr lang="en-US" sz="2800" dirty="0">
                <a:solidFill>
                  <a:srgbClr val="FF9900"/>
                </a:solidFill>
              </a:rPr>
              <a:t>strength and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9900"/>
                </a:solidFill>
              </a:rPr>
              <a:t>direction</a:t>
            </a:r>
            <a:r>
              <a:rPr lang="en-US" sz="2800" dirty="0"/>
              <a:t> of a linear relationship</a:t>
            </a:r>
            <a:r>
              <a:rPr lang="en-US" sz="2800" dirty="0" smtClean="0"/>
              <a:t>. It is measured by </a:t>
            </a:r>
            <a:r>
              <a:rPr lang="en-US" sz="2800" dirty="0">
                <a:solidFill>
                  <a:srgbClr val="8053FF"/>
                </a:solidFill>
              </a:rPr>
              <a:t>t</a:t>
            </a:r>
            <a:r>
              <a:rPr lang="en-US" sz="2800" dirty="0" smtClean="0">
                <a:solidFill>
                  <a:srgbClr val="8053FF"/>
                </a:solidFill>
              </a:rPr>
              <a:t>he Correlation Coefficient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705140"/>
              </p:ext>
            </p:extLst>
          </p:nvPr>
        </p:nvGraphicFramePr>
        <p:xfrm>
          <a:off x="228600" y="2514601"/>
          <a:ext cx="8305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4" imgW="1854000" imgH="545760" progId="Equation.3">
                  <p:embed/>
                </p:oleObj>
              </mc:Choice>
              <mc:Fallback>
                <p:oleObj name="Equation" r:id="rId4" imgW="1854000" imgH="545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1"/>
                        <a:ext cx="83058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Properties of r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81534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1)  </a:t>
            </a:r>
            <a:r>
              <a:rPr lang="en-US" smtClean="0">
                <a:solidFill>
                  <a:schemeClr val="tx2"/>
                </a:solidFill>
              </a:rPr>
              <a:t>-1 ≤ r ≤ +1</a:t>
            </a:r>
          </a:p>
          <a:p>
            <a:pPr marL="609600" indent="-609600" eaLnBrk="1" hangingPunct="1"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2)  </a:t>
            </a:r>
            <a:r>
              <a:rPr lang="en-US" smtClean="0">
                <a:solidFill>
                  <a:schemeClr val="tx2"/>
                </a:solidFill>
              </a:rPr>
              <a:t>r = -1</a:t>
            </a:r>
            <a:r>
              <a:rPr lang="en-US" smtClean="0"/>
              <a:t>  represents </a:t>
            </a:r>
            <a:r>
              <a:rPr lang="en-US" smtClean="0">
                <a:solidFill>
                  <a:schemeClr val="hlink"/>
                </a:solidFill>
              </a:rPr>
              <a:t>perfect negative</a:t>
            </a:r>
            <a:r>
              <a:rPr lang="en-US" smtClean="0"/>
              <a:t> linear association.</a:t>
            </a:r>
          </a:p>
          <a:p>
            <a:pPr marL="609600" indent="-609600" eaLnBrk="1" hangingPunct="1"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3)  </a:t>
            </a:r>
            <a:r>
              <a:rPr lang="en-US" smtClean="0">
                <a:solidFill>
                  <a:schemeClr val="tx2"/>
                </a:solidFill>
              </a:rPr>
              <a:t>r = +1</a:t>
            </a:r>
            <a:r>
              <a:rPr lang="en-US" smtClean="0"/>
              <a:t>  represents </a:t>
            </a:r>
            <a:r>
              <a:rPr lang="en-US" smtClean="0">
                <a:solidFill>
                  <a:schemeClr val="hlink"/>
                </a:solidFill>
              </a:rPr>
              <a:t>perfect positive</a:t>
            </a:r>
            <a:r>
              <a:rPr lang="en-US" smtClean="0"/>
              <a:t> linear association.</a:t>
            </a:r>
          </a:p>
          <a:p>
            <a:pPr marL="609600" indent="-609600" eaLnBrk="1" hangingPunct="1"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4)</a:t>
            </a:r>
            <a:r>
              <a:rPr lang="en-US" smtClean="0"/>
              <a:t>  </a:t>
            </a:r>
            <a:r>
              <a:rPr lang="en-US" smtClean="0">
                <a:solidFill>
                  <a:schemeClr val="tx2"/>
                </a:solidFill>
              </a:rPr>
              <a:t>r = 0</a:t>
            </a:r>
            <a:r>
              <a:rPr lang="en-US" smtClean="0"/>
              <a:t>  represents </a:t>
            </a:r>
            <a:r>
              <a:rPr lang="en-US" smtClean="0">
                <a:solidFill>
                  <a:schemeClr val="hlink"/>
                </a:solidFill>
              </a:rPr>
              <a:t>no</a:t>
            </a:r>
            <a:r>
              <a:rPr lang="en-US" smtClean="0"/>
              <a:t> linear association. 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 (see plotted illustrations in next slide)</a:t>
            </a:r>
          </a:p>
          <a:p>
            <a:pPr marL="609600" indent="-609600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7848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folHlink"/>
                </a:solidFill>
              </a:rPr>
              <a:t>Example:   Snake Data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696200" cy="3962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r</a:t>
            </a:r>
            <a:r>
              <a:rPr lang="en-US" dirty="0" smtClean="0"/>
              <a:t> = 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   =  </a:t>
            </a:r>
            <a:r>
              <a:rPr lang="en-US" dirty="0" smtClean="0">
                <a:solidFill>
                  <a:schemeClr val="tx2"/>
                </a:solidFill>
              </a:rPr>
              <a:t>0.944</a:t>
            </a:r>
          </a:p>
          <a:p>
            <a:pPr eaLnBrk="1" hangingPunct="1"/>
            <a:r>
              <a:rPr lang="en-US" dirty="0" smtClean="0"/>
              <a:t>This indicates a high positive association between </a:t>
            </a:r>
            <a:r>
              <a:rPr lang="en-US" dirty="0" smtClean="0">
                <a:solidFill>
                  <a:schemeClr val="hlink"/>
                </a:solidFill>
              </a:rPr>
              <a:t>lengths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hlink"/>
                </a:solidFill>
              </a:rPr>
              <a:t>weights</a:t>
            </a:r>
            <a:r>
              <a:rPr lang="en-US" dirty="0" smtClean="0"/>
              <a:t> of snakes.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6480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921050"/>
              </p:ext>
            </p:extLst>
          </p:nvPr>
        </p:nvGraphicFramePr>
        <p:xfrm>
          <a:off x="1600200" y="1447800"/>
          <a:ext cx="3048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8" name="Equation" r:id="rId6" imgW="838080" imgH="431640" progId="Equation.3">
                  <p:embed/>
                </p:oleObj>
              </mc:Choice>
              <mc:Fallback>
                <p:oleObj name="Equation" r:id="rId6" imgW="8380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1447800"/>
                        <a:ext cx="30480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folHlink"/>
                </a:solidFill>
              </a:rPr>
              <a:t>Beware: </a:t>
            </a:r>
            <a:r>
              <a:rPr lang="en-US" sz="4000" smtClean="0">
                <a:solidFill>
                  <a:schemeClr val="tx2"/>
                </a:solidFill>
              </a:rPr>
              <a:t>r</a:t>
            </a:r>
            <a:r>
              <a:rPr lang="en-US" sz="4000" smtClean="0">
                <a:solidFill>
                  <a:schemeClr val="folHlink"/>
                </a:solidFill>
              </a:rPr>
              <a:t> is very sensitive to extreme observations</a:t>
            </a:r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3025" y="1225550"/>
            <a:ext cx="6754813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2820988" y="1903413"/>
            <a:ext cx="4562475" cy="3432175"/>
            <a:chOff x="1777" y="1199"/>
            <a:chExt cx="2874" cy="2162"/>
          </a:xfrm>
        </p:grpSpPr>
        <p:sp>
          <p:nvSpPr>
            <p:cNvPr id="130053" name="Oval 5"/>
            <p:cNvSpPr>
              <a:spLocks noChangeArrowheads="1"/>
            </p:cNvSpPr>
            <p:nvPr/>
          </p:nvSpPr>
          <p:spPr bwMode="auto">
            <a:xfrm>
              <a:off x="1777" y="1199"/>
              <a:ext cx="123" cy="12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4" name="Oval 6"/>
            <p:cNvSpPr>
              <a:spLocks noChangeArrowheads="1"/>
            </p:cNvSpPr>
            <p:nvPr/>
          </p:nvSpPr>
          <p:spPr bwMode="auto">
            <a:xfrm>
              <a:off x="2453" y="2416"/>
              <a:ext cx="123" cy="12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5" name="Oval 7"/>
            <p:cNvSpPr>
              <a:spLocks noChangeArrowheads="1"/>
            </p:cNvSpPr>
            <p:nvPr/>
          </p:nvSpPr>
          <p:spPr bwMode="auto">
            <a:xfrm>
              <a:off x="4528" y="3238"/>
              <a:ext cx="123" cy="12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Scatter Plot Shows Relationship Between Two Quantitative Variables</a:t>
            </a:r>
          </a:p>
        </p:txBody>
      </p:sp>
      <p:pic>
        <p:nvPicPr>
          <p:cNvPr id="5123" name="Picture 4" descr="figure 14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5625" y="1828800"/>
            <a:ext cx="5135563" cy="3657600"/>
          </a:xfrm>
          <a:noFill/>
        </p:spPr>
      </p:pic>
    </p:spTree>
    <p:extLst>
      <p:ext uri="{BB962C8B-B14F-4D97-AF65-F5344CB8AC3E}">
        <p14:creationId xmlns:p14="http://schemas.microsoft.com/office/powerpoint/2010/main" val="3154582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5" descr="Carto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5227638" cy="559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holmes\Pictures\MP Navigator\2011_11_15\IMG_0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0"/>
            <a:ext cx="6172199" cy="662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991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447800"/>
          </a:xfrm>
        </p:spPr>
        <p:txBody>
          <a:bodyPr/>
          <a:lstStyle/>
          <a:p>
            <a:pPr eaLnBrk="1" hangingPunct="1"/>
            <a:r>
              <a:rPr lang="en-US" sz="4000" smtClean="0"/>
              <a:t> </a:t>
            </a:r>
            <a:r>
              <a:rPr lang="en-US" sz="4000" smtClean="0">
                <a:solidFill>
                  <a:schemeClr val="folHlink"/>
                </a:solidFill>
              </a:rPr>
              <a:t>The Coefficient of Determination, r</a:t>
            </a:r>
            <a:r>
              <a:rPr lang="en-US" sz="4000" baseline="30000" smtClean="0">
                <a:solidFill>
                  <a:schemeClr val="folHlink"/>
                </a:solidFill>
              </a:rPr>
              <a:t>2</a:t>
            </a:r>
            <a:endParaRPr lang="en-US" sz="4000" smtClean="0">
              <a:solidFill>
                <a:schemeClr val="folHlink"/>
              </a:solidFill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r</a:t>
            </a:r>
            <a:r>
              <a:rPr lang="en-US" baseline="30000" dirty="0" smtClean="0">
                <a:solidFill>
                  <a:schemeClr val="tx2"/>
                </a:solidFill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the percentage of variation in the </a:t>
            </a:r>
            <a:r>
              <a:rPr lang="en-US" dirty="0" smtClean="0">
                <a:solidFill>
                  <a:schemeClr val="hlink"/>
                </a:solidFill>
              </a:rPr>
              <a:t>Y</a:t>
            </a:r>
            <a:r>
              <a:rPr lang="en-US" dirty="0" smtClean="0"/>
              <a:t> variable  that is explained by the least squares regression on </a:t>
            </a:r>
            <a:r>
              <a:rPr lang="en-US" dirty="0" smtClean="0">
                <a:solidFill>
                  <a:schemeClr val="hlink"/>
                </a:solidFill>
              </a:rPr>
              <a:t>X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  r</a:t>
            </a:r>
            <a:r>
              <a:rPr lang="en-US" baseline="30000" dirty="0" smtClean="0">
                <a:solidFill>
                  <a:schemeClr val="tx2"/>
                </a:solidFill>
              </a:rPr>
              <a:t>2</a:t>
            </a:r>
            <a:r>
              <a:rPr lang="en-US" dirty="0" smtClean="0"/>
              <a:t> has values between 0 and 100%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699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Example: Snake Data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738188" y="1350963"/>
            <a:ext cx="7767637" cy="4879975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r = 0.944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Hence </a:t>
            </a:r>
            <a:r>
              <a:rPr lang="en-US" smtClean="0">
                <a:solidFill>
                  <a:schemeClr val="tx2"/>
                </a:solidFill>
              </a:rPr>
              <a:t>r</a:t>
            </a:r>
            <a:r>
              <a:rPr lang="en-US" baseline="30000" smtClean="0">
                <a:solidFill>
                  <a:schemeClr val="tx2"/>
                </a:solidFill>
              </a:rPr>
              <a:t>2</a:t>
            </a:r>
            <a:r>
              <a:rPr lang="en-US" smtClean="0">
                <a:solidFill>
                  <a:schemeClr val="tx2"/>
                </a:solidFill>
              </a:rPr>
              <a:t> = 0.8905</a:t>
            </a:r>
          </a:p>
          <a:p>
            <a:pPr marL="285750" indent="-285750"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Hence 89% of the variation in snake weight is explained by variation in snake length.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Hurricane Wilma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4148" name="Picture 4" descr="Tropic Over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folHlink"/>
                </a:solidFill>
              </a:rPr>
              <a:t>What is Central Pressure?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077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chemeClr val="tx2"/>
                </a:solidFill>
              </a:rPr>
              <a:t>Central Pressure</a:t>
            </a:r>
            <a:r>
              <a:rPr lang="en-US" sz="2800" smtClean="0"/>
              <a:t>: The observed (or analyzed from peripheral pressure measurements) central pressure of the hurricane at landfall.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chemeClr val="tx2"/>
                </a:solidFill>
              </a:rPr>
              <a:t>Maximum Winds</a:t>
            </a:r>
            <a:r>
              <a:rPr lang="en-US" sz="2800" smtClean="0"/>
              <a:t>: Estimated maximum sustained (1-min) surface (10 m) winds to occur along the U. S. coast. Winds are estimated to the nearest 10 knots for the period of 1851 to 1885 and to the nearest 5 knots for the period of 1886 to date.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(1 kt = 1.15 mph.)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9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Scatter Plot (1851-2004)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6196" name="AutoShape 4" descr="Right click to copy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6197" name="Picture 5" descr="Right click to cop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2192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954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folHlink"/>
                </a:solidFill>
              </a:rPr>
              <a:t>Least Squares Regression Line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7220" name="Picture 4" descr="Right click to cop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371600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954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folHlink"/>
                </a:solidFill>
              </a:rPr>
              <a:t>Simple linear regression results: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696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Dependent (</a:t>
            </a:r>
            <a:r>
              <a:rPr lang="en-US" sz="2800" dirty="0" smtClean="0">
                <a:solidFill>
                  <a:schemeClr val="tx2"/>
                </a:solidFill>
              </a:rPr>
              <a:t>Y</a:t>
            </a:r>
            <a:r>
              <a:rPr lang="en-US" sz="2800" dirty="0" smtClean="0"/>
              <a:t>) Variable: </a:t>
            </a:r>
            <a:r>
              <a:rPr lang="en-US" sz="2800" dirty="0" err="1" smtClean="0"/>
              <a:t>Max_Winds</a:t>
            </a:r>
            <a:r>
              <a:rPr lang="en-US" sz="2800" dirty="0" smtClean="0"/>
              <a:t>_(</a:t>
            </a:r>
            <a:r>
              <a:rPr lang="en-US" sz="2800" dirty="0" err="1" smtClean="0"/>
              <a:t>kt</a:t>
            </a:r>
            <a:r>
              <a:rPr lang="en-US" sz="2800" dirty="0" smtClean="0"/>
              <a:t>) </a:t>
            </a:r>
            <a:br>
              <a:rPr lang="en-US" sz="2800" dirty="0" smtClean="0"/>
            </a:br>
            <a:r>
              <a:rPr lang="en-US" sz="2400" dirty="0" smtClean="0"/>
              <a:t>Independent (</a:t>
            </a:r>
            <a:r>
              <a:rPr lang="en-US" sz="2400" dirty="0" smtClean="0">
                <a:solidFill>
                  <a:schemeClr val="tx2"/>
                </a:solidFill>
              </a:rPr>
              <a:t>X</a:t>
            </a:r>
            <a:r>
              <a:rPr lang="en-US" sz="2400" dirty="0" smtClean="0"/>
              <a:t>) Variable: </a:t>
            </a:r>
            <a:r>
              <a:rPr lang="en-US" sz="2400" dirty="0" err="1" smtClean="0"/>
              <a:t>Central_Pressure</a:t>
            </a:r>
            <a:r>
              <a:rPr lang="en-US" sz="2400" dirty="0" smtClean="0"/>
              <a:t>_(</a:t>
            </a:r>
            <a:r>
              <a:rPr lang="en-US" sz="2400" dirty="0" err="1" smtClean="0"/>
              <a:t>mb</a:t>
            </a:r>
            <a:r>
              <a:rPr lang="en-US" sz="2400" dirty="0" smtClean="0"/>
              <a:t>)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      Y = 985.15 - 0.93X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Sample size: 164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tx2"/>
                </a:solidFill>
              </a:rPr>
              <a:t>r</a:t>
            </a:r>
            <a:r>
              <a:rPr lang="en-US" sz="2800" dirty="0" smtClean="0"/>
              <a:t> (correlation coefficient) = </a:t>
            </a:r>
            <a:r>
              <a:rPr lang="en-US" sz="2800" dirty="0" smtClean="0">
                <a:solidFill>
                  <a:schemeClr val="tx2"/>
                </a:solidFill>
              </a:rPr>
              <a:t>-0.896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tx2"/>
                </a:solidFill>
              </a:rPr>
              <a:t>r</a:t>
            </a:r>
            <a:r>
              <a:rPr lang="en-US" sz="2800" baseline="30000" dirty="0" smtClean="0">
                <a:solidFill>
                  <a:schemeClr val="tx2"/>
                </a:solidFill>
              </a:rPr>
              <a:t>2</a:t>
            </a:r>
            <a:r>
              <a:rPr lang="en-US" sz="2800" dirty="0" smtClean="0">
                <a:solidFill>
                  <a:schemeClr val="tx2"/>
                </a:solidFill>
              </a:rPr>
              <a:t> = 0.8028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7526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folHlink"/>
                </a:solidFill>
              </a:rPr>
              <a:t>What is the value for the slope and what does it mean?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6962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slope = </a:t>
            </a:r>
            <a:r>
              <a:rPr lang="en-US" smtClean="0">
                <a:solidFill>
                  <a:schemeClr val="tx2"/>
                </a:solidFill>
              </a:rPr>
              <a:t>-.93</a:t>
            </a:r>
          </a:p>
          <a:p>
            <a:pPr eaLnBrk="1" hangingPunct="1"/>
            <a:r>
              <a:rPr lang="en-US" smtClean="0"/>
              <a:t>For every additional 1 mb. increase in central pressure, max wind speed deceases by .93 knots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Scatter Plot Shows Relationship Between Two Quantitative Variables</a:t>
            </a:r>
          </a:p>
        </p:txBody>
      </p:sp>
      <p:graphicFrame>
        <p:nvGraphicFramePr>
          <p:cNvPr id="61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90600" y="1697038"/>
          <a:ext cx="6537325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0" name="Chart" r:id="rId3" imgW="4677156" imgH="2476805" progId="Excel.Chart.8">
                  <p:embed/>
                </p:oleObj>
              </mc:Choice>
              <mc:Fallback>
                <p:oleObj name="Chart" r:id="rId3" imgW="4677156" imgH="2476805" progId="Excel.Char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97038"/>
                        <a:ext cx="6537325" cy="346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1905000" y="5334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“Seeing Through Statistics”, Utts</a:t>
            </a:r>
          </a:p>
        </p:txBody>
      </p:sp>
    </p:spTree>
    <p:extLst>
      <p:ext uri="{BB962C8B-B14F-4D97-AF65-F5344CB8AC3E}">
        <p14:creationId xmlns:p14="http://schemas.microsoft.com/office/powerpoint/2010/main" val="12244452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162800" cy="1219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What does r</a:t>
            </a:r>
            <a:r>
              <a:rPr lang="en-US" baseline="30000" smtClean="0">
                <a:solidFill>
                  <a:schemeClr val="folHlink"/>
                </a:solidFill>
              </a:rPr>
              <a:t>2</a:t>
            </a:r>
            <a:r>
              <a:rPr lang="en-US" smtClean="0">
                <a:solidFill>
                  <a:schemeClr val="folHlink"/>
                </a:solidFill>
              </a:rPr>
              <a:t> tell us?    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696200" cy="4038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r</a:t>
            </a:r>
            <a:r>
              <a:rPr lang="en-US" baseline="30000" smtClean="0">
                <a:solidFill>
                  <a:schemeClr val="tx2"/>
                </a:solidFill>
              </a:rPr>
              <a:t>2</a:t>
            </a:r>
            <a:r>
              <a:rPr lang="en-US" smtClean="0"/>
              <a:t> is the percent of variation of y accounted for by the least squares linear regression on x.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So </a:t>
            </a:r>
            <a:r>
              <a:rPr lang="en-US" smtClean="0">
                <a:solidFill>
                  <a:schemeClr val="tx2"/>
                </a:solidFill>
              </a:rPr>
              <a:t>80%</a:t>
            </a:r>
            <a:r>
              <a:rPr lang="en-US" smtClean="0"/>
              <a:t> of the variability in </a:t>
            </a:r>
            <a:r>
              <a:rPr lang="en-US" smtClean="0">
                <a:solidFill>
                  <a:schemeClr val="hlink"/>
                </a:solidFill>
              </a:rPr>
              <a:t>max wind</a:t>
            </a:r>
            <a:r>
              <a:rPr lang="en-US" smtClean="0"/>
              <a:t> </a:t>
            </a:r>
            <a:r>
              <a:rPr lang="en-US" smtClean="0">
                <a:solidFill>
                  <a:schemeClr val="hlink"/>
                </a:solidFill>
              </a:rPr>
              <a:t>speed</a:t>
            </a:r>
            <a:r>
              <a:rPr lang="en-US" smtClean="0"/>
              <a:t> is accounted for by variation in </a:t>
            </a:r>
            <a:r>
              <a:rPr lang="en-US" smtClean="0">
                <a:solidFill>
                  <a:schemeClr val="hlink"/>
                </a:solidFill>
              </a:rPr>
              <a:t>central pressure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870700" cy="1828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folHlink"/>
                </a:solidFill>
              </a:rPr>
              <a:t>Use this equation to predict the maximum wind speed for a central pressure of 882 mb.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696200" cy="3886200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       Y </a:t>
            </a:r>
            <a:r>
              <a:rPr lang="en-US" sz="2800" dirty="0">
                <a:solidFill>
                  <a:schemeClr val="tx2"/>
                </a:solidFill>
              </a:rPr>
              <a:t>= 985.15 - 0.93X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 smtClean="0"/>
              <a:t>When X = 882,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Max_Winds</a:t>
            </a:r>
            <a:r>
              <a:rPr lang="en-US" sz="2800" dirty="0" smtClean="0"/>
              <a:t> = 166.89 knots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166.89 *1.15 = </a:t>
            </a:r>
            <a:r>
              <a:rPr lang="en-US" sz="2800" dirty="0" smtClean="0">
                <a:solidFill>
                  <a:schemeClr val="tx2"/>
                </a:solidFill>
              </a:rPr>
              <a:t>191 mph</a:t>
            </a:r>
            <a:r>
              <a:rPr lang="en-US" sz="2800" dirty="0" smtClean="0"/>
              <a:t> ! 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5" descr="Carto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480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iholmes\Pictures\MP Navigator\2011_11_15\IMG_0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0"/>
            <a:ext cx="5334000" cy="662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46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\Pictures\MP Navigator\2013_10_28\I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8" y="33969"/>
            <a:ext cx="5029201" cy="666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85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2" descr="https://lh3.googleusercontent.com/-1FM8S2PS0XM/UtgCbKNCqYI/AAAAAAAACMY/Ma97Ds7587E/s640/DSC009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457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024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58" name="Picture 2" descr="https://lh3.googleusercontent.com/-c5FwX5YNg44/UtgCZDnGfAI/AAAAAAAACWw/8fwPyypbCcQ/s640/DSC009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47244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823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 pitchFamily="66" charset="0"/>
              </a:rPr>
              <a:t>Correlation v Causation</a:t>
            </a:r>
            <a:endParaRPr lang="en-US" sz="40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Researching patterns of disease in British society in the 1840’s, </a:t>
            </a:r>
            <a:r>
              <a:rPr lang="en-US" sz="2400" dirty="0">
                <a:latin typeface="Comic Sans MS" pitchFamily="66" charset="0"/>
              </a:rPr>
              <a:t>W</a:t>
            </a:r>
            <a:r>
              <a:rPr lang="en-US" sz="2400" dirty="0" smtClean="0">
                <a:latin typeface="Comic Sans MS" pitchFamily="66" charset="0"/>
              </a:rPr>
              <a:t>illiam Farr tabulated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Cholera deaths </a:t>
            </a:r>
            <a:r>
              <a:rPr lang="en-US" sz="2400" dirty="0" smtClean="0">
                <a:latin typeface="Comic Sans MS" pitchFamily="66" charset="0"/>
              </a:rPr>
              <a:t>by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elevation</a:t>
            </a:r>
            <a:r>
              <a:rPr lang="en-US" sz="2400" dirty="0" smtClean="0">
                <a:latin typeface="Comic Sans MS" pitchFamily="66" charset="0"/>
              </a:rPr>
              <a:t> and concluded that higher ground was safer ground.</a:t>
            </a:r>
          </a:p>
          <a:p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mic Sans MS" pitchFamily="66" charset="0"/>
              </a:rPr>
              <a:t>   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Cholera Deaths</a:t>
            </a:r>
            <a:r>
              <a:rPr lang="en-US" sz="2000" dirty="0" smtClean="0">
                <a:latin typeface="Comic Sans MS" pitchFamily="66" charset="0"/>
              </a:rPr>
              <a:t>                                    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Elevation of the Community</a:t>
            </a:r>
          </a:p>
          <a:p>
            <a:pPr marL="0" indent="0">
              <a:buNone/>
            </a:pPr>
            <a:endParaRPr lang="en-US" sz="20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sz="20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mic Sans MS" pitchFamily="66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                               Density of Settlement 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                              Access to Cleaner Water</a:t>
            </a:r>
          </a:p>
          <a:p>
            <a:pPr marL="0" indent="0"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                                                       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" name="Left-Right Arrow 1"/>
          <p:cNvSpPr/>
          <p:nvPr/>
        </p:nvSpPr>
        <p:spPr>
          <a:xfrm>
            <a:off x="2590800" y="2895600"/>
            <a:ext cx="25908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676400" y="3276600"/>
            <a:ext cx="2209800" cy="1877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4114800" y="3380232"/>
            <a:ext cx="2514600" cy="1773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4588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AA0BC5"/>
                </a:solidFill>
              </a:rPr>
              <a:t>Spurious Correlations </a:t>
            </a:r>
            <a:br>
              <a:rPr lang="en-US" sz="3600" dirty="0" smtClean="0">
                <a:solidFill>
                  <a:srgbClr val="AA0BC5"/>
                </a:solidFill>
              </a:rPr>
            </a:br>
            <a:r>
              <a:rPr lang="en-US" sz="3600" dirty="0" smtClean="0">
                <a:solidFill>
                  <a:srgbClr val="AA0BC5"/>
                </a:solidFill>
              </a:rPr>
              <a:t>(r = 0.67)</a:t>
            </a:r>
            <a:endParaRPr lang="en-US" sz="3600" dirty="0">
              <a:solidFill>
                <a:srgbClr val="AA0BC5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14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62000"/>
          </a:xfrm>
        </p:spPr>
        <p:txBody>
          <a:bodyPr/>
          <a:lstStyle/>
          <a:p>
            <a:r>
              <a:rPr lang="en-US" dirty="0">
                <a:solidFill>
                  <a:srgbClr val="AA0BC5"/>
                </a:solidFill>
              </a:rPr>
              <a:t>r</a:t>
            </a:r>
            <a:r>
              <a:rPr lang="en-US" dirty="0" smtClean="0">
                <a:solidFill>
                  <a:srgbClr val="AA0BC5"/>
                </a:solidFill>
              </a:rPr>
              <a:t> = 0.97</a:t>
            </a:r>
            <a:endParaRPr lang="en-US" dirty="0">
              <a:solidFill>
                <a:srgbClr val="AA0BC5"/>
              </a:solidFill>
            </a:endParaRPr>
          </a:p>
        </p:txBody>
      </p:sp>
      <p:pic>
        <p:nvPicPr>
          <p:cNvPr id="4" name="Picture 2" descr="http://i.imgur.com/Zzq9wS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763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96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Scatter Plots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 </a:t>
            </a:r>
            <a:r>
              <a:rPr lang="en-US" altLang="en-US" sz="2800" b="1" dirty="0" smtClean="0">
                <a:solidFill>
                  <a:srgbClr val="7443FF"/>
                </a:solidFill>
              </a:rPr>
              <a:t>Scatter plot </a:t>
            </a:r>
            <a:r>
              <a:rPr lang="en-US" altLang="en-US" sz="2800" dirty="0" smtClean="0"/>
              <a:t>shows the relationship between two quantitative variables measured on the same individuals.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We think that one variable (the </a:t>
            </a:r>
            <a:r>
              <a:rPr lang="en-US" altLang="en-US" sz="2800" b="1" dirty="0" smtClean="0">
                <a:solidFill>
                  <a:schemeClr val="tx2"/>
                </a:solidFill>
              </a:rPr>
              <a:t>explanatory  or</a:t>
            </a:r>
            <a:r>
              <a:rPr lang="en-US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en-US" sz="2800" b="1" dirty="0" smtClean="0">
                <a:solidFill>
                  <a:schemeClr val="tx2"/>
                </a:solidFill>
              </a:rPr>
              <a:t>x variable</a:t>
            </a:r>
            <a:r>
              <a:rPr lang="en-US" altLang="en-US" sz="2800" dirty="0" smtClean="0"/>
              <a:t>) explains the variation in values of the other variable (the </a:t>
            </a:r>
            <a:r>
              <a:rPr lang="en-US" altLang="en-US" sz="2800" b="1" dirty="0" smtClean="0"/>
              <a:t>response or y variable</a:t>
            </a:r>
            <a:r>
              <a:rPr lang="en-US" altLang="en-US" sz="2800" dirty="0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think percent taking the SAT explains the variation in average SAT scores.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think that distance of a putt explains the success rate.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3318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685800"/>
          </a:xfrm>
        </p:spPr>
        <p:txBody>
          <a:bodyPr/>
          <a:lstStyle/>
          <a:p>
            <a:r>
              <a:rPr lang="en-US" dirty="0">
                <a:solidFill>
                  <a:srgbClr val="AA0BC5"/>
                </a:solidFill>
              </a:rPr>
              <a:t>r</a:t>
            </a:r>
            <a:r>
              <a:rPr lang="en-US" dirty="0" smtClean="0">
                <a:solidFill>
                  <a:srgbClr val="AA0BC5"/>
                </a:solidFill>
              </a:rPr>
              <a:t> = 0.87</a:t>
            </a:r>
            <a:endParaRPr lang="en-US" dirty="0">
              <a:solidFill>
                <a:srgbClr val="AA0BC5"/>
              </a:solidFill>
            </a:endParaRPr>
          </a:p>
        </p:txBody>
      </p:sp>
      <p:pic>
        <p:nvPicPr>
          <p:cNvPr id="4" name="Picture 2" descr="http://i.imgur.com/PRJk5Q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Interpreting a Scatter Plot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Look for overall pattern and any striking deviations from that pattern.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 the overall pattern we look at the plots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solidFill>
                  <a:srgbClr val="0066FF"/>
                </a:solidFill>
              </a:rPr>
              <a:t>Form</a:t>
            </a:r>
            <a:r>
              <a:rPr lang="en-US" altLang="en-US" sz="3200" smtClean="0"/>
              <a:t> – shape 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solidFill>
                  <a:srgbClr val="33CC33"/>
                </a:solidFill>
              </a:rPr>
              <a:t>Direction</a:t>
            </a:r>
            <a:r>
              <a:rPr lang="en-US" altLang="en-US" sz="3200" smtClean="0"/>
              <a:t> – positive or negative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solidFill>
                  <a:srgbClr val="FF0066"/>
                </a:solidFill>
              </a:rPr>
              <a:t>Strength</a:t>
            </a:r>
            <a:r>
              <a:rPr lang="en-US" altLang="en-US" sz="3200" smtClean="0"/>
              <a:t> – strong or weak</a:t>
            </a:r>
          </a:p>
        </p:txBody>
      </p:sp>
    </p:spTree>
    <p:extLst>
      <p:ext uri="{BB962C8B-B14F-4D97-AF65-F5344CB8AC3E}">
        <p14:creationId xmlns:p14="http://schemas.microsoft.com/office/powerpoint/2010/main" val="3189788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Form, Direction, and Strength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>
                <a:solidFill>
                  <a:schemeClr val="hlink"/>
                </a:solidFill>
              </a:rPr>
              <a:t>Form</a:t>
            </a:r>
            <a:r>
              <a:rPr lang="en-US" altLang="en-US" sz="2800" smtClean="0"/>
              <a:t>- Is there a straight line relationship between the variables? Does the graph curve slightly or sharply either up or down? Can you see a pattern?</a:t>
            </a:r>
          </a:p>
          <a:p>
            <a:r>
              <a:rPr lang="en-US" altLang="en-US" sz="2800" b="1" smtClean="0">
                <a:solidFill>
                  <a:srgbClr val="0066FF"/>
                </a:solidFill>
              </a:rPr>
              <a:t>Direction</a:t>
            </a:r>
            <a:r>
              <a:rPr lang="en-US" altLang="en-US" sz="2800" smtClean="0"/>
              <a:t>: A pattern that runs from the upper left to the lower right has negative direction and a pattern that runs the other way has a positive direction.</a:t>
            </a:r>
          </a:p>
        </p:txBody>
      </p:sp>
    </p:spTree>
    <p:extLst>
      <p:ext uri="{BB962C8B-B14F-4D97-AF65-F5344CB8AC3E}">
        <p14:creationId xmlns:p14="http://schemas.microsoft.com/office/powerpoint/2010/main" val="1049548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>
                <a:solidFill>
                  <a:srgbClr val="FF0066"/>
                </a:solidFill>
              </a:rPr>
              <a:t>Strength</a:t>
            </a:r>
            <a:r>
              <a:rPr lang="en-US" altLang="en-US" sz="4000" b="1" smtClean="0"/>
              <a:t>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b="1" smtClean="0"/>
              <a:t>How much scatter is in the plot?</a:t>
            </a:r>
          </a:p>
          <a:p>
            <a:pPr>
              <a:buFontTx/>
              <a:buNone/>
            </a:pPr>
            <a:endParaRPr lang="en-US" altLang="en-US" sz="2800" smtClean="0"/>
          </a:p>
          <a:p>
            <a:r>
              <a:rPr lang="en-US" altLang="en-US" smtClean="0"/>
              <a:t>The less scatter the stronger the relationship between the variables. Graphs with a lot of scatter show a weak relationship between the points.</a:t>
            </a:r>
          </a:p>
        </p:txBody>
      </p:sp>
    </p:spTree>
    <p:extLst>
      <p:ext uri="{BB962C8B-B14F-4D97-AF65-F5344CB8AC3E}">
        <p14:creationId xmlns:p14="http://schemas.microsoft.com/office/powerpoint/2010/main" val="6689381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Interpreting a Scatter Plot</a:t>
            </a:r>
          </a:p>
        </p:txBody>
      </p:sp>
      <p:pic>
        <p:nvPicPr>
          <p:cNvPr id="11267" name="Picture 4" descr="figure 14-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4419600" cy="3632200"/>
          </a:xfrm>
          <a:noFill/>
        </p:spPr>
      </p:pic>
      <p:sp>
        <p:nvSpPr>
          <p:cNvPr id="11268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5334000" y="1676400"/>
            <a:ext cx="3581400" cy="4343400"/>
          </a:xfrm>
        </p:spPr>
        <p:txBody>
          <a:bodyPr/>
          <a:lstStyle/>
          <a:p>
            <a:r>
              <a:rPr lang="en-US" altLang="en-US" smtClean="0">
                <a:solidFill>
                  <a:srgbClr val="0066FF"/>
                </a:solidFill>
              </a:rPr>
              <a:t>Form</a:t>
            </a:r>
            <a:r>
              <a:rPr lang="en-US" altLang="en-US" smtClean="0"/>
              <a:t>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>
                <a:solidFill>
                  <a:srgbClr val="33CC33"/>
                </a:solidFill>
              </a:rPr>
              <a:t>Direction</a:t>
            </a:r>
            <a:r>
              <a:rPr lang="en-US" altLang="en-US" smtClean="0"/>
              <a:t>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>
                <a:solidFill>
                  <a:srgbClr val="FF0066"/>
                </a:solidFill>
              </a:rPr>
              <a:t>Strength</a:t>
            </a:r>
            <a:r>
              <a:rPr lang="en-US" altLang="en-US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07988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AP" id="{1A68BA8C-2C44-4A50-A11C-CE52BC3FFEF8}" vid="{945DD392-291C-48FF-A496-FFBAAA184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</Template>
  <TotalTime>5768</TotalTime>
  <Words>1079</Words>
  <Application>Microsoft Macintosh PowerPoint</Application>
  <PresentationFormat>On-screen Show (4:3)</PresentationFormat>
  <Paragraphs>185</Paragraphs>
  <Slides>50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AP</vt:lpstr>
      <vt:lpstr>Chart</vt:lpstr>
      <vt:lpstr>Mtb Graph</vt:lpstr>
      <vt:lpstr>Equation</vt:lpstr>
      <vt:lpstr>PowerPoint Presentation</vt:lpstr>
      <vt:lpstr>Bivariate Data</vt:lpstr>
      <vt:lpstr>Scatter Plot Shows Relationship Between Two Quantitative Variables</vt:lpstr>
      <vt:lpstr>Scatter Plot Shows Relationship Between Two Quantitative Variables</vt:lpstr>
      <vt:lpstr>Scatter Plots</vt:lpstr>
      <vt:lpstr>Interpreting a Scatter Plot</vt:lpstr>
      <vt:lpstr>Form, Direction, and Strength</vt:lpstr>
      <vt:lpstr>Strength:</vt:lpstr>
      <vt:lpstr>Interpreting a Scatter Plot</vt:lpstr>
      <vt:lpstr>Interpreting a Scatter Plot</vt:lpstr>
      <vt:lpstr>Interpreting a Scatter Plot</vt:lpstr>
      <vt:lpstr>Regression  and Correlation</vt:lpstr>
      <vt:lpstr>Simple Linear Regression Model</vt:lpstr>
      <vt:lpstr>Y = b0 + b1X</vt:lpstr>
      <vt:lpstr>Straight-line graphs of three linear equations. </vt:lpstr>
      <vt:lpstr>Always plot the scatter diagram to make sure the relationship between Y and X is linear. Otherwise your straight line may be nonsense!</vt:lpstr>
      <vt:lpstr>The Least Squares Regression Line</vt:lpstr>
      <vt:lpstr>Deviations From the Line</vt:lpstr>
      <vt:lpstr>Coefficients of the Least Squares Line</vt:lpstr>
      <vt:lpstr>Example: can we predict the weight of a snake simply by measuring its length?</vt:lpstr>
      <vt:lpstr>PowerPoint Presentation</vt:lpstr>
      <vt:lpstr>PowerPoint Presentation</vt:lpstr>
      <vt:lpstr> Least Squares Coefficients</vt:lpstr>
      <vt:lpstr>PowerPoint Presentation</vt:lpstr>
      <vt:lpstr>Correlation shows the strength and direction of a linear relationship. It is measured by the Correlation Coefficient</vt:lpstr>
      <vt:lpstr>Properties of r</vt:lpstr>
      <vt:lpstr>PowerPoint Presentation</vt:lpstr>
      <vt:lpstr>Example:   Snake Data</vt:lpstr>
      <vt:lpstr>Beware: r is very sensitive to extreme observations</vt:lpstr>
      <vt:lpstr>PowerPoint Presentation</vt:lpstr>
      <vt:lpstr>PowerPoint Presentation</vt:lpstr>
      <vt:lpstr> The Coefficient of Determination, r2</vt:lpstr>
      <vt:lpstr>Example: Snake Data</vt:lpstr>
      <vt:lpstr>Hurricane Wilma</vt:lpstr>
      <vt:lpstr>What is Central Pressure?</vt:lpstr>
      <vt:lpstr>Scatter Plot (1851-2004)</vt:lpstr>
      <vt:lpstr>Least Squares Regression Line</vt:lpstr>
      <vt:lpstr>Simple linear regression results:</vt:lpstr>
      <vt:lpstr>What is the value for the slope and what does it mean?</vt:lpstr>
      <vt:lpstr>What does r2 tell us?    </vt:lpstr>
      <vt:lpstr>Use this equation to predict the maximum wind speed for a central pressure of 882 mb.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v Causation</vt:lpstr>
      <vt:lpstr>Spurious Correlations  (r = 0.67)</vt:lpstr>
      <vt:lpstr>r = 0.97</vt:lpstr>
      <vt:lpstr>r = 0.87</vt:lpstr>
    </vt:vector>
  </TitlesOfParts>
  <Company>The College of New Jersey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TCNJ</dc:creator>
  <cp:lastModifiedBy>Tony W</cp:lastModifiedBy>
  <cp:revision>254</cp:revision>
  <cp:lastPrinted>2014-09-30T16:40:32Z</cp:lastPrinted>
  <dcterms:created xsi:type="dcterms:W3CDTF">2007-01-22T21:57:11Z</dcterms:created>
  <dcterms:modified xsi:type="dcterms:W3CDTF">2016-03-27T05:54:25Z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