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3.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77" r:id="rId5"/>
    <p:sldId id="261" r:id="rId6"/>
    <p:sldId id="262" r:id="rId7"/>
    <p:sldId id="263" r:id="rId8"/>
    <p:sldId id="264" r:id="rId9"/>
    <p:sldId id="266" r:id="rId10"/>
    <p:sldId id="267" r:id="rId11"/>
    <p:sldId id="265"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69" r:id="rId25"/>
    <p:sldId id="271" r:id="rId26"/>
    <p:sldId id="270" r:id="rId27"/>
    <p:sldId id="268" r:id="rId28"/>
    <p:sldId id="272" r:id="rId29"/>
    <p:sldId id="273" r:id="rId30"/>
    <p:sldId id="274" r:id="rId31"/>
    <p:sldId id="275" r:id="rId32"/>
    <p:sldId id="276" r:id="rId33"/>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1" d="100"/>
          <a:sy n="81" d="100"/>
        </p:scale>
        <p:origin x="-107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222D8E79-90C9-4B27-9C88-B7CEB6373BA0}" type="datetimeFigureOut">
              <a:rPr lang="en-US" smtClean="0"/>
              <a:t>3/24/16</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2A28352C-43F0-42E8-9964-2E67985FF696}" type="slidenum">
              <a:rPr lang="en-US" smtClean="0"/>
              <a:t>‹#›</a:t>
            </a:fld>
            <a:endParaRPr lang="en-US"/>
          </a:p>
        </p:txBody>
      </p:sp>
    </p:spTree>
    <p:extLst>
      <p:ext uri="{BB962C8B-B14F-4D97-AF65-F5344CB8AC3E}">
        <p14:creationId xmlns:p14="http://schemas.microsoft.com/office/powerpoint/2010/main" val="251680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Slide Image Placeholder 1"/>
          <p:cNvSpPr>
            <a:spLocks noGrp="1" noRot="1" noChangeAspect="1" noTextEdit="1"/>
          </p:cNvSpPr>
          <p:nvPr>
            <p:ph type="sldImg"/>
          </p:nvPr>
        </p:nvSpPr>
        <p:spPr bwMode="auto">
          <a:noFill/>
          <a:ln>
            <a:solidFill>
              <a:srgbClr val="000000"/>
            </a:solidFill>
            <a:miter lim="800000"/>
            <a:headEnd/>
            <a:tailEnd/>
          </a:ln>
        </p:spPr>
      </p:sp>
      <p:sp>
        <p:nvSpPr>
          <p:cNvPr id="2621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62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1A6AE62-8600-4422-85D3-B99DFFB5D05E}" type="slidenum">
              <a:rPr lang="en-US" smtClean="0"/>
              <a:pPr/>
              <a:t>2</a:t>
            </a:fld>
            <a:endParaRPr lang="en-US" smtClean="0"/>
          </a:p>
        </p:txBody>
      </p:sp>
    </p:spTree>
    <p:extLst>
      <p:ext uri="{BB962C8B-B14F-4D97-AF65-F5344CB8AC3E}">
        <p14:creationId xmlns:p14="http://schemas.microsoft.com/office/powerpoint/2010/main" val="361879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p:cNvSpPr>
            <a:spLocks noGrp="1" noRot="1" noChangeAspect="1" noTextEdit="1"/>
          </p:cNvSpPr>
          <p:nvPr>
            <p:ph type="sldImg"/>
          </p:nvPr>
        </p:nvSpPr>
        <p:spPr bwMode="auto">
          <a:noFill/>
          <a:ln>
            <a:solidFill>
              <a:srgbClr val="000000"/>
            </a:solidFill>
            <a:miter lim="800000"/>
            <a:headEnd/>
            <a:tailEnd/>
          </a:ln>
        </p:spPr>
      </p:sp>
      <p:sp>
        <p:nvSpPr>
          <p:cNvPr id="2631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631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4A01323-4F48-4193-9AEB-AFCA4C4FF9F5}" type="slidenum">
              <a:rPr lang="en-US" smtClean="0"/>
              <a:pPr/>
              <a:t>3</a:t>
            </a:fld>
            <a:endParaRPr lang="en-US" smtClean="0"/>
          </a:p>
        </p:txBody>
      </p:sp>
    </p:spTree>
    <p:extLst>
      <p:ext uri="{BB962C8B-B14F-4D97-AF65-F5344CB8AC3E}">
        <p14:creationId xmlns:p14="http://schemas.microsoft.com/office/powerpoint/2010/main" val="2682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ln/>
        </p:spPr>
        <p:txBody>
          <a:bodyPr/>
          <a:lstStyle/>
          <a:p>
            <a:endParaRPr lang="en-US"/>
          </a:p>
        </p:txBody>
      </p:sp>
      <p:sp>
        <p:nvSpPr>
          <p:cNvPr id="27651" name="Rectangle 3"/>
          <p:cNvSpPr>
            <a:spLocks noGrp="1" noRot="1" noChangeAspect="1" noChangeArrowheads="1" noTextEdit="1"/>
          </p:cNvSpPr>
          <p:nvPr>
            <p:ph type="sldImg"/>
          </p:nvPr>
        </p:nvSpPr>
        <p:spPr>
          <a:xfrm>
            <a:off x="1204913" y="698500"/>
            <a:ext cx="4600575" cy="3451225"/>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311EFC-759E-4966-858F-D05FC2E5DCAF}" type="datetimeFigureOut">
              <a:rPr lang="en-US" smtClean="0"/>
              <a:t>3/24/16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F1918-B454-4674-AE69-583DB0B6EDF7}" type="slidenum">
              <a:rPr lang="en-US" smtClean="0"/>
              <a:t>‹#›</a:t>
            </a:fld>
            <a:endParaRPr lang="en-US"/>
          </a:p>
        </p:txBody>
      </p:sp>
    </p:spTree>
    <p:extLst>
      <p:ext uri="{BB962C8B-B14F-4D97-AF65-F5344CB8AC3E}">
        <p14:creationId xmlns:p14="http://schemas.microsoft.com/office/powerpoint/2010/main" val="393476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11EFC-759E-4966-858F-D05FC2E5DCAF}" type="datetimeFigureOut">
              <a:rPr lang="en-US" smtClean="0"/>
              <a:t>3/24/16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F1918-B454-4674-AE69-583DB0B6EDF7}" type="slidenum">
              <a:rPr lang="en-US" smtClean="0"/>
              <a:t>‹#›</a:t>
            </a:fld>
            <a:endParaRPr lang="en-US"/>
          </a:p>
        </p:txBody>
      </p:sp>
    </p:spTree>
    <p:extLst>
      <p:ext uri="{BB962C8B-B14F-4D97-AF65-F5344CB8AC3E}">
        <p14:creationId xmlns:p14="http://schemas.microsoft.com/office/powerpoint/2010/main" val="34471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11EFC-759E-4966-858F-D05FC2E5DCAF}" type="datetimeFigureOut">
              <a:rPr lang="en-US" smtClean="0"/>
              <a:t>3/24/16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F1918-B454-4674-AE69-583DB0B6EDF7}" type="slidenum">
              <a:rPr lang="en-US" smtClean="0"/>
              <a:t>‹#›</a:t>
            </a:fld>
            <a:endParaRPr lang="en-US"/>
          </a:p>
        </p:txBody>
      </p:sp>
    </p:spTree>
    <p:extLst>
      <p:ext uri="{BB962C8B-B14F-4D97-AF65-F5344CB8AC3E}">
        <p14:creationId xmlns:p14="http://schemas.microsoft.com/office/powerpoint/2010/main" val="316242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981200"/>
            <a:ext cx="7772400" cy="4114800"/>
          </a:xfrm>
        </p:spPr>
        <p:txBody>
          <a:bodyPr/>
          <a:lstStyle/>
          <a:p>
            <a:endParaRPr lang="en-US"/>
          </a:p>
        </p:txBody>
      </p:sp>
    </p:spTree>
    <p:extLst>
      <p:ext uri="{BB962C8B-B14F-4D97-AF65-F5344CB8AC3E}">
        <p14:creationId xmlns:p14="http://schemas.microsoft.com/office/powerpoint/2010/main" val="242811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11EFC-759E-4966-858F-D05FC2E5DCAF}" type="datetimeFigureOut">
              <a:rPr lang="en-US" smtClean="0"/>
              <a:t>3/24/16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F1918-B454-4674-AE69-583DB0B6EDF7}" type="slidenum">
              <a:rPr lang="en-US" smtClean="0"/>
              <a:t>‹#›</a:t>
            </a:fld>
            <a:endParaRPr lang="en-US"/>
          </a:p>
        </p:txBody>
      </p:sp>
    </p:spTree>
    <p:extLst>
      <p:ext uri="{BB962C8B-B14F-4D97-AF65-F5344CB8AC3E}">
        <p14:creationId xmlns:p14="http://schemas.microsoft.com/office/powerpoint/2010/main" val="349013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311EFC-759E-4966-858F-D05FC2E5DCAF}" type="datetimeFigureOut">
              <a:rPr lang="en-US" smtClean="0"/>
              <a:t>3/24/16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F1918-B454-4674-AE69-583DB0B6EDF7}" type="slidenum">
              <a:rPr lang="en-US" smtClean="0"/>
              <a:t>‹#›</a:t>
            </a:fld>
            <a:endParaRPr lang="en-US"/>
          </a:p>
        </p:txBody>
      </p:sp>
    </p:spTree>
    <p:extLst>
      <p:ext uri="{BB962C8B-B14F-4D97-AF65-F5344CB8AC3E}">
        <p14:creationId xmlns:p14="http://schemas.microsoft.com/office/powerpoint/2010/main" val="3230707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311EFC-759E-4966-858F-D05FC2E5DCAF}" type="datetimeFigureOut">
              <a:rPr lang="en-US" smtClean="0"/>
              <a:t>3/24/16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F1918-B454-4674-AE69-583DB0B6EDF7}" type="slidenum">
              <a:rPr lang="en-US" smtClean="0"/>
              <a:t>‹#›</a:t>
            </a:fld>
            <a:endParaRPr lang="en-US"/>
          </a:p>
        </p:txBody>
      </p:sp>
    </p:spTree>
    <p:extLst>
      <p:ext uri="{BB962C8B-B14F-4D97-AF65-F5344CB8AC3E}">
        <p14:creationId xmlns:p14="http://schemas.microsoft.com/office/powerpoint/2010/main" val="100066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311EFC-759E-4966-858F-D05FC2E5DCAF}" type="datetimeFigureOut">
              <a:rPr lang="en-US" smtClean="0"/>
              <a:t>3/24/16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4F1918-B454-4674-AE69-583DB0B6EDF7}" type="slidenum">
              <a:rPr lang="en-US" smtClean="0"/>
              <a:t>‹#›</a:t>
            </a:fld>
            <a:endParaRPr lang="en-US"/>
          </a:p>
        </p:txBody>
      </p:sp>
    </p:spTree>
    <p:extLst>
      <p:ext uri="{BB962C8B-B14F-4D97-AF65-F5344CB8AC3E}">
        <p14:creationId xmlns:p14="http://schemas.microsoft.com/office/powerpoint/2010/main" val="222908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311EFC-759E-4966-858F-D05FC2E5DCAF}" type="datetimeFigureOut">
              <a:rPr lang="en-US" smtClean="0"/>
              <a:t>3/24/16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4F1918-B454-4674-AE69-583DB0B6EDF7}" type="slidenum">
              <a:rPr lang="en-US" smtClean="0"/>
              <a:t>‹#›</a:t>
            </a:fld>
            <a:endParaRPr lang="en-US"/>
          </a:p>
        </p:txBody>
      </p:sp>
    </p:spTree>
    <p:extLst>
      <p:ext uri="{BB962C8B-B14F-4D97-AF65-F5344CB8AC3E}">
        <p14:creationId xmlns:p14="http://schemas.microsoft.com/office/powerpoint/2010/main" val="364300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11EFC-759E-4966-858F-D05FC2E5DCAF}" type="datetimeFigureOut">
              <a:rPr lang="en-US" smtClean="0"/>
              <a:t>3/24/16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4F1918-B454-4674-AE69-583DB0B6EDF7}" type="slidenum">
              <a:rPr lang="en-US" smtClean="0"/>
              <a:t>‹#›</a:t>
            </a:fld>
            <a:endParaRPr lang="en-US"/>
          </a:p>
        </p:txBody>
      </p:sp>
    </p:spTree>
    <p:extLst>
      <p:ext uri="{BB962C8B-B14F-4D97-AF65-F5344CB8AC3E}">
        <p14:creationId xmlns:p14="http://schemas.microsoft.com/office/powerpoint/2010/main" val="429038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11EFC-759E-4966-858F-D05FC2E5DCAF}" type="datetimeFigureOut">
              <a:rPr lang="en-US" smtClean="0"/>
              <a:t>3/24/16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F1918-B454-4674-AE69-583DB0B6EDF7}" type="slidenum">
              <a:rPr lang="en-US" smtClean="0"/>
              <a:t>‹#›</a:t>
            </a:fld>
            <a:endParaRPr lang="en-US"/>
          </a:p>
        </p:txBody>
      </p:sp>
    </p:spTree>
    <p:extLst>
      <p:ext uri="{BB962C8B-B14F-4D97-AF65-F5344CB8AC3E}">
        <p14:creationId xmlns:p14="http://schemas.microsoft.com/office/powerpoint/2010/main" val="270560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11EFC-759E-4966-858F-D05FC2E5DCAF}" type="datetimeFigureOut">
              <a:rPr lang="en-US" smtClean="0"/>
              <a:t>3/24/16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F1918-B454-4674-AE69-583DB0B6EDF7}" type="slidenum">
              <a:rPr lang="en-US" smtClean="0"/>
              <a:t>‹#›</a:t>
            </a:fld>
            <a:endParaRPr lang="en-US"/>
          </a:p>
        </p:txBody>
      </p:sp>
    </p:spTree>
    <p:extLst>
      <p:ext uri="{BB962C8B-B14F-4D97-AF65-F5344CB8AC3E}">
        <p14:creationId xmlns:p14="http://schemas.microsoft.com/office/powerpoint/2010/main" val="8888382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11EFC-759E-4966-858F-D05FC2E5DCAF}" type="datetimeFigureOut">
              <a:rPr lang="en-US" smtClean="0"/>
              <a:t>3/24/16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F1918-B454-4674-AE69-583DB0B6EDF7}" type="slidenum">
              <a:rPr lang="en-US" smtClean="0"/>
              <a:t>‹#›</a:t>
            </a:fld>
            <a:endParaRPr lang="en-US"/>
          </a:p>
        </p:txBody>
      </p:sp>
    </p:spTree>
    <p:extLst>
      <p:ext uri="{BB962C8B-B14F-4D97-AF65-F5344CB8AC3E}">
        <p14:creationId xmlns:p14="http://schemas.microsoft.com/office/powerpoint/2010/main" val="64407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oleObject" Target="../embeddings/oleObject2.bin"/><Relationship Id="rId5"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2.wmf"/><Relationship Id="rId5" Type="http://schemas.openxmlformats.org/officeDocument/2006/relationships/oleObject" Target="../embeddings/oleObject4.bin"/><Relationship Id="rId6" Type="http://schemas.openxmlformats.org/officeDocument/2006/relationships/image" Target="../media/image1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4.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6.wmf"/><Relationship Id="rId1" Type="http://schemas.openxmlformats.org/officeDocument/2006/relationships/vmlDrawing" Target="../drawings/vmlDrawing5.vml"/><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7.bin"/><Relationship Id="rId5" Type="http://schemas.openxmlformats.org/officeDocument/2006/relationships/image" Target="../media/image21.wmf"/><Relationship Id="rId1" Type="http://schemas.openxmlformats.org/officeDocument/2006/relationships/vmlDrawing" Target="../drawings/vmlDrawing6.vml"/><Relationship Id="rId2"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22.wmf"/><Relationship Id="rId5" Type="http://schemas.openxmlformats.org/officeDocument/2006/relationships/oleObject" Target="../embeddings/oleObject9.bin"/><Relationship Id="rId6" Type="http://schemas.openxmlformats.org/officeDocument/2006/relationships/image" Target="../media/image23.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26.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wmf"/><Relationship Id="rId5" Type="http://schemas.openxmlformats.org/officeDocument/2006/relationships/image" Target="../media/image6.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Regression</a:t>
            </a:r>
            <a:endParaRPr lang="en-US" dirty="0"/>
          </a:p>
        </p:txBody>
      </p:sp>
      <p:sp>
        <p:nvSpPr>
          <p:cNvPr id="3" name="Subtitle 2"/>
          <p:cNvSpPr>
            <a:spLocks noGrp="1"/>
          </p:cNvSpPr>
          <p:nvPr>
            <p:ph type="subTitle" idx="1"/>
          </p:nvPr>
        </p:nvSpPr>
        <p:spPr/>
        <p:txBody>
          <a:bodyPr/>
          <a:lstStyle/>
          <a:p>
            <a:r>
              <a:rPr lang="en-US" dirty="0" smtClean="0"/>
              <a:t>Reading Output</a:t>
            </a:r>
            <a:endParaRPr lang="en-US" dirty="0"/>
          </a:p>
        </p:txBody>
      </p:sp>
    </p:spTree>
    <p:extLst>
      <p:ext uri="{BB962C8B-B14F-4D97-AF65-F5344CB8AC3E}">
        <p14:creationId xmlns:p14="http://schemas.microsoft.com/office/powerpoint/2010/main" val="3974698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r</a:t>
            </a:r>
            <a:r>
              <a:rPr lang="en-US" baseline="30000" dirty="0" smtClean="0"/>
              <a:t>2</a:t>
            </a:r>
            <a:r>
              <a:rPr lang="en-US" dirty="0" smtClean="0"/>
              <a:t> and r</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 8896.331/9990=</a:t>
            </a:r>
            <a:r>
              <a:rPr lang="en-US" dirty="0" smtClean="0">
                <a:solidFill>
                  <a:srgbClr val="FF0000"/>
                </a:solidFill>
              </a:rPr>
              <a:t>0.8905</a:t>
            </a:r>
          </a:p>
          <a:p>
            <a:pPr marL="0" indent="0">
              <a:buNone/>
            </a:pPr>
            <a:endParaRPr lang="en-US" dirty="0" smtClean="0"/>
          </a:p>
          <a:p>
            <a:pPr marL="0" indent="0">
              <a:buNone/>
            </a:pPr>
            <a:r>
              <a:rPr lang="en-US" dirty="0" smtClean="0"/>
              <a:t>r = square root of r</a:t>
            </a:r>
            <a:r>
              <a:rPr lang="en-US" baseline="30000" dirty="0" smtClean="0"/>
              <a:t>2</a:t>
            </a:r>
            <a:r>
              <a:rPr lang="en-US" dirty="0" smtClean="0"/>
              <a:t> and the sign must match the sign of the slope = </a:t>
            </a:r>
            <a:r>
              <a:rPr lang="en-US" dirty="0" smtClean="0">
                <a:solidFill>
                  <a:srgbClr val="FF0000"/>
                </a:solidFill>
              </a:rPr>
              <a:t>0.9436</a:t>
            </a:r>
            <a:endParaRPr lang="en-US" dirty="0">
              <a:solidFill>
                <a:srgbClr val="FF0000"/>
              </a:solidFill>
            </a:endParaRPr>
          </a:p>
          <a:p>
            <a:pPr marL="0" indent="0">
              <a:buNone/>
            </a:pPr>
            <a:endParaRPr lang="en-US" dirty="0"/>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13430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892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Standard error of the estimate, s</a:t>
            </a:r>
            <a:r>
              <a:rPr lang="en-US" baseline="-25000" dirty="0" smtClean="0"/>
              <a:t>e</a:t>
            </a:r>
            <a:endParaRPr lang="en-US" dirty="0"/>
          </a:p>
        </p:txBody>
      </p:sp>
      <p:sp>
        <p:nvSpPr>
          <p:cNvPr id="8" name="Content Placeholder 7"/>
          <p:cNvSpPr>
            <a:spLocks noGrp="1"/>
          </p:cNvSpPr>
          <p:nvPr>
            <p:ph idx="1"/>
          </p:nvPr>
        </p:nvSpPr>
        <p:spPr/>
        <p:txBody>
          <a:bodyPr/>
          <a:lstStyle/>
          <a:p>
            <a:endParaRPr lang="en-US" dirty="0" smtClean="0"/>
          </a:p>
          <a:p>
            <a:endParaRPr lang="en-US" dirty="0"/>
          </a:p>
          <a:p>
            <a:endParaRPr lang="en-US" dirty="0" smtClean="0"/>
          </a:p>
          <a:p>
            <a:pPr marL="0" indent="0">
              <a:buNone/>
            </a:pPr>
            <a:r>
              <a:rPr lang="en-US" dirty="0" smtClean="0"/>
              <a:t>    s</a:t>
            </a:r>
            <a:r>
              <a:rPr lang="en-US" baseline="-25000" dirty="0" smtClean="0"/>
              <a:t>e</a:t>
            </a:r>
            <a:r>
              <a:rPr lang="en-US" dirty="0" smtClean="0"/>
              <a:t>=</a:t>
            </a:r>
            <a:endParaRPr lang="en-US" dirty="0"/>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836" y="1828800"/>
            <a:ext cx="173355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 name="Object 8"/>
          <p:cNvGraphicFramePr>
            <a:graphicFrameLocks noChangeAspect="1"/>
          </p:cNvGraphicFramePr>
          <p:nvPr>
            <p:extLst>
              <p:ext uri="{D42A27DB-BD31-4B8C-83A1-F6EECF244321}">
                <p14:modId xmlns:p14="http://schemas.microsoft.com/office/powerpoint/2010/main" val="3240283197"/>
              </p:ext>
            </p:extLst>
          </p:nvPr>
        </p:nvGraphicFramePr>
        <p:xfrm>
          <a:off x="1752600" y="3429000"/>
          <a:ext cx="1524000" cy="609600"/>
        </p:xfrm>
        <a:graphic>
          <a:graphicData uri="http://schemas.openxmlformats.org/presentationml/2006/ole">
            <mc:AlternateContent xmlns:mc="http://schemas.openxmlformats.org/markup-compatibility/2006">
              <mc:Choice xmlns:v="urn:schemas-microsoft-com:vml" Requires="v">
                <p:oleObj spid="_x0000_s7183" name="Equation" r:id="rId4" imgW="1104840" imgH="444240" progId="Equation.3">
                  <p:embed/>
                </p:oleObj>
              </mc:Choice>
              <mc:Fallback>
                <p:oleObj name="Equation" r:id="rId4" imgW="1104840" imgH="444240" progId="Equation.3">
                  <p:embed/>
                  <p:pic>
                    <p:nvPicPr>
                      <p:cNvPr id="0" name=""/>
                      <p:cNvPicPr/>
                      <p:nvPr/>
                    </p:nvPicPr>
                    <p:blipFill>
                      <a:blip r:embed="rId5"/>
                      <a:stretch>
                        <a:fillRect/>
                      </a:stretch>
                    </p:blipFill>
                    <p:spPr>
                      <a:xfrm>
                        <a:off x="1752600" y="3429000"/>
                        <a:ext cx="1524000" cy="609600"/>
                      </a:xfrm>
                      <a:prstGeom prst="rect">
                        <a:avLst/>
                      </a:prstGeom>
                    </p:spPr>
                  </p:pic>
                </p:oleObj>
              </mc:Fallback>
            </mc:AlternateContent>
          </a:graphicData>
        </a:graphic>
      </p:graphicFrame>
    </p:spTree>
    <p:extLst>
      <p:ext uri="{BB962C8B-B14F-4D97-AF65-F5344CB8AC3E}">
        <p14:creationId xmlns:p14="http://schemas.microsoft.com/office/powerpoint/2010/main" val="249268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Regression Model</a:t>
            </a:r>
            <a:endParaRPr lang="en-US" dirty="0"/>
          </a:p>
        </p:txBody>
      </p:sp>
      <p:sp>
        <p:nvSpPr>
          <p:cNvPr id="3" name="Content Placeholder 2"/>
          <p:cNvSpPr>
            <a:spLocks noGrp="1"/>
          </p:cNvSpPr>
          <p:nvPr>
            <p:ph idx="1"/>
          </p:nvPr>
        </p:nvSpPr>
        <p:spPr/>
        <p:txBody>
          <a:bodyPr/>
          <a:lstStyle/>
          <a:p>
            <a:pPr marL="0" indent="0">
              <a:buNone/>
            </a:pPr>
            <a:r>
              <a:rPr lang="en-US" dirty="0" smtClean="0"/>
              <a:t>For a quantitative response variable Y and a single quantitative explanatory variable X, the simple linear regression model is </a:t>
            </a:r>
          </a:p>
          <a:p>
            <a:pPr marL="0" indent="0">
              <a:buNone/>
            </a:pPr>
            <a:endParaRPr lang="en-US" dirty="0" smtClean="0"/>
          </a:p>
          <a:p>
            <a:pPr marL="0" indent="0">
              <a:buNone/>
            </a:pPr>
            <a:endParaRPr lang="en-US" dirty="0" smtClean="0"/>
          </a:p>
          <a:p>
            <a:pPr marL="0" indent="0">
              <a:buNone/>
            </a:pPr>
            <a:r>
              <a:rPr lang="en-US" dirty="0" smtClean="0"/>
              <a:t>Where the errors are independent of each other and follow a normal distribution, that is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2096563"/>
              </p:ext>
            </p:extLst>
          </p:nvPr>
        </p:nvGraphicFramePr>
        <p:xfrm>
          <a:off x="3048000" y="3363686"/>
          <a:ext cx="2438400" cy="522514"/>
        </p:xfrm>
        <a:graphic>
          <a:graphicData uri="http://schemas.openxmlformats.org/presentationml/2006/ole">
            <mc:AlternateContent xmlns:mc="http://schemas.openxmlformats.org/markup-compatibility/2006">
              <mc:Choice xmlns:v="urn:schemas-microsoft-com:vml" Requires="v">
                <p:oleObj spid="_x0000_s16395" name="Equation" r:id="rId3" imgW="1066680" imgH="228600" progId="Equation.3">
                  <p:embed/>
                </p:oleObj>
              </mc:Choice>
              <mc:Fallback>
                <p:oleObj name="Equation" r:id="rId3" imgW="1066680" imgH="228600" progId="Equation.3">
                  <p:embed/>
                  <p:pic>
                    <p:nvPicPr>
                      <p:cNvPr id="0" name=""/>
                      <p:cNvPicPr/>
                      <p:nvPr/>
                    </p:nvPicPr>
                    <p:blipFill>
                      <a:blip r:embed="rId4"/>
                      <a:stretch>
                        <a:fillRect/>
                      </a:stretch>
                    </p:blipFill>
                    <p:spPr>
                      <a:xfrm>
                        <a:off x="3048000" y="3363686"/>
                        <a:ext cx="2438400" cy="522514"/>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78391254"/>
              </p:ext>
            </p:extLst>
          </p:nvPr>
        </p:nvGraphicFramePr>
        <p:xfrm>
          <a:off x="3581400" y="5562600"/>
          <a:ext cx="1371600" cy="404734"/>
        </p:xfrm>
        <a:graphic>
          <a:graphicData uri="http://schemas.openxmlformats.org/presentationml/2006/ole">
            <mc:AlternateContent xmlns:mc="http://schemas.openxmlformats.org/markup-compatibility/2006">
              <mc:Choice xmlns:v="urn:schemas-microsoft-com:vml" Requires="v">
                <p:oleObj spid="_x0000_s16396" name="Equation" r:id="rId5" imgW="774360" imgH="228600" progId="Equation.3">
                  <p:embed/>
                </p:oleObj>
              </mc:Choice>
              <mc:Fallback>
                <p:oleObj name="Equation" r:id="rId5" imgW="774360" imgH="228600" progId="Equation.3">
                  <p:embed/>
                  <p:pic>
                    <p:nvPicPr>
                      <p:cNvPr id="0" name=""/>
                      <p:cNvPicPr/>
                      <p:nvPr/>
                    </p:nvPicPr>
                    <p:blipFill>
                      <a:blip r:embed="rId6"/>
                      <a:stretch>
                        <a:fillRect/>
                      </a:stretch>
                    </p:blipFill>
                    <p:spPr>
                      <a:xfrm>
                        <a:off x="3581400" y="5562600"/>
                        <a:ext cx="1371600" cy="404734"/>
                      </a:xfrm>
                      <a:prstGeom prst="rect">
                        <a:avLst/>
                      </a:prstGeom>
                    </p:spPr>
                  </p:pic>
                </p:oleObj>
              </mc:Fallback>
            </mc:AlternateContent>
          </a:graphicData>
        </a:graphic>
      </p:graphicFrame>
    </p:spTree>
    <p:extLst>
      <p:ext uri="{BB962C8B-B14F-4D97-AF65-F5344CB8AC3E}">
        <p14:creationId xmlns:p14="http://schemas.microsoft.com/office/powerpoint/2010/main" val="4340198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1026"/>
          <p:cNvSpPr>
            <a:spLocks noGrp="1" noChangeArrowheads="1"/>
          </p:cNvSpPr>
          <p:nvPr>
            <p:ph type="title"/>
          </p:nvPr>
        </p:nvSpPr>
        <p:spPr/>
        <p:txBody>
          <a:bodyPr>
            <a:noAutofit/>
          </a:bodyPr>
          <a:lstStyle/>
          <a:p>
            <a:r>
              <a:rPr lang="en-US" sz="3600" dirty="0" smtClean="0">
                <a:solidFill>
                  <a:srgbClr val="9933FF"/>
                </a:solidFill>
              </a:rPr>
              <a:t>Assumptions Concerning the Population Regression Line</a:t>
            </a:r>
            <a:endParaRPr lang="en-US" sz="3600" dirty="0">
              <a:solidFill>
                <a:srgbClr val="9933FF"/>
              </a:solidFill>
            </a:endParaRPr>
          </a:p>
        </p:txBody>
      </p:sp>
      <p:sp>
        <p:nvSpPr>
          <p:cNvPr id="182275" name="Rectangle 1027"/>
          <p:cNvSpPr>
            <a:spLocks noGrp="1" noChangeArrowheads="1"/>
          </p:cNvSpPr>
          <p:nvPr>
            <p:ph type="body" idx="1"/>
          </p:nvPr>
        </p:nvSpPr>
        <p:spPr/>
        <p:txBody>
          <a:bodyPr>
            <a:normAutofit/>
          </a:bodyPr>
          <a:lstStyle/>
          <a:p>
            <a:pPr marL="609600" indent="-609600">
              <a:buFont typeface="Wingdings" pitchFamily="2" charset="2"/>
              <a:buAutoNum type="arabicPeriod"/>
            </a:pPr>
            <a:r>
              <a:rPr lang="en-US" sz="3200" dirty="0"/>
              <a:t>We expect the average </a:t>
            </a:r>
            <a:r>
              <a:rPr lang="en-US" sz="3200" dirty="0" smtClean="0"/>
              <a:t>error </a:t>
            </a:r>
            <a:r>
              <a:rPr lang="en-US" sz="3200" i="1" dirty="0" err="1">
                <a:solidFill>
                  <a:srgbClr val="FF0000"/>
                </a:solidFill>
                <a:sym typeface="Symbol" pitchFamily="18" charset="2"/>
              </a:rPr>
              <a:t>e</a:t>
            </a:r>
            <a:r>
              <a:rPr lang="en-US" sz="3200" i="1" baseline="-25000" dirty="0" err="1">
                <a:solidFill>
                  <a:srgbClr val="FF0000"/>
                </a:solidFill>
                <a:sym typeface="Symbol" pitchFamily="18" charset="2"/>
              </a:rPr>
              <a:t>i</a:t>
            </a:r>
            <a:r>
              <a:rPr lang="en-US" sz="3200" dirty="0">
                <a:solidFill>
                  <a:srgbClr val="FF0000"/>
                </a:solidFill>
                <a:sym typeface="Symbol" pitchFamily="18" charset="2"/>
              </a:rPr>
              <a:t> </a:t>
            </a:r>
            <a:r>
              <a:rPr lang="en-US" sz="3200" dirty="0">
                <a:sym typeface="Symbol" pitchFamily="18" charset="2"/>
              </a:rPr>
              <a:t>to be</a:t>
            </a:r>
            <a:r>
              <a:rPr lang="en-US" sz="3200" dirty="0"/>
              <a:t> zero so the regression line passes through the conditional mean of </a:t>
            </a:r>
            <a:r>
              <a:rPr lang="en-US" sz="3200" i="1" dirty="0"/>
              <a:t>Y</a:t>
            </a:r>
            <a:r>
              <a:rPr lang="en-US" sz="3200" dirty="0" smtClean="0"/>
              <a:t>.</a:t>
            </a:r>
            <a:endParaRPr lang="en-US" sz="3200" dirty="0"/>
          </a:p>
          <a:p>
            <a:pPr marL="609600" indent="-609600">
              <a:buFont typeface="Wingdings" pitchFamily="2" charset="2"/>
              <a:buAutoNum type="arabicPeriod"/>
            </a:pPr>
            <a:r>
              <a:rPr lang="en-US" sz="3200" dirty="0"/>
              <a:t>The </a:t>
            </a:r>
            <a:r>
              <a:rPr lang="en-US" sz="3200" i="1" dirty="0" err="1">
                <a:solidFill>
                  <a:srgbClr val="FF0000"/>
                </a:solidFill>
                <a:sym typeface="Symbol" pitchFamily="18" charset="2"/>
              </a:rPr>
              <a:t>e</a:t>
            </a:r>
            <a:r>
              <a:rPr lang="en-US" sz="3200" i="1" baseline="-25000" dirty="0" err="1">
                <a:solidFill>
                  <a:srgbClr val="FF0000"/>
                </a:solidFill>
                <a:sym typeface="Symbol" pitchFamily="18" charset="2"/>
              </a:rPr>
              <a:t>i</a:t>
            </a:r>
            <a:r>
              <a:rPr lang="en-US" sz="3200" dirty="0">
                <a:solidFill>
                  <a:srgbClr val="FF0000"/>
                </a:solidFill>
                <a:sym typeface="Symbol" pitchFamily="18" charset="2"/>
              </a:rPr>
              <a:t> </a:t>
            </a:r>
            <a:r>
              <a:rPr lang="en-US" sz="3200" dirty="0"/>
              <a:t>have constant variance </a:t>
            </a:r>
            <a:r>
              <a:rPr lang="en-US" sz="3200" i="1" dirty="0">
                <a:sym typeface="Symbol" pitchFamily="18" charset="2"/>
              </a:rPr>
              <a:t></a:t>
            </a:r>
            <a:r>
              <a:rPr lang="en-US" sz="3200" i="1" baseline="-25000" dirty="0">
                <a:sym typeface="Symbol" pitchFamily="18" charset="2"/>
              </a:rPr>
              <a:t>e</a:t>
            </a:r>
            <a:r>
              <a:rPr lang="en-US" sz="3200" i="1" baseline="30000" dirty="0">
                <a:sym typeface="Symbol" pitchFamily="18" charset="2"/>
              </a:rPr>
              <a:t>2</a:t>
            </a:r>
            <a:r>
              <a:rPr lang="en-US" sz="3200" i="1" dirty="0">
                <a:sym typeface="Symbol" pitchFamily="18" charset="2"/>
              </a:rPr>
              <a:t>.</a:t>
            </a:r>
            <a:endParaRPr lang="en-US" sz="3200" dirty="0"/>
          </a:p>
          <a:p>
            <a:pPr marL="609600" indent="-609600">
              <a:buFont typeface="Wingdings" pitchFamily="2" charset="2"/>
              <a:buAutoNum type="arabicPeriod"/>
            </a:pPr>
            <a:r>
              <a:rPr lang="en-US" sz="3200" dirty="0"/>
              <a:t>The </a:t>
            </a:r>
            <a:r>
              <a:rPr lang="en-US" sz="3200" i="1" dirty="0" err="1">
                <a:solidFill>
                  <a:srgbClr val="FF0000"/>
                </a:solidFill>
                <a:sym typeface="Symbol" pitchFamily="18" charset="2"/>
              </a:rPr>
              <a:t>e</a:t>
            </a:r>
            <a:r>
              <a:rPr lang="en-US" sz="3200" i="1" baseline="-25000" dirty="0" err="1">
                <a:solidFill>
                  <a:srgbClr val="FF0000"/>
                </a:solidFill>
                <a:sym typeface="Symbol" pitchFamily="18" charset="2"/>
              </a:rPr>
              <a:t>i</a:t>
            </a:r>
            <a:r>
              <a:rPr lang="en-US" sz="3200" dirty="0">
                <a:solidFill>
                  <a:srgbClr val="FF0000"/>
                </a:solidFill>
                <a:sym typeface="Symbol" pitchFamily="18" charset="2"/>
              </a:rPr>
              <a:t> </a:t>
            </a:r>
            <a:r>
              <a:rPr lang="en-US" sz="3200" dirty="0"/>
              <a:t>are normally distributed.</a:t>
            </a:r>
          </a:p>
          <a:p>
            <a:pPr marL="609600" indent="-609600">
              <a:buFont typeface="Wingdings" pitchFamily="2" charset="2"/>
              <a:buAutoNum type="arabicPeriod"/>
            </a:pPr>
            <a:r>
              <a:rPr lang="en-US" sz="3200" dirty="0"/>
              <a:t>The </a:t>
            </a:r>
            <a:r>
              <a:rPr lang="en-US" sz="3200" i="1" dirty="0" err="1">
                <a:solidFill>
                  <a:srgbClr val="FF0000"/>
                </a:solidFill>
                <a:sym typeface="Symbol" pitchFamily="18" charset="2"/>
              </a:rPr>
              <a:t>e</a:t>
            </a:r>
            <a:r>
              <a:rPr lang="en-US" sz="3200" i="1" baseline="-25000" dirty="0" err="1">
                <a:solidFill>
                  <a:srgbClr val="FF0000"/>
                </a:solidFill>
                <a:sym typeface="Symbol" pitchFamily="18" charset="2"/>
              </a:rPr>
              <a:t>i</a:t>
            </a:r>
            <a:r>
              <a:rPr lang="en-US" sz="3200" dirty="0">
                <a:solidFill>
                  <a:srgbClr val="FF0000"/>
                </a:solidFill>
                <a:sym typeface="Symbol" pitchFamily="18" charset="2"/>
              </a:rPr>
              <a:t> </a:t>
            </a:r>
            <a:r>
              <a:rPr lang="en-US" sz="3200" dirty="0"/>
              <a:t>are independent.</a:t>
            </a:r>
          </a:p>
        </p:txBody>
      </p:sp>
    </p:spTree>
    <p:extLst>
      <p:ext uri="{BB962C8B-B14F-4D97-AF65-F5344CB8AC3E}">
        <p14:creationId xmlns:p14="http://schemas.microsoft.com/office/powerpoint/2010/main" val="2341357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 calcmode="lin" valueType="num">
                                      <p:cBhvr additive="base">
                                        <p:cTn id="7" dur="1000" fill="hold"/>
                                        <p:tgtEl>
                                          <p:spTgt spid="18227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2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2275">
                                            <p:txEl>
                                              <p:pRg st="1" end="1"/>
                                            </p:txEl>
                                          </p:spTgt>
                                        </p:tgtEl>
                                        <p:attrNameLst>
                                          <p:attrName>style.visibility</p:attrName>
                                        </p:attrNameLst>
                                      </p:cBhvr>
                                      <p:to>
                                        <p:strVal val="visible"/>
                                      </p:to>
                                    </p:set>
                                    <p:anim calcmode="lin" valueType="num">
                                      <p:cBhvr additive="base">
                                        <p:cTn id="13" dur="10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82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2275">
                                            <p:txEl>
                                              <p:pRg st="2" end="2"/>
                                            </p:txEl>
                                          </p:spTgt>
                                        </p:tgtEl>
                                        <p:attrNameLst>
                                          <p:attrName>style.visibility</p:attrName>
                                        </p:attrNameLst>
                                      </p:cBhvr>
                                      <p:to>
                                        <p:strVal val="visible"/>
                                      </p:to>
                                    </p:set>
                                    <p:anim calcmode="lin" valueType="num">
                                      <p:cBhvr additive="base">
                                        <p:cTn id="19" dur="10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82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2275">
                                            <p:txEl>
                                              <p:pRg st="3" end="3"/>
                                            </p:txEl>
                                          </p:spTgt>
                                        </p:tgtEl>
                                        <p:attrNameLst>
                                          <p:attrName>style.visibility</p:attrName>
                                        </p:attrNameLst>
                                      </p:cBhvr>
                                      <p:to>
                                        <p:strVal val="visible"/>
                                      </p:to>
                                    </p:set>
                                    <p:anim calcmode="lin" valueType="num">
                                      <p:cBhvr additive="base">
                                        <p:cTn id="25" dur="10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822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Residual = observed value – predicted value</a:t>
            </a:r>
          </a:p>
          <a:p>
            <a:pPr marL="0" indent="0">
              <a:buNone/>
            </a:pPr>
            <a:r>
              <a:rPr lang="en-US" dirty="0"/>
              <a:t>o</a:t>
            </a:r>
            <a:r>
              <a:rPr lang="en-US" dirty="0" smtClean="0"/>
              <a:t>r </a:t>
            </a:r>
            <a:endParaRPr lang="en-US" i="1" dirty="0" smtClean="0"/>
          </a:p>
          <a:p>
            <a:pPr marL="0" indent="0">
              <a:buNone/>
            </a:pPr>
            <a:endParaRPr lang="en-US" dirty="0"/>
          </a:p>
          <a:p>
            <a:pPr marL="0" indent="0">
              <a:buNone/>
            </a:pPr>
            <a:r>
              <a:rPr lang="en-US" dirty="0" smtClean="0"/>
              <a:t>Observed weight is 136 g when length is 60 cm</a:t>
            </a:r>
          </a:p>
          <a:p>
            <a:pPr marL="0" indent="0">
              <a:buNone/>
            </a:pPr>
            <a:r>
              <a:rPr lang="en-US" dirty="0" smtClean="0"/>
              <a:t>Predicted weight is 130.42 when length is 60 cm</a:t>
            </a:r>
          </a:p>
          <a:p>
            <a:pPr marL="0" indent="0">
              <a:buNone/>
            </a:pPr>
            <a:endParaRPr lang="en-US" dirty="0"/>
          </a:p>
          <a:p>
            <a:pPr marL="0" indent="0">
              <a:buNone/>
            </a:pPr>
            <a:r>
              <a:rPr lang="en-US" dirty="0" smtClean="0"/>
              <a:t>Residual = 136- 130.42 = </a:t>
            </a:r>
            <a:r>
              <a:rPr lang="en-US" dirty="0" smtClean="0">
                <a:solidFill>
                  <a:srgbClr val="FF0000"/>
                </a:solidFill>
              </a:rPr>
              <a:t>5.58 which shows an underestimate</a:t>
            </a:r>
            <a:endParaRPr lang="en-US" dirty="0">
              <a:solidFill>
                <a:srgbClr val="FF00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176820145"/>
              </p:ext>
            </p:extLst>
          </p:nvPr>
        </p:nvGraphicFramePr>
        <p:xfrm>
          <a:off x="2895600" y="2246086"/>
          <a:ext cx="2438400" cy="497114"/>
        </p:xfrm>
        <a:graphic>
          <a:graphicData uri="http://schemas.openxmlformats.org/presentationml/2006/ole">
            <mc:AlternateContent xmlns:mc="http://schemas.openxmlformats.org/markup-compatibility/2006">
              <mc:Choice xmlns:v="urn:schemas-microsoft-com:vml" Requires="v">
                <p:oleObj spid="_x0000_s17415" name="Equation" r:id="rId3" imgW="571320" imgH="203040" progId="Equation.3">
                  <p:embed/>
                </p:oleObj>
              </mc:Choice>
              <mc:Fallback>
                <p:oleObj name="Equation" r:id="rId3" imgW="571320" imgH="203040" progId="Equation.3">
                  <p:embed/>
                  <p:pic>
                    <p:nvPicPr>
                      <p:cNvPr id="0" name=""/>
                      <p:cNvPicPr/>
                      <p:nvPr/>
                    </p:nvPicPr>
                    <p:blipFill>
                      <a:blip r:embed="rId4"/>
                      <a:stretch>
                        <a:fillRect/>
                      </a:stretch>
                    </p:blipFill>
                    <p:spPr>
                      <a:xfrm>
                        <a:off x="2895600" y="2246086"/>
                        <a:ext cx="2438400" cy="497114"/>
                      </a:xfrm>
                      <a:prstGeom prst="rect">
                        <a:avLst/>
                      </a:prstGeom>
                    </p:spPr>
                  </p:pic>
                </p:oleObj>
              </mc:Fallback>
            </mc:AlternateContent>
          </a:graphicData>
        </a:graphic>
      </p:graphicFrame>
    </p:spTree>
    <p:extLst>
      <p:ext uri="{BB962C8B-B14F-4D97-AF65-F5344CB8AC3E}">
        <p14:creationId xmlns:p14="http://schemas.microsoft.com/office/powerpoint/2010/main" val="75908620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Checking Model Adequacy </a:t>
            </a:r>
            <a:endParaRPr lang="en-US" dirty="0"/>
          </a:p>
        </p:txBody>
      </p:sp>
      <p:sp>
        <p:nvSpPr>
          <p:cNvPr id="6" name="Content Placeholder 5"/>
          <p:cNvSpPr>
            <a:spLocks noGrp="1"/>
          </p:cNvSpPr>
          <p:nvPr>
            <p:ph sz="half" idx="2"/>
          </p:nvPr>
        </p:nvSpPr>
        <p:spPr>
          <a:xfrm>
            <a:off x="6248400" y="1600200"/>
            <a:ext cx="2438400" cy="4525963"/>
          </a:xfrm>
        </p:spPr>
        <p:txBody>
          <a:bodyPr/>
          <a:lstStyle/>
          <a:p>
            <a:pPr marL="0" indent="0">
              <a:buNone/>
            </a:pPr>
            <a:r>
              <a:rPr lang="en-US" dirty="0" smtClean="0"/>
              <a:t>The plot of </a:t>
            </a:r>
            <a:r>
              <a:rPr lang="en-US" dirty="0" smtClean="0">
                <a:solidFill>
                  <a:srgbClr val="FF0000"/>
                </a:solidFill>
              </a:rPr>
              <a:t>residuals vs     x-values </a:t>
            </a:r>
            <a:r>
              <a:rPr lang="en-US" dirty="0" smtClean="0"/>
              <a:t>should show NO interesting features. If you see something your model may be missing something.</a:t>
            </a:r>
            <a:endParaRPr lang="en-US" dirty="0"/>
          </a:p>
        </p:txBody>
      </p:sp>
      <p:pic>
        <p:nvPicPr>
          <p:cNvPr id="1433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199" y="1828801"/>
            <a:ext cx="5073299" cy="33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273989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Residual Standard Deviation</a:t>
            </a:r>
            <a:endParaRPr lang="en-US" dirty="0"/>
          </a:p>
        </p:txBody>
      </p:sp>
      <p:sp>
        <p:nvSpPr>
          <p:cNvPr id="6" name="Content Placeholder 5"/>
          <p:cNvSpPr>
            <a:spLocks noGrp="1"/>
          </p:cNvSpPr>
          <p:nvPr>
            <p:ph idx="1"/>
          </p:nvPr>
        </p:nvSpPr>
        <p:spPr/>
        <p:txBody>
          <a:bodyPr>
            <a:normAutofit fontScale="92500" lnSpcReduction="10000"/>
          </a:bodyPr>
          <a:lstStyle/>
          <a:p>
            <a:pPr marL="0" indent="0">
              <a:buNone/>
            </a:pPr>
            <a:r>
              <a:rPr lang="en-US" dirty="0" smtClean="0"/>
              <a:t>If the residuals show no interesting patterns when we plot them against x, we can look at how big they are as we are trying to make them as small as possible. Since their mean is always zero it is only sensible to look at how much they vary. The s</a:t>
            </a:r>
            <a:r>
              <a:rPr lang="en-US" baseline="-25000" dirty="0" smtClean="0"/>
              <a:t>e</a:t>
            </a:r>
            <a:r>
              <a:rPr lang="en-US" dirty="0" smtClean="0"/>
              <a:t> gives us a measures of how much the points vary around the regression line.</a:t>
            </a:r>
          </a:p>
          <a:p>
            <a:pPr marL="0" indent="0">
              <a:buNone/>
            </a:pPr>
            <a:endParaRPr lang="en-US" dirty="0"/>
          </a:p>
          <a:p>
            <a:pPr marL="0" indent="0">
              <a:buNone/>
            </a:pPr>
            <a:r>
              <a:rPr lang="en-US" dirty="0" smtClean="0"/>
              <a:t>This leads to the assumption check of </a:t>
            </a:r>
            <a:r>
              <a:rPr lang="en-US" dirty="0" smtClean="0">
                <a:solidFill>
                  <a:srgbClr val="FF0000"/>
                </a:solidFill>
              </a:rPr>
              <a:t>Equal Variance Assumption.</a:t>
            </a:r>
            <a:endParaRPr lang="en-US" dirty="0">
              <a:solidFill>
                <a:srgbClr val="FF0000"/>
              </a:solidFill>
            </a:endParaRPr>
          </a:p>
        </p:txBody>
      </p:sp>
    </p:spTree>
    <p:extLst>
      <p:ext uri="{BB962C8B-B14F-4D97-AF65-F5344CB8AC3E}">
        <p14:creationId xmlns:p14="http://schemas.microsoft.com/office/powerpoint/2010/main" val="18005561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Standard Deviation of the Residuals</a:t>
            </a:r>
            <a:endParaRPr lang="en-US" dirty="0"/>
          </a:p>
        </p:txBody>
      </p:sp>
      <p:graphicFrame>
        <p:nvGraphicFramePr>
          <p:cNvPr id="4" name="Content Placeholder 3"/>
          <p:cNvGraphicFramePr>
            <a:graphicFrameLocks noGrp="1" noChangeAspect="1"/>
          </p:cNvGraphicFramePr>
          <p:nvPr>
            <p:ph sz="half" idx="1"/>
            <p:extLst>
              <p:ext uri="{D42A27DB-BD31-4B8C-83A1-F6EECF244321}">
                <p14:modId xmlns:p14="http://schemas.microsoft.com/office/powerpoint/2010/main" val="3104443122"/>
              </p:ext>
            </p:extLst>
          </p:nvPr>
        </p:nvGraphicFramePr>
        <p:xfrm>
          <a:off x="1219201" y="2057399"/>
          <a:ext cx="2497668" cy="1524001"/>
        </p:xfrm>
        <a:graphic>
          <a:graphicData uri="http://schemas.openxmlformats.org/presentationml/2006/ole">
            <mc:AlternateContent xmlns:mc="http://schemas.openxmlformats.org/markup-compatibility/2006">
              <mc:Choice xmlns:v="urn:schemas-microsoft-com:vml" Requires="v">
                <p:oleObj spid="_x0000_s18439" name="Equation" r:id="rId3" imgW="749160" imgH="457200" progId="Equation.3">
                  <p:embed/>
                </p:oleObj>
              </mc:Choice>
              <mc:Fallback>
                <p:oleObj name="Equation" r:id="rId3" imgW="749160" imgH="457200" progId="Equation.3">
                  <p:embed/>
                  <p:pic>
                    <p:nvPicPr>
                      <p:cNvPr id="0" name=""/>
                      <p:cNvPicPr/>
                      <p:nvPr/>
                    </p:nvPicPr>
                    <p:blipFill>
                      <a:blip r:embed="rId4"/>
                      <a:stretch>
                        <a:fillRect/>
                      </a:stretch>
                    </p:blipFill>
                    <p:spPr>
                      <a:xfrm>
                        <a:off x="1219201" y="2057399"/>
                        <a:ext cx="2497668" cy="1524001"/>
                      </a:xfrm>
                      <a:prstGeom prst="rect">
                        <a:avLst/>
                      </a:prstGeom>
                    </p:spPr>
                  </p:pic>
                </p:oleObj>
              </mc:Fallback>
            </mc:AlternateContent>
          </a:graphicData>
        </a:graphic>
      </p:graphicFrame>
      <p:sp>
        <p:nvSpPr>
          <p:cNvPr id="8" name="Content Placeholder 7"/>
          <p:cNvSpPr>
            <a:spLocks noGrp="1"/>
          </p:cNvSpPr>
          <p:nvPr>
            <p:ph sz="half" idx="2"/>
          </p:nvPr>
        </p:nvSpPr>
        <p:spPr/>
        <p:txBody>
          <a:bodyPr/>
          <a:lstStyle/>
          <a:p>
            <a:pPr marL="0" indent="0">
              <a:buNone/>
            </a:pPr>
            <a:r>
              <a:rPr lang="en-US" dirty="0" smtClean="0"/>
              <a:t>The divisor </a:t>
            </a:r>
            <a:r>
              <a:rPr lang="en-US" i="1" dirty="0" smtClean="0">
                <a:solidFill>
                  <a:srgbClr val="FF0000"/>
                </a:solidFill>
              </a:rPr>
              <a:t>n-2</a:t>
            </a:r>
            <a:r>
              <a:rPr lang="en-US" dirty="0" smtClean="0">
                <a:solidFill>
                  <a:srgbClr val="FF0000"/>
                </a:solidFill>
              </a:rPr>
              <a:t> </a:t>
            </a:r>
            <a:r>
              <a:rPr lang="en-US" dirty="0" smtClean="0"/>
              <a:t>used in the previous calculation follows a general rule that degrees of freedom are </a:t>
            </a:r>
            <a:r>
              <a:rPr lang="en-US" dirty="0" smtClean="0">
                <a:solidFill>
                  <a:srgbClr val="00B050"/>
                </a:solidFill>
              </a:rPr>
              <a:t>sample size – the number of estimates we make </a:t>
            </a:r>
            <a:r>
              <a:rPr lang="en-US" dirty="0" smtClean="0"/>
              <a:t>(</a:t>
            </a:r>
            <a:r>
              <a:rPr lang="en-US" i="1" dirty="0" smtClean="0"/>
              <a:t>b</a:t>
            </a:r>
            <a:r>
              <a:rPr lang="en-US" i="1" baseline="-25000" dirty="0" smtClean="0"/>
              <a:t>0</a:t>
            </a:r>
            <a:r>
              <a:rPr lang="en-US" i="1" dirty="0" smtClean="0"/>
              <a:t> </a:t>
            </a:r>
            <a:r>
              <a:rPr lang="en-US" dirty="0" smtClean="0"/>
              <a:t>and </a:t>
            </a:r>
            <a:r>
              <a:rPr lang="en-US" i="1" dirty="0" smtClean="0"/>
              <a:t>b</a:t>
            </a:r>
            <a:r>
              <a:rPr lang="en-US" i="1" baseline="-25000" dirty="0" smtClean="0"/>
              <a:t>1</a:t>
            </a:r>
            <a:r>
              <a:rPr lang="en-US" dirty="0" smtClean="0"/>
              <a:t>)</a:t>
            </a:r>
            <a:r>
              <a:rPr lang="en-US" i="1" dirty="0" smtClean="0"/>
              <a:t> </a:t>
            </a:r>
            <a:r>
              <a:rPr lang="en-US" dirty="0" smtClean="0"/>
              <a:t>before estimating the variance.</a:t>
            </a:r>
          </a:p>
          <a:p>
            <a:endParaRPr lang="en-US" dirty="0"/>
          </a:p>
        </p:txBody>
      </p:sp>
      <p:sp>
        <p:nvSpPr>
          <p:cNvPr id="9" name="Rectangle 8"/>
          <p:cNvSpPr/>
          <p:nvPr/>
        </p:nvSpPr>
        <p:spPr>
          <a:xfrm rot="10800000" flipV="1">
            <a:off x="1143000" y="3962400"/>
            <a:ext cx="3276600" cy="923330"/>
          </a:xfrm>
          <a:prstGeom prst="rect">
            <a:avLst/>
          </a:prstGeom>
        </p:spPr>
        <p:txBody>
          <a:bodyPr wrap="square">
            <a:spAutoFit/>
          </a:bodyPr>
          <a:lstStyle/>
          <a:p>
            <a:r>
              <a:rPr lang="en-US" i="1" dirty="0" smtClean="0">
                <a:solidFill>
                  <a:srgbClr val="FF0000"/>
                </a:solidFill>
              </a:rPr>
              <a:t>S</a:t>
            </a:r>
            <a:r>
              <a:rPr lang="en-US" i="1" baseline="-25000" dirty="0" smtClean="0">
                <a:solidFill>
                  <a:srgbClr val="FF0000"/>
                </a:solidFill>
              </a:rPr>
              <a:t>e</a:t>
            </a:r>
            <a:r>
              <a:rPr lang="en-US" i="1" dirty="0" smtClean="0"/>
              <a:t> </a:t>
            </a:r>
            <a:r>
              <a:rPr lang="en-US" dirty="0" smtClean="0"/>
              <a:t>can be roughly interpreted as the "typical" deviation in estimating each </a:t>
            </a:r>
            <a:r>
              <a:rPr lang="en-US" i="1" dirty="0" smtClean="0"/>
              <a:t>Y </a:t>
            </a:r>
            <a:r>
              <a:rPr lang="en-US" dirty="0" smtClean="0"/>
              <a:t>value.</a:t>
            </a:r>
            <a:endParaRPr lang="en-US" i="1" dirty="0"/>
          </a:p>
        </p:txBody>
      </p:sp>
    </p:spTree>
    <p:extLst>
      <p:ext uri="{BB962C8B-B14F-4D97-AF65-F5344CB8AC3E}">
        <p14:creationId xmlns:p14="http://schemas.microsoft.com/office/powerpoint/2010/main" val="72944402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r>
              <a:rPr lang="en-US" dirty="0" smtClean="0"/>
              <a:t>A </a:t>
            </a:r>
            <a:r>
              <a:rPr lang="en-US" dirty="0" smtClean="0">
                <a:solidFill>
                  <a:srgbClr val="FF0000"/>
                </a:solidFill>
              </a:rPr>
              <a:t>normal probability plot of the residuals </a:t>
            </a:r>
            <a:r>
              <a:rPr lang="en-US" dirty="0" smtClean="0"/>
              <a:t>shows that the residuals are normally distributed </a:t>
            </a:r>
            <a:endParaRPr lang="en-US" dirty="0"/>
          </a:p>
        </p:txBody>
      </p:sp>
      <p:pic>
        <p:nvPicPr>
          <p:cNvPr id="15363"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905001"/>
            <a:ext cx="4038600" cy="33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9886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a:xfrm>
            <a:off x="5715000" y="1600200"/>
            <a:ext cx="2971800" cy="4525963"/>
          </a:xfrm>
        </p:spPr>
        <p:txBody>
          <a:bodyPr/>
          <a:lstStyle/>
          <a:p>
            <a:pPr marL="0" indent="0">
              <a:buNone/>
            </a:pPr>
            <a:r>
              <a:rPr lang="en-US" dirty="0" smtClean="0">
                <a:solidFill>
                  <a:srgbClr val="FF0000"/>
                </a:solidFill>
              </a:rPr>
              <a:t>Residuals vs fitted </a:t>
            </a:r>
            <a:r>
              <a:rPr lang="en-US" dirty="0" smtClean="0"/>
              <a:t>value plots can also be used to check for problems with linearity, constant variance or both.</a:t>
            </a:r>
            <a:endParaRPr lang="en-US" dirty="0"/>
          </a:p>
        </p:txBody>
      </p:sp>
      <p:pic>
        <p:nvPicPr>
          <p:cNvPr id="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828801"/>
            <a:ext cx="4038600" cy="33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7155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85800" y="152400"/>
            <a:ext cx="6870700" cy="762000"/>
          </a:xfrm>
        </p:spPr>
        <p:txBody>
          <a:bodyPr>
            <a:normAutofit fontScale="90000"/>
          </a:bodyPr>
          <a:lstStyle/>
          <a:p>
            <a:pPr eaLnBrk="1" hangingPunct="1"/>
            <a:r>
              <a:rPr lang="en-US" sz="2400" dirty="0" smtClean="0">
                <a:solidFill>
                  <a:schemeClr val="folHlink"/>
                </a:solidFill>
              </a:rPr>
              <a:t>Example: Can we predict the weight of a snake simply by measuring its length?</a:t>
            </a:r>
          </a:p>
        </p:txBody>
      </p:sp>
      <p:sp>
        <p:nvSpPr>
          <p:cNvPr id="121859" name="Rectangle 3"/>
          <p:cNvSpPr>
            <a:spLocks noGrp="1" noChangeArrowheads="1"/>
          </p:cNvSpPr>
          <p:nvPr>
            <p:ph idx="1"/>
          </p:nvPr>
        </p:nvSpPr>
        <p:spPr>
          <a:xfrm>
            <a:off x="954088" y="1081088"/>
            <a:ext cx="7356475" cy="595312"/>
          </a:xfrm>
        </p:spPr>
        <p:txBody>
          <a:bodyPr>
            <a:normAutofit fontScale="70000" lnSpcReduction="20000"/>
          </a:bodyPr>
          <a:lstStyle/>
          <a:p>
            <a:pPr marL="285750" indent="-285750" eaLnBrk="1" hangingPunct="1">
              <a:buFontTx/>
              <a:buNone/>
            </a:pPr>
            <a:r>
              <a:rPr lang="en-US" sz="2600" dirty="0" smtClean="0">
                <a:solidFill>
                  <a:schemeClr val="hlink"/>
                </a:solidFill>
              </a:rPr>
              <a:t>Y = snake weight (g)</a:t>
            </a:r>
            <a:r>
              <a:rPr lang="en-US" sz="2600" dirty="0" smtClean="0"/>
              <a:t>      </a:t>
            </a:r>
            <a:r>
              <a:rPr lang="en-US" sz="2600" dirty="0" smtClean="0">
                <a:solidFill>
                  <a:schemeClr val="hlink"/>
                </a:solidFill>
              </a:rPr>
              <a:t>X = snake length (cm)</a:t>
            </a:r>
            <a:br>
              <a:rPr lang="en-US" sz="2600" dirty="0" smtClean="0">
                <a:solidFill>
                  <a:schemeClr val="hlink"/>
                </a:solidFill>
              </a:rPr>
            </a:br>
            <a:endParaRPr lang="en-US" sz="2800" u="sng" dirty="0" smtClean="0"/>
          </a:p>
        </p:txBody>
      </p:sp>
      <p:pic>
        <p:nvPicPr>
          <p:cNvPr id="121860" name="Picture 4"/>
          <p:cNvPicPr>
            <a:picLocks noChangeAspect="1" noChangeArrowheads="1"/>
          </p:cNvPicPr>
          <p:nvPr/>
        </p:nvPicPr>
        <p:blipFill>
          <a:blip r:embed="rId3" cstate="print"/>
          <a:srcRect/>
          <a:stretch>
            <a:fillRect/>
          </a:stretch>
        </p:blipFill>
        <p:spPr bwMode="auto">
          <a:xfrm>
            <a:off x="609600" y="1676400"/>
            <a:ext cx="7239000" cy="4572000"/>
          </a:xfrm>
          <a:prstGeom prst="rect">
            <a:avLst/>
          </a:prstGeom>
          <a:noFill/>
          <a:ln w="9525">
            <a:noFill/>
            <a:miter lim="800000"/>
            <a:headEnd/>
            <a:tailEnd/>
          </a:ln>
        </p:spPr>
      </p:pic>
    </p:spTree>
    <p:extLst>
      <p:ext uri="{BB962C8B-B14F-4D97-AF65-F5344CB8AC3E}">
        <p14:creationId xmlns:p14="http://schemas.microsoft.com/office/powerpoint/2010/main" val="32987991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a:xfrm>
            <a:off x="5715000" y="1600200"/>
            <a:ext cx="2971800" cy="4525963"/>
          </a:xfrm>
        </p:spPr>
        <p:txBody>
          <a:bodyPr/>
          <a:lstStyle/>
          <a:p>
            <a:pPr marL="0" indent="0">
              <a:buNone/>
            </a:pPr>
            <a:r>
              <a:rPr lang="en-US" dirty="0" smtClean="0">
                <a:solidFill>
                  <a:srgbClr val="FF0000"/>
                </a:solidFill>
              </a:rPr>
              <a:t>Residuals vs fitted </a:t>
            </a:r>
            <a:r>
              <a:rPr lang="en-US" dirty="0" smtClean="0"/>
              <a:t>value plots can also be used to check for problems with linearity, constant variance or both.</a:t>
            </a:r>
            <a:endParaRPr lang="en-US" dirty="0"/>
          </a:p>
        </p:txBody>
      </p:sp>
      <p:pic>
        <p:nvPicPr>
          <p:cNvPr id="512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199" y="1905000"/>
            <a:ext cx="4378587" cy="358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9419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check these assumptions?</a:t>
            </a:r>
            <a:br>
              <a:rPr lang="en-US" dirty="0" smtClean="0"/>
            </a:br>
            <a:r>
              <a:rPr lang="en-US" dirty="0" smtClean="0"/>
              <a:t>Assumption #2</a:t>
            </a:r>
            <a:endParaRPr lang="en-US" dirty="0"/>
          </a:p>
        </p:txBody>
      </p:sp>
      <p:sp>
        <p:nvSpPr>
          <p:cNvPr id="3" name="Text Placeholder 2"/>
          <p:cNvSpPr>
            <a:spLocks noGrp="1"/>
          </p:cNvSpPr>
          <p:nvPr>
            <p:ph type="body" idx="1"/>
          </p:nvPr>
        </p:nvSpPr>
        <p:spPr/>
        <p:txBody>
          <a:bodyPr/>
          <a:lstStyle/>
          <a:p>
            <a:r>
              <a:rPr lang="en-US" i="1" dirty="0" err="1" smtClean="0">
                <a:solidFill>
                  <a:srgbClr val="FF0000"/>
                </a:solidFill>
                <a:sym typeface="Symbol" pitchFamily="18" charset="2"/>
              </a:rPr>
              <a:t>e</a:t>
            </a:r>
            <a:r>
              <a:rPr lang="en-US" i="1" baseline="-25000" dirty="0" err="1" smtClean="0">
                <a:solidFill>
                  <a:srgbClr val="FF0000"/>
                </a:solidFill>
                <a:sym typeface="Symbol" pitchFamily="18" charset="2"/>
              </a:rPr>
              <a:t>i</a:t>
            </a:r>
            <a:r>
              <a:rPr lang="en-US" dirty="0" smtClean="0">
                <a:solidFill>
                  <a:srgbClr val="FF0000"/>
                </a:solidFill>
                <a:sym typeface="Symbol" pitchFamily="18" charset="2"/>
              </a:rPr>
              <a:t> </a:t>
            </a:r>
            <a:r>
              <a:rPr lang="en-US" dirty="0" smtClean="0"/>
              <a:t>are normally distributed?</a:t>
            </a:r>
            <a:endParaRPr lang="en-US" dirty="0"/>
          </a:p>
        </p:txBody>
      </p:sp>
      <p:sp>
        <p:nvSpPr>
          <p:cNvPr id="4" name="Content Placeholder 3"/>
          <p:cNvSpPr>
            <a:spLocks noGrp="1"/>
          </p:cNvSpPr>
          <p:nvPr>
            <p:ph sz="half" idx="2"/>
          </p:nvPr>
        </p:nvSpPr>
        <p:spPr/>
        <p:txBody>
          <a:bodyPr/>
          <a:lstStyle/>
          <a:p>
            <a:r>
              <a:rPr lang="en-US" dirty="0" smtClean="0"/>
              <a:t>Examine a Q-Q plot</a:t>
            </a:r>
          </a:p>
          <a:p>
            <a:endParaRPr lang="en-US" dirty="0"/>
          </a:p>
          <a:p>
            <a:r>
              <a:rPr lang="en-US" dirty="0" smtClean="0"/>
              <a:t>Do the points appear to follow in a linear pattern?</a:t>
            </a:r>
          </a:p>
          <a:p>
            <a:r>
              <a:rPr lang="en-US" dirty="0" smtClean="0"/>
              <a:t>Yes – Good! This implies the errors are normally distributed</a:t>
            </a:r>
            <a:endParaRPr lang="en-US" dirty="0"/>
          </a:p>
        </p:txBody>
      </p:sp>
      <p:sp>
        <p:nvSpPr>
          <p:cNvPr id="5" name="Text Placeholder 4"/>
          <p:cNvSpPr>
            <a:spLocks noGrp="1"/>
          </p:cNvSpPr>
          <p:nvPr>
            <p:ph type="body" sz="quarter" idx="3"/>
          </p:nvPr>
        </p:nvSpPr>
        <p:spPr/>
        <p:txBody>
          <a:bodyPr/>
          <a:lstStyle/>
          <a:p>
            <a:r>
              <a:rPr lang="en-US" dirty="0" smtClean="0"/>
              <a:t>Q-Q plot</a:t>
            </a:r>
            <a:endParaRPr lang="en-US" dirty="0"/>
          </a:p>
        </p:txBody>
      </p:sp>
      <p:pic>
        <p:nvPicPr>
          <p:cNvPr id="6146" name="Picture 2"/>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4645025" y="2243400"/>
            <a:ext cx="4041775" cy="381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846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check these assumptions?</a:t>
            </a:r>
            <a:br>
              <a:rPr lang="en-US" dirty="0" smtClean="0"/>
            </a:br>
            <a:r>
              <a:rPr lang="en-US" dirty="0" smtClean="0"/>
              <a:t>Assumption #3</a:t>
            </a:r>
            <a:endParaRPr lang="en-US" dirty="0"/>
          </a:p>
        </p:txBody>
      </p:sp>
      <p:sp>
        <p:nvSpPr>
          <p:cNvPr id="4" name="Text Placeholder 3"/>
          <p:cNvSpPr>
            <a:spLocks noGrp="1"/>
          </p:cNvSpPr>
          <p:nvPr>
            <p:ph type="body" idx="1"/>
          </p:nvPr>
        </p:nvSpPr>
        <p:spPr/>
        <p:txBody>
          <a:bodyPr/>
          <a:lstStyle/>
          <a:p>
            <a:r>
              <a:rPr lang="en-US" i="1" dirty="0" err="1">
                <a:solidFill>
                  <a:srgbClr val="FF0000"/>
                </a:solidFill>
                <a:sym typeface="Symbol" pitchFamily="18" charset="2"/>
              </a:rPr>
              <a:t>e</a:t>
            </a:r>
            <a:r>
              <a:rPr lang="en-US" i="1" baseline="-25000" dirty="0" err="1" smtClean="0">
                <a:solidFill>
                  <a:srgbClr val="FF0000"/>
                </a:solidFill>
                <a:sym typeface="Symbol" pitchFamily="18" charset="2"/>
              </a:rPr>
              <a:t>i’s</a:t>
            </a:r>
            <a:r>
              <a:rPr lang="en-US" dirty="0" smtClean="0">
                <a:solidFill>
                  <a:srgbClr val="FF0000"/>
                </a:solidFill>
                <a:sym typeface="Symbol" pitchFamily="18" charset="2"/>
              </a:rPr>
              <a:t>  </a:t>
            </a:r>
            <a:r>
              <a:rPr lang="en-US" dirty="0" smtClean="0">
                <a:sym typeface="Symbol" pitchFamily="18" charset="2"/>
              </a:rPr>
              <a:t>have constant variance?</a:t>
            </a:r>
            <a:endParaRPr lang="en-US" dirty="0"/>
          </a:p>
        </p:txBody>
      </p:sp>
      <p:sp>
        <p:nvSpPr>
          <p:cNvPr id="5" name="Content Placeholder 4"/>
          <p:cNvSpPr>
            <a:spLocks noGrp="1"/>
          </p:cNvSpPr>
          <p:nvPr>
            <p:ph sz="half" idx="2"/>
          </p:nvPr>
        </p:nvSpPr>
        <p:spPr/>
        <p:txBody>
          <a:bodyPr/>
          <a:lstStyle/>
          <a:p>
            <a:r>
              <a:rPr lang="en-US" dirty="0" smtClean="0"/>
              <a:t>Examine a residual plot.</a:t>
            </a:r>
          </a:p>
          <a:p>
            <a:r>
              <a:rPr lang="en-US" dirty="0" smtClean="0"/>
              <a:t>Do you see a pattern?</a:t>
            </a:r>
          </a:p>
          <a:p>
            <a:r>
              <a:rPr lang="en-US" dirty="0" smtClean="0"/>
              <a:t>No – good! This implies the constant variance assumption has been met</a:t>
            </a:r>
          </a:p>
          <a:p>
            <a:pPr marL="0" indent="0">
              <a:buNone/>
            </a:pPr>
            <a:endParaRPr lang="en-US" dirty="0"/>
          </a:p>
        </p:txBody>
      </p:sp>
      <p:sp>
        <p:nvSpPr>
          <p:cNvPr id="6" name="Text Placeholder 5"/>
          <p:cNvSpPr>
            <a:spLocks noGrp="1"/>
          </p:cNvSpPr>
          <p:nvPr>
            <p:ph type="body" sz="quarter" idx="3"/>
          </p:nvPr>
        </p:nvSpPr>
        <p:spPr/>
        <p:txBody>
          <a:bodyPr/>
          <a:lstStyle/>
          <a:p>
            <a:r>
              <a:rPr lang="en-US" dirty="0" smtClean="0"/>
              <a:t>Residual Plot</a:t>
            </a:r>
            <a:endParaRPr lang="en-US" dirty="0"/>
          </a:p>
        </p:txBody>
      </p:sp>
      <p:pic>
        <p:nvPicPr>
          <p:cNvPr id="7170" name="Picture 2"/>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4645025" y="2498345"/>
            <a:ext cx="4041775" cy="3304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9553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about assumptions #1 and #4?</a:t>
            </a:r>
            <a:endParaRPr lang="en-US" dirty="0"/>
          </a:p>
        </p:txBody>
      </p:sp>
      <p:sp>
        <p:nvSpPr>
          <p:cNvPr id="3" name="Content Placeholder 2"/>
          <p:cNvSpPr>
            <a:spLocks noGrp="1"/>
          </p:cNvSpPr>
          <p:nvPr>
            <p:ph idx="1"/>
          </p:nvPr>
        </p:nvSpPr>
        <p:spPr/>
        <p:txBody>
          <a:bodyPr/>
          <a:lstStyle/>
          <a:p>
            <a:r>
              <a:rPr lang="en-US" dirty="0" smtClean="0"/>
              <a:t>Assumption #1</a:t>
            </a:r>
          </a:p>
          <a:p>
            <a:r>
              <a:rPr lang="en-US" dirty="0" smtClean="0"/>
              <a:t>If we construct the line of best fit, the residuals must sum to zero.</a:t>
            </a:r>
          </a:p>
          <a:p>
            <a:endParaRPr lang="en-US" dirty="0"/>
          </a:p>
          <a:p>
            <a:r>
              <a:rPr lang="en-US" dirty="0" smtClean="0"/>
              <a:t>Assumption #4</a:t>
            </a:r>
          </a:p>
          <a:p>
            <a:r>
              <a:rPr lang="en-US" dirty="0"/>
              <a:t>W</a:t>
            </a:r>
            <a:r>
              <a:rPr lang="en-US" dirty="0" smtClean="0"/>
              <a:t>e must look at how the sample was selected. Did we use a simple random sample? Are the subjects independent?  </a:t>
            </a:r>
            <a:endParaRPr lang="en-US" dirty="0"/>
          </a:p>
        </p:txBody>
      </p:sp>
    </p:spTree>
    <p:extLst>
      <p:ext uri="{BB962C8B-B14F-4D97-AF65-F5344CB8AC3E}">
        <p14:creationId xmlns:p14="http://schemas.microsoft.com/office/powerpoint/2010/main" val="4450174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ormAutofit/>
          </a:bodyPr>
          <a:lstStyle/>
          <a:p>
            <a:r>
              <a:rPr lang="en-US" sz="4000" dirty="0" smtClean="0">
                <a:solidFill>
                  <a:srgbClr val="9933FF"/>
                </a:solidFill>
              </a:rPr>
              <a:t>Inferences </a:t>
            </a:r>
            <a:r>
              <a:rPr lang="en-US" sz="4000" dirty="0">
                <a:solidFill>
                  <a:srgbClr val="9933FF"/>
                </a:solidFill>
              </a:rPr>
              <a:t>About </a:t>
            </a:r>
            <a:r>
              <a:rPr lang="en-US" sz="4000" i="1" dirty="0">
                <a:solidFill>
                  <a:srgbClr val="9933FF"/>
                </a:solidFill>
                <a:sym typeface="Symbol" pitchFamily="18" charset="2"/>
              </a:rPr>
              <a:t></a:t>
            </a:r>
            <a:r>
              <a:rPr lang="en-US" sz="4000" i="1" baseline="-25000" dirty="0">
                <a:solidFill>
                  <a:srgbClr val="9933FF"/>
                </a:solidFill>
                <a:sym typeface="Symbol" pitchFamily="18" charset="2"/>
              </a:rPr>
              <a:t>0</a:t>
            </a:r>
            <a:r>
              <a:rPr lang="en-US" sz="4000" dirty="0">
                <a:solidFill>
                  <a:srgbClr val="9933FF"/>
                </a:solidFill>
                <a:sym typeface="Symbol" pitchFamily="18" charset="2"/>
              </a:rPr>
              <a:t> and </a:t>
            </a:r>
            <a:r>
              <a:rPr lang="en-US" sz="4000" i="1" dirty="0">
                <a:solidFill>
                  <a:srgbClr val="9933FF"/>
                </a:solidFill>
                <a:sym typeface="Symbol" pitchFamily="18" charset="2"/>
              </a:rPr>
              <a:t></a:t>
            </a:r>
            <a:r>
              <a:rPr lang="en-US" sz="4000" i="1" baseline="-25000" dirty="0">
                <a:solidFill>
                  <a:srgbClr val="9933FF"/>
                </a:solidFill>
                <a:sym typeface="Symbol" pitchFamily="18" charset="2"/>
              </a:rPr>
              <a:t>1</a:t>
            </a:r>
            <a:endParaRPr lang="en-US" sz="4000" i="1" dirty="0">
              <a:solidFill>
                <a:srgbClr val="9933FF"/>
              </a:solidFill>
              <a:sym typeface="Symbol" pitchFamily="18" charset="2"/>
            </a:endParaRPr>
          </a:p>
        </p:txBody>
      </p:sp>
      <p:sp>
        <p:nvSpPr>
          <p:cNvPr id="180227" name="Rectangle 3"/>
          <p:cNvSpPr>
            <a:spLocks noGrp="1" noChangeArrowheads="1"/>
          </p:cNvSpPr>
          <p:nvPr>
            <p:ph type="body" idx="1"/>
          </p:nvPr>
        </p:nvSpPr>
        <p:spPr/>
        <p:txBody>
          <a:bodyPr>
            <a:noAutofit/>
          </a:bodyPr>
          <a:lstStyle/>
          <a:p>
            <a:pPr>
              <a:lnSpc>
                <a:spcPct val="90000"/>
              </a:lnSpc>
            </a:pPr>
            <a:r>
              <a:rPr lang="en-US" sz="2800" dirty="0"/>
              <a:t>We use our sample data to estimate </a:t>
            </a:r>
            <a:r>
              <a:rPr lang="en-US" sz="2800" i="1" dirty="0">
                <a:solidFill>
                  <a:srgbClr val="FF0000"/>
                </a:solidFill>
                <a:sym typeface="Symbol" pitchFamily="18" charset="2"/>
              </a:rPr>
              <a:t></a:t>
            </a:r>
            <a:r>
              <a:rPr lang="en-US" sz="2800" i="1" baseline="-25000" dirty="0">
                <a:solidFill>
                  <a:srgbClr val="FF0000"/>
                </a:solidFill>
                <a:sym typeface="Symbol" pitchFamily="18" charset="2"/>
              </a:rPr>
              <a:t>0  </a:t>
            </a:r>
            <a:r>
              <a:rPr lang="en-US" sz="2800" dirty="0">
                <a:sym typeface="Symbol" pitchFamily="18" charset="2"/>
              </a:rPr>
              <a:t>by</a:t>
            </a:r>
            <a:r>
              <a:rPr lang="en-US" sz="2800" dirty="0"/>
              <a:t> </a:t>
            </a:r>
            <a:r>
              <a:rPr lang="en-US" sz="2800" i="1" dirty="0">
                <a:solidFill>
                  <a:srgbClr val="FF0000"/>
                </a:solidFill>
              </a:rPr>
              <a:t>b</a:t>
            </a:r>
            <a:r>
              <a:rPr lang="en-US" sz="2800" i="1" baseline="-25000" dirty="0">
                <a:solidFill>
                  <a:srgbClr val="FF0000"/>
                </a:solidFill>
              </a:rPr>
              <a:t>0</a:t>
            </a:r>
            <a:r>
              <a:rPr lang="en-US" sz="2800" i="1" dirty="0"/>
              <a:t> </a:t>
            </a:r>
            <a:r>
              <a:rPr lang="en-US" sz="2800" dirty="0"/>
              <a:t>and </a:t>
            </a:r>
            <a:r>
              <a:rPr lang="en-US" sz="2800" i="1" dirty="0">
                <a:solidFill>
                  <a:srgbClr val="FF0000"/>
                </a:solidFill>
                <a:sym typeface="Symbol" pitchFamily="18" charset="2"/>
              </a:rPr>
              <a:t></a:t>
            </a:r>
            <a:r>
              <a:rPr lang="en-US" sz="2800" i="1" baseline="-25000" dirty="0">
                <a:solidFill>
                  <a:srgbClr val="FF0000"/>
                </a:solidFill>
                <a:sym typeface="Symbol" pitchFamily="18" charset="2"/>
              </a:rPr>
              <a:t>1</a:t>
            </a:r>
            <a:r>
              <a:rPr lang="en-US" sz="2800" dirty="0">
                <a:sym typeface="Symbol" pitchFamily="18" charset="2"/>
              </a:rPr>
              <a:t> by</a:t>
            </a:r>
            <a:r>
              <a:rPr lang="en-US" sz="2800" dirty="0"/>
              <a:t> </a:t>
            </a:r>
            <a:r>
              <a:rPr lang="en-US" sz="2800" i="1" dirty="0">
                <a:solidFill>
                  <a:srgbClr val="FF0000"/>
                </a:solidFill>
              </a:rPr>
              <a:t>b</a:t>
            </a:r>
            <a:r>
              <a:rPr lang="en-US" sz="2800" i="1" baseline="-25000" dirty="0">
                <a:solidFill>
                  <a:srgbClr val="FF0000"/>
                </a:solidFill>
              </a:rPr>
              <a:t>1</a:t>
            </a:r>
            <a:r>
              <a:rPr lang="en-US" sz="2800" i="1" dirty="0"/>
              <a:t>.</a:t>
            </a:r>
            <a:r>
              <a:rPr lang="en-US" sz="2800" dirty="0"/>
              <a:t>  If we had a different sample, we would not be surprised to get different estimates.</a:t>
            </a:r>
          </a:p>
          <a:p>
            <a:pPr>
              <a:lnSpc>
                <a:spcPct val="90000"/>
              </a:lnSpc>
            </a:pPr>
            <a:r>
              <a:rPr lang="en-US" sz="2800" dirty="0"/>
              <a:t>Understanding how much they would vary from sample to sample is an important part of the inference process.</a:t>
            </a:r>
          </a:p>
          <a:p>
            <a:pPr>
              <a:lnSpc>
                <a:spcPct val="90000"/>
              </a:lnSpc>
            </a:pPr>
            <a:r>
              <a:rPr lang="en-US" sz="2800" dirty="0"/>
              <a:t>We use the assumptions, together with our data, to construct the sampling distributions for </a:t>
            </a:r>
            <a:r>
              <a:rPr lang="en-US" sz="2800" i="1" dirty="0">
                <a:solidFill>
                  <a:srgbClr val="FF0000"/>
                </a:solidFill>
              </a:rPr>
              <a:t>b</a:t>
            </a:r>
            <a:r>
              <a:rPr lang="en-US" sz="2800" i="1" baseline="-25000" dirty="0">
                <a:solidFill>
                  <a:srgbClr val="FF0000"/>
                </a:solidFill>
              </a:rPr>
              <a:t>0</a:t>
            </a:r>
            <a:r>
              <a:rPr lang="en-US" sz="2800" i="1" dirty="0"/>
              <a:t> </a:t>
            </a:r>
            <a:r>
              <a:rPr lang="en-US" sz="2800" dirty="0"/>
              <a:t>and </a:t>
            </a:r>
            <a:r>
              <a:rPr lang="en-US" sz="2800" i="1" dirty="0">
                <a:solidFill>
                  <a:srgbClr val="FF0000"/>
                </a:solidFill>
              </a:rPr>
              <a:t>b</a:t>
            </a:r>
            <a:r>
              <a:rPr lang="en-US" sz="2800" i="1" baseline="-25000" dirty="0">
                <a:solidFill>
                  <a:srgbClr val="FF0000"/>
                </a:solidFill>
              </a:rPr>
              <a:t>1</a:t>
            </a:r>
            <a:r>
              <a:rPr lang="en-US" sz="2800" dirty="0"/>
              <a:t>.</a:t>
            </a:r>
            <a:endParaRPr lang="en-US" sz="2800" i="1" dirty="0"/>
          </a:p>
        </p:txBody>
      </p:sp>
    </p:spTree>
    <p:extLst>
      <p:ext uri="{BB962C8B-B14F-4D97-AF65-F5344CB8AC3E}">
        <p14:creationId xmlns:p14="http://schemas.microsoft.com/office/powerpoint/2010/main" val="35834150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 calcmode="lin" valueType="num">
                                      <p:cBhvr additive="base">
                                        <p:cTn id="7" dur="1000" fill="hold"/>
                                        <p:tgtEl>
                                          <p:spTgt spid="18022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0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0227">
                                            <p:txEl>
                                              <p:pRg st="1" end="1"/>
                                            </p:txEl>
                                          </p:spTgt>
                                        </p:tgtEl>
                                        <p:attrNameLst>
                                          <p:attrName>style.visibility</p:attrName>
                                        </p:attrNameLst>
                                      </p:cBhvr>
                                      <p:to>
                                        <p:strVal val="visible"/>
                                      </p:to>
                                    </p:set>
                                    <p:anim calcmode="lin" valueType="num">
                                      <p:cBhvr additive="base">
                                        <p:cTn id="13" dur="1000" fill="hold"/>
                                        <p:tgtEl>
                                          <p:spTgt spid="180227">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80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0227">
                                            <p:txEl>
                                              <p:pRg st="2" end="2"/>
                                            </p:txEl>
                                          </p:spTgt>
                                        </p:tgtEl>
                                        <p:attrNameLst>
                                          <p:attrName>style.visibility</p:attrName>
                                        </p:attrNameLst>
                                      </p:cBhvr>
                                      <p:to>
                                        <p:strVal val="visible"/>
                                      </p:to>
                                    </p:set>
                                    <p:anim calcmode="lin" valueType="num">
                                      <p:cBhvr additive="base">
                                        <p:cTn id="19" dur="1000" fill="hold"/>
                                        <p:tgtEl>
                                          <p:spTgt spid="180227">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802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7200" y="0"/>
            <a:ext cx="8229600" cy="1143000"/>
          </a:xfrm>
        </p:spPr>
        <p:txBody>
          <a:bodyPr/>
          <a:lstStyle/>
          <a:p>
            <a:r>
              <a:rPr lang="en-US" dirty="0">
                <a:solidFill>
                  <a:srgbClr val="9933FF"/>
                </a:solidFill>
              </a:rPr>
              <a:t>Tests About </a:t>
            </a:r>
            <a:r>
              <a:rPr lang="en-US" i="1" dirty="0">
                <a:solidFill>
                  <a:srgbClr val="9933FF"/>
                </a:solidFill>
                <a:sym typeface="Symbol" pitchFamily="18" charset="2"/>
              </a:rPr>
              <a:t></a:t>
            </a:r>
            <a:r>
              <a:rPr lang="en-US" i="1" baseline="-25000" dirty="0">
                <a:solidFill>
                  <a:srgbClr val="9933FF"/>
                </a:solidFill>
                <a:sym typeface="Symbol" pitchFamily="18" charset="2"/>
              </a:rPr>
              <a:t>1</a:t>
            </a:r>
            <a:endParaRPr lang="en-US" i="1" dirty="0">
              <a:solidFill>
                <a:srgbClr val="9933FF"/>
              </a:solidFill>
              <a:sym typeface="Symbol" pitchFamily="18" charset="2"/>
            </a:endParaRPr>
          </a:p>
        </p:txBody>
      </p:sp>
      <p:sp>
        <p:nvSpPr>
          <p:cNvPr id="188419" name="Rectangle 3"/>
          <p:cNvSpPr>
            <a:spLocks noGrp="1" noChangeArrowheads="1"/>
          </p:cNvSpPr>
          <p:nvPr>
            <p:ph type="body" idx="1"/>
          </p:nvPr>
        </p:nvSpPr>
        <p:spPr>
          <a:xfrm>
            <a:off x="457200" y="1219200"/>
            <a:ext cx="8229600" cy="4788091"/>
          </a:xfrm>
        </p:spPr>
        <p:txBody>
          <a:bodyPr>
            <a:normAutofit/>
          </a:bodyPr>
          <a:lstStyle/>
          <a:p>
            <a:pPr>
              <a:lnSpc>
                <a:spcPct val="80000"/>
              </a:lnSpc>
              <a:buFont typeface="Wingdings" pitchFamily="2" charset="2"/>
              <a:buNone/>
            </a:pPr>
            <a:r>
              <a:rPr lang="en-US" sz="3200" dirty="0"/>
              <a:t>The most common test is that a change in the </a:t>
            </a:r>
            <a:r>
              <a:rPr lang="en-US" sz="3200" i="1" dirty="0"/>
              <a:t>X</a:t>
            </a:r>
            <a:r>
              <a:rPr lang="en-US" sz="3200" dirty="0" smtClean="0"/>
              <a:t> </a:t>
            </a:r>
            <a:r>
              <a:rPr lang="en-US" sz="3200" dirty="0"/>
              <a:t>variable does not induce a change in </a:t>
            </a:r>
            <a:r>
              <a:rPr lang="en-US" sz="3200" i="1" dirty="0"/>
              <a:t>Y</a:t>
            </a:r>
            <a:r>
              <a:rPr lang="en-US" sz="3200" dirty="0" smtClean="0"/>
              <a:t>, </a:t>
            </a:r>
            <a:r>
              <a:rPr lang="en-US" sz="3200" dirty="0"/>
              <a:t>which can be stated:</a:t>
            </a:r>
          </a:p>
          <a:p>
            <a:pPr>
              <a:lnSpc>
                <a:spcPct val="80000"/>
              </a:lnSpc>
              <a:buFont typeface="Wingdings" pitchFamily="2" charset="2"/>
              <a:buNone/>
            </a:pPr>
            <a:endParaRPr lang="en-US" sz="3200" dirty="0"/>
          </a:p>
          <a:p>
            <a:pPr lvl="1">
              <a:lnSpc>
                <a:spcPct val="80000"/>
              </a:lnSpc>
              <a:buFontTx/>
              <a:buNone/>
            </a:pPr>
            <a:r>
              <a:rPr lang="en-US" sz="3200" dirty="0"/>
              <a:t>	</a:t>
            </a:r>
            <a:r>
              <a:rPr lang="en-US" sz="3200" i="1" dirty="0">
                <a:solidFill>
                  <a:srgbClr val="FF0000"/>
                </a:solidFill>
              </a:rPr>
              <a:t>H</a:t>
            </a:r>
            <a:r>
              <a:rPr lang="en-US" sz="3200" i="1" baseline="-25000" dirty="0">
                <a:solidFill>
                  <a:srgbClr val="FF0000"/>
                </a:solidFill>
              </a:rPr>
              <a:t>0</a:t>
            </a:r>
            <a:r>
              <a:rPr lang="en-US" sz="3200" i="1" dirty="0">
                <a:solidFill>
                  <a:srgbClr val="FF0000"/>
                </a:solidFill>
              </a:rPr>
              <a:t>:</a:t>
            </a:r>
            <a:r>
              <a:rPr lang="en-US" sz="3200" dirty="0">
                <a:solidFill>
                  <a:srgbClr val="FF0000"/>
                </a:solidFill>
              </a:rPr>
              <a:t>  </a:t>
            </a:r>
            <a:r>
              <a:rPr lang="en-US" sz="3200" i="1" dirty="0">
                <a:solidFill>
                  <a:srgbClr val="FF0000"/>
                </a:solidFill>
                <a:sym typeface="Symbol" pitchFamily="18" charset="2"/>
              </a:rPr>
              <a:t></a:t>
            </a:r>
            <a:r>
              <a:rPr lang="en-US" sz="3200" i="1" baseline="-25000" dirty="0">
                <a:solidFill>
                  <a:srgbClr val="FF0000"/>
                </a:solidFill>
                <a:sym typeface="Symbol" pitchFamily="18" charset="2"/>
              </a:rPr>
              <a:t>1 </a:t>
            </a:r>
            <a:r>
              <a:rPr lang="en-US" sz="3200" i="1" dirty="0">
                <a:solidFill>
                  <a:srgbClr val="FF0000"/>
                </a:solidFill>
                <a:sym typeface="Symbol" pitchFamily="18" charset="2"/>
              </a:rPr>
              <a:t>= 0 </a:t>
            </a:r>
          </a:p>
          <a:p>
            <a:pPr lvl="1">
              <a:lnSpc>
                <a:spcPct val="80000"/>
              </a:lnSpc>
              <a:buFontTx/>
              <a:buNone/>
            </a:pPr>
            <a:r>
              <a:rPr lang="en-US" sz="3200" i="1" dirty="0">
                <a:solidFill>
                  <a:srgbClr val="FF0000"/>
                </a:solidFill>
              </a:rPr>
              <a:t>   H</a:t>
            </a:r>
            <a:r>
              <a:rPr lang="en-US" sz="3200" i="1" baseline="-25000" dirty="0">
                <a:solidFill>
                  <a:srgbClr val="FF0000"/>
                </a:solidFill>
              </a:rPr>
              <a:t>a</a:t>
            </a:r>
            <a:r>
              <a:rPr lang="en-US" sz="3200" i="1" dirty="0">
                <a:solidFill>
                  <a:srgbClr val="FF0000"/>
                </a:solidFill>
              </a:rPr>
              <a:t>:</a:t>
            </a:r>
            <a:r>
              <a:rPr lang="en-US" sz="3200" dirty="0">
                <a:solidFill>
                  <a:srgbClr val="FF0000"/>
                </a:solidFill>
              </a:rPr>
              <a:t>  </a:t>
            </a:r>
            <a:r>
              <a:rPr lang="en-US" sz="3200" i="1" dirty="0">
                <a:solidFill>
                  <a:srgbClr val="FF0000"/>
                </a:solidFill>
                <a:sym typeface="Symbol" pitchFamily="18" charset="2"/>
              </a:rPr>
              <a:t></a:t>
            </a:r>
            <a:r>
              <a:rPr lang="en-US" sz="3200" i="1" baseline="-25000" dirty="0">
                <a:solidFill>
                  <a:srgbClr val="FF0000"/>
                </a:solidFill>
                <a:sym typeface="Symbol" pitchFamily="18" charset="2"/>
              </a:rPr>
              <a:t>1</a:t>
            </a:r>
            <a:r>
              <a:rPr lang="en-US" sz="3200" i="1" dirty="0">
                <a:solidFill>
                  <a:srgbClr val="FF0000"/>
                </a:solidFill>
                <a:sym typeface="Symbol" pitchFamily="18" charset="2"/>
              </a:rPr>
              <a:t> ≠ 0</a:t>
            </a:r>
            <a:endParaRPr lang="en-US" sz="3200" i="1" baseline="30000" dirty="0">
              <a:solidFill>
                <a:srgbClr val="FF0000"/>
              </a:solidFill>
              <a:sym typeface="Symbol" pitchFamily="18" charset="2"/>
            </a:endParaRPr>
          </a:p>
          <a:p>
            <a:pPr>
              <a:lnSpc>
                <a:spcPct val="80000"/>
              </a:lnSpc>
              <a:buFont typeface="Wingdings" pitchFamily="2" charset="2"/>
              <a:buNone/>
            </a:pPr>
            <a:endParaRPr lang="en-US" sz="3200" b="1" i="1" baseline="30000" dirty="0">
              <a:sym typeface="Symbol" pitchFamily="18" charset="2"/>
            </a:endParaRPr>
          </a:p>
          <a:p>
            <a:pPr>
              <a:lnSpc>
                <a:spcPct val="80000"/>
              </a:lnSpc>
              <a:buFont typeface="Wingdings" pitchFamily="2" charset="2"/>
              <a:buNone/>
            </a:pPr>
            <a:r>
              <a:rPr lang="en-US" sz="3200" dirty="0">
                <a:sym typeface="Symbol" pitchFamily="18" charset="2"/>
              </a:rPr>
              <a:t>If </a:t>
            </a:r>
            <a:r>
              <a:rPr lang="en-US" sz="3200" dirty="0" smtClean="0">
                <a:sym typeface="Symbol" pitchFamily="18" charset="2"/>
              </a:rPr>
              <a:t>H</a:t>
            </a:r>
            <a:r>
              <a:rPr lang="en-US" sz="3200" baseline="-25000" dirty="0" smtClean="0">
                <a:sym typeface="Symbol" pitchFamily="18" charset="2"/>
              </a:rPr>
              <a:t>0</a:t>
            </a:r>
            <a:r>
              <a:rPr lang="en-US" sz="3200" dirty="0" smtClean="0">
                <a:sym typeface="Symbol" pitchFamily="18" charset="2"/>
              </a:rPr>
              <a:t> is true </a:t>
            </a:r>
            <a:r>
              <a:rPr lang="en-US" sz="3200" dirty="0">
                <a:sym typeface="Symbol" pitchFamily="18" charset="2"/>
              </a:rPr>
              <a:t>it implies the population regression equation is a flat line; that is, regardless of the value of </a:t>
            </a:r>
            <a:r>
              <a:rPr lang="en-US" sz="3200" i="1" dirty="0">
                <a:sym typeface="Symbol" pitchFamily="18" charset="2"/>
              </a:rPr>
              <a:t>X</a:t>
            </a:r>
            <a:r>
              <a:rPr lang="en-US" sz="3200" dirty="0" smtClean="0">
                <a:sym typeface="Symbol" pitchFamily="18" charset="2"/>
              </a:rPr>
              <a:t>,  </a:t>
            </a:r>
            <a:r>
              <a:rPr lang="en-US" sz="3200" i="1" dirty="0" smtClean="0">
                <a:sym typeface="Symbol" pitchFamily="18" charset="2"/>
              </a:rPr>
              <a:t>Y  </a:t>
            </a:r>
            <a:r>
              <a:rPr lang="en-US" sz="3200" dirty="0" smtClean="0">
                <a:sym typeface="Symbol" pitchFamily="18" charset="2"/>
              </a:rPr>
              <a:t>has </a:t>
            </a:r>
            <a:r>
              <a:rPr lang="en-US" sz="3200" dirty="0">
                <a:sym typeface="Symbol" pitchFamily="18" charset="2"/>
              </a:rPr>
              <a:t>the same distribution. </a:t>
            </a:r>
            <a:endParaRPr lang="en-US" sz="3200" b="1" i="1" dirty="0">
              <a:sym typeface="Symbol" pitchFamily="18" charset="2"/>
            </a:endParaRPr>
          </a:p>
        </p:txBody>
      </p:sp>
    </p:spTree>
    <p:extLst>
      <p:ext uri="{BB962C8B-B14F-4D97-AF65-F5344CB8AC3E}">
        <p14:creationId xmlns:p14="http://schemas.microsoft.com/office/powerpoint/2010/main" val="23185466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 calcmode="lin" valueType="num">
                                      <p:cBhvr additive="base">
                                        <p:cTn id="7" dur="1000" fill="hold"/>
                                        <p:tgtEl>
                                          <p:spTgt spid="188419">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84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8419">
                                            <p:txEl>
                                              <p:pRg st="2" end="2"/>
                                            </p:txEl>
                                          </p:spTgt>
                                        </p:tgtEl>
                                        <p:attrNameLst>
                                          <p:attrName>style.visibility</p:attrName>
                                        </p:attrNameLst>
                                      </p:cBhvr>
                                      <p:to>
                                        <p:strVal val="visible"/>
                                      </p:to>
                                    </p:set>
                                    <p:anim calcmode="lin" valueType="num">
                                      <p:cBhvr additive="base">
                                        <p:cTn id="11" dur="1000" fill="hold"/>
                                        <p:tgtEl>
                                          <p:spTgt spid="188419">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8841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8419">
                                            <p:txEl>
                                              <p:pRg st="3" end="3"/>
                                            </p:txEl>
                                          </p:spTgt>
                                        </p:tgtEl>
                                        <p:attrNameLst>
                                          <p:attrName>style.visibility</p:attrName>
                                        </p:attrNameLst>
                                      </p:cBhvr>
                                      <p:to>
                                        <p:strVal val="visible"/>
                                      </p:to>
                                    </p:set>
                                    <p:anim calcmode="lin" valueType="num">
                                      <p:cBhvr additive="base">
                                        <p:cTn id="15" dur="1000" fill="hold"/>
                                        <p:tgtEl>
                                          <p:spTgt spid="188419">
                                            <p:txEl>
                                              <p:pRg st="3" end="3"/>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1884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8419">
                                            <p:txEl>
                                              <p:pRg st="5" end="5"/>
                                            </p:txEl>
                                          </p:spTgt>
                                        </p:tgtEl>
                                        <p:attrNameLst>
                                          <p:attrName>style.visibility</p:attrName>
                                        </p:attrNameLst>
                                      </p:cBhvr>
                                      <p:to>
                                        <p:strVal val="visible"/>
                                      </p:to>
                                    </p:set>
                                    <p:anim calcmode="lin" valueType="num">
                                      <p:cBhvr additive="base">
                                        <p:cTn id="21" dur="1000" fill="hold"/>
                                        <p:tgtEl>
                                          <p:spTgt spid="188419">
                                            <p:txEl>
                                              <p:pRg st="5" end="5"/>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1884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28600"/>
            <a:ext cx="8305800" cy="1397000"/>
          </a:xfrm>
          <a:noFill/>
          <a:ln/>
        </p:spPr>
        <p:txBody>
          <a:bodyPr>
            <a:normAutofit/>
          </a:bodyPr>
          <a:lstStyle/>
          <a:p>
            <a:pPr algn="l"/>
            <a:r>
              <a:rPr lang="en-US" i="1" dirty="0" smtClean="0">
                <a:solidFill>
                  <a:srgbClr val="9933FF"/>
                </a:solidFill>
              </a:rPr>
              <a:t>t</a:t>
            </a:r>
            <a:r>
              <a:rPr lang="en-US" dirty="0" smtClean="0">
                <a:solidFill>
                  <a:srgbClr val="9933FF"/>
                </a:solidFill>
              </a:rPr>
              <a:t>-Distribution </a:t>
            </a:r>
            <a:r>
              <a:rPr lang="en-US" dirty="0">
                <a:solidFill>
                  <a:srgbClr val="9933FF"/>
                </a:solidFill>
              </a:rPr>
              <a:t>for Inferences </a:t>
            </a:r>
            <a:r>
              <a:rPr lang="en-US" dirty="0" smtClean="0">
                <a:solidFill>
                  <a:srgbClr val="9933FF"/>
                </a:solidFill>
              </a:rPr>
              <a:t>for </a:t>
            </a:r>
            <a:r>
              <a:rPr lang="en-US" i="1" dirty="0">
                <a:solidFill>
                  <a:srgbClr val="9933FF"/>
                </a:solidFill>
                <a:latin typeface="Symbol" pitchFamily="18" charset="2"/>
              </a:rPr>
              <a:t></a:t>
            </a:r>
            <a:r>
              <a:rPr lang="en-US" baseline="-25000" dirty="0">
                <a:solidFill>
                  <a:srgbClr val="9933FF"/>
                </a:solidFill>
              </a:rPr>
              <a:t>1</a:t>
            </a:r>
            <a:r>
              <a:rPr lang="en-US" dirty="0">
                <a:solidFill>
                  <a:srgbClr val="9933FF"/>
                </a:solidFill>
              </a:rPr>
              <a:t> </a:t>
            </a:r>
            <a:r>
              <a:rPr lang="en-US" sz="1800" dirty="0">
                <a:latin typeface="Arial" charset="0"/>
              </a:rPr>
              <a:t/>
            </a:r>
            <a:br>
              <a:rPr lang="en-US" sz="1800" dirty="0">
                <a:latin typeface="Arial" charset="0"/>
              </a:rPr>
            </a:br>
            <a:endParaRPr lang="en-US" sz="1800" dirty="0">
              <a:latin typeface="Arial" charset="0"/>
            </a:endParaRPr>
          </a:p>
        </p:txBody>
      </p:sp>
      <p:graphicFrame>
        <p:nvGraphicFramePr>
          <p:cNvPr id="26627" name="Object 3">
            <a:hlinkClick r:id="" action="ppaction://ole?verb=0"/>
          </p:cNvPr>
          <p:cNvGraphicFramePr>
            <a:graphicFrameLocks/>
          </p:cNvGraphicFramePr>
          <p:nvPr/>
        </p:nvGraphicFramePr>
        <p:xfrm>
          <a:off x="457200" y="1600200"/>
          <a:ext cx="8382000" cy="3124200"/>
        </p:xfrm>
        <a:graphic>
          <a:graphicData uri="http://schemas.openxmlformats.org/presentationml/2006/ole">
            <mc:AlternateContent xmlns:mc="http://schemas.openxmlformats.org/markup-compatibility/2006">
              <mc:Choice xmlns:v="urn:schemas-microsoft-com:vml" Requires="v">
                <p:oleObj spid="_x0000_s8203" name="Document" r:id="rId4" imgW="5829120" imgH="3200400" progId="Word.Document.8">
                  <p:embed/>
                </p:oleObj>
              </mc:Choice>
              <mc:Fallback>
                <p:oleObj name="Document" r:id="rId4" imgW="5829120" imgH="32004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t="3432" b="28545"/>
                      <a:stretch>
                        <a:fillRect/>
                      </a:stretch>
                    </p:blipFill>
                    <p:spPr bwMode="auto">
                      <a:xfrm>
                        <a:off x="457200" y="1600200"/>
                        <a:ext cx="8382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2348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for the slope</a:t>
            </a:r>
            <a:endParaRPr lang="en-US" dirty="0"/>
          </a:p>
        </p:txBody>
      </p:sp>
      <p:sp>
        <p:nvSpPr>
          <p:cNvPr id="3" name="Content Placeholder 2"/>
          <p:cNvSpPr>
            <a:spLocks noGrp="1"/>
          </p:cNvSpPr>
          <p:nvPr>
            <p:ph idx="1"/>
          </p:nvPr>
        </p:nvSpPr>
        <p:spPr>
          <a:xfrm>
            <a:off x="304800" y="1676400"/>
            <a:ext cx="8229600" cy="4525963"/>
          </a:xfrm>
        </p:spPr>
        <p:txBody>
          <a:bodyPr/>
          <a:lstStyle/>
          <a:p>
            <a:pPr marL="0" indent="0">
              <a:buNone/>
            </a:pPr>
            <a:r>
              <a:rPr lang="en-US" dirty="0" smtClean="0"/>
              <a:t>Test Statistic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P-value = 0.000 at </a:t>
            </a:r>
            <a:r>
              <a:rPr lang="en-US" dirty="0" err="1" smtClean="0"/>
              <a:t>df</a:t>
            </a:r>
            <a:r>
              <a:rPr lang="en-US" dirty="0" smtClean="0"/>
              <a:t> = 9-2=7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23090401"/>
              </p:ext>
            </p:extLst>
          </p:nvPr>
        </p:nvGraphicFramePr>
        <p:xfrm>
          <a:off x="4502150" y="3213100"/>
          <a:ext cx="139700" cy="431800"/>
        </p:xfrm>
        <a:graphic>
          <a:graphicData uri="http://schemas.openxmlformats.org/presentationml/2006/ole">
            <mc:AlternateContent xmlns:mc="http://schemas.openxmlformats.org/markup-compatibility/2006">
              <mc:Choice xmlns:v="urn:schemas-microsoft-com:vml" Requires="v">
                <p:oleObj spid="_x0000_s9235" name="Equation" r:id="rId3" imgW="139680" imgH="431640" progId="Equation.3">
                  <p:embed/>
                </p:oleObj>
              </mc:Choice>
              <mc:Fallback>
                <p:oleObj name="Equation" r:id="rId3" imgW="139680" imgH="431640" progId="Equation.3">
                  <p:embed/>
                  <p:pic>
                    <p:nvPicPr>
                      <p:cNvPr id="0" name=""/>
                      <p:cNvPicPr/>
                      <p:nvPr/>
                    </p:nvPicPr>
                    <p:blipFill>
                      <a:blip r:embed="rId4"/>
                      <a:stretch>
                        <a:fillRect/>
                      </a:stretch>
                    </p:blipFill>
                    <p:spPr>
                      <a:xfrm>
                        <a:off x="4502150" y="3213100"/>
                        <a:ext cx="139700" cy="431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62690986"/>
              </p:ext>
            </p:extLst>
          </p:nvPr>
        </p:nvGraphicFramePr>
        <p:xfrm>
          <a:off x="3276600" y="1600200"/>
          <a:ext cx="5029200" cy="1752600"/>
        </p:xfrm>
        <a:graphic>
          <a:graphicData uri="http://schemas.openxmlformats.org/presentationml/2006/ole">
            <mc:AlternateContent xmlns:mc="http://schemas.openxmlformats.org/markup-compatibility/2006">
              <mc:Choice xmlns:v="urn:schemas-microsoft-com:vml" Requires="v">
                <p:oleObj spid="_x0000_s9236" name="Equation" r:id="rId5" imgW="1625400" imgH="609480" progId="Equation.3">
                  <p:embed/>
                </p:oleObj>
              </mc:Choice>
              <mc:Fallback>
                <p:oleObj name="Equation" r:id="rId5" imgW="1625400" imgH="609480" progId="Equation.3">
                  <p:embed/>
                  <p:pic>
                    <p:nvPicPr>
                      <p:cNvPr id="0" name=""/>
                      <p:cNvPicPr/>
                      <p:nvPr/>
                    </p:nvPicPr>
                    <p:blipFill>
                      <a:blip r:embed="rId6"/>
                      <a:stretch>
                        <a:fillRect/>
                      </a:stretch>
                    </p:blipFill>
                    <p:spPr>
                      <a:xfrm>
                        <a:off x="3276600" y="1600200"/>
                        <a:ext cx="5029200" cy="1752600"/>
                      </a:xfrm>
                      <a:prstGeom prst="rect">
                        <a:avLst/>
                      </a:prstGeom>
                    </p:spPr>
                  </p:pic>
                </p:oleObj>
              </mc:Fallback>
            </mc:AlternateContent>
          </a:graphicData>
        </a:graphic>
      </p:graphicFrame>
    </p:spTree>
    <p:extLst>
      <p:ext uri="{BB962C8B-B14F-4D97-AF65-F5344CB8AC3E}">
        <p14:creationId xmlns:p14="http://schemas.microsoft.com/office/powerpoint/2010/main" val="3610751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lstStyle/>
          <a:p>
            <a:r>
              <a:rPr lang="en-US" dirty="0" smtClean="0"/>
              <a:t>Confidence interval for slope</a:t>
            </a:r>
            <a:br>
              <a:rPr lang="en-US" dirty="0" smtClean="0"/>
            </a:br>
            <a:endParaRPr lang="en-US" dirty="0"/>
          </a:p>
        </p:txBody>
      </p:sp>
      <p:sp>
        <p:nvSpPr>
          <p:cNvPr id="4" name="Content Placeholder 3"/>
          <p:cNvSpPr>
            <a:spLocks noGrp="1"/>
          </p:cNvSpPr>
          <p:nvPr>
            <p:ph idx="1"/>
          </p:nvPr>
        </p:nvSpPr>
        <p:spPr>
          <a:xfrm>
            <a:off x="457200" y="2514600"/>
            <a:ext cx="8229600" cy="3611563"/>
          </a:xfrm>
        </p:spPr>
        <p:txBody>
          <a:bodyPr/>
          <a:lstStyle/>
          <a:p>
            <a:pPr marL="0" indent="0">
              <a:buNone/>
            </a:pPr>
            <a:r>
              <a:rPr lang="en-US" dirty="0" smtClean="0"/>
              <a:t>7.192 ± 2.3646(.953)</a:t>
            </a:r>
          </a:p>
          <a:p>
            <a:pPr marL="0" indent="0">
              <a:buNone/>
            </a:pPr>
            <a:r>
              <a:rPr lang="en-US" dirty="0" smtClean="0"/>
              <a:t>(4.938,9.445)</a:t>
            </a:r>
          </a:p>
          <a:p>
            <a:pPr marL="0" indent="0">
              <a:buNone/>
            </a:pPr>
            <a:endParaRPr lang="en-US" dirty="0"/>
          </a:p>
          <a:p>
            <a:pPr marL="0" indent="0">
              <a:buNone/>
            </a:pPr>
            <a:r>
              <a:rPr lang="en-US" dirty="0" smtClean="0"/>
              <a:t>We are 95% confident that the slope of the line lies between 4.938 and 9.445 grams.</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295400"/>
            <a:ext cx="207645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6231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normAutofit fontScale="90000"/>
          </a:bodyPr>
          <a:lstStyle/>
          <a:p>
            <a:r>
              <a:rPr lang="en-US" dirty="0" smtClean="0">
                <a:solidFill>
                  <a:srgbClr val="9933FF"/>
                </a:solidFill>
              </a:rPr>
              <a:t>Confidence Intervals about the Regression Line</a:t>
            </a:r>
            <a:endParaRPr lang="en-US" dirty="0">
              <a:solidFill>
                <a:srgbClr val="9933FF"/>
              </a:solidFill>
            </a:endParaRPr>
          </a:p>
        </p:txBody>
      </p:sp>
      <p:sp>
        <p:nvSpPr>
          <p:cNvPr id="207875" name="Rectangle 3"/>
          <p:cNvSpPr>
            <a:spLocks noGrp="1" noChangeArrowheads="1"/>
          </p:cNvSpPr>
          <p:nvPr>
            <p:ph type="body" idx="1"/>
          </p:nvPr>
        </p:nvSpPr>
        <p:spPr/>
        <p:txBody>
          <a:bodyPr/>
          <a:lstStyle/>
          <a:p>
            <a:r>
              <a:rPr lang="en-US" sz="2800" dirty="0" smtClean="0"/>
              <a:t>Suppose we wish to determine a confidence interval for the </a:t>
            </a:r>
            <a:r>
              <a:rPr lang="en-US" sz="2800" dirty="0" smtClean="0">
                <a:solidFill>
                  <a:srgbClr val="FF0000"/>
                </a:solidFill>
              </a:rPr>
              <a:t>predicted value of Y </a:t>
            </a:r>
            <a:r>
              <a:rPr lang="en-US" sz="2800" dirty="0" smtClean="0"/>
              <a:t>for  a given value of X.</a:t>
            </a:r>
          </a:p>
          <a:p>
            <a:r>
              <a:rPr lang="en-US" sz="2800" dirty="0" smtClean="0"/>
              <a:t>To </a:t>
            </a:r>
            <a:r>
              <a:rPr lang="en-US" sz="2800" dirty="0"/>
              <a:t>make an interval estimate, </a:t>
            </a:r>
            <a:r>
              <a:rPr lang="en-US" sz="2800" dirty="0" smtClean="0"/>
              <a:t>we </a:t>
            </a:r>
            <a:r>
              <a:rPr lang="en-US" sz="2800" dirty="0"/>
              <a:t>need some kind of standard error.</a:t>
            </a:r>
          </a:p>
          <a:p>
            <a:r>
              <a:rPr lang="en-US" sz="2800" dirty="0"/>
              <a:t>Because our point estimate is a function of the random variables </a:t>
            </a:r>
            <a:r>
              <a:rPr lang="en-US" sz="2800" i="1" dirty="0">
                <a:solidFill>
                  <a:srgbClr val="FF0000"/>
                </a:solidFill>
              </a:rPr>
              <a:t>b</a:t>
            </a:r>
            <a:r>
              <a:rPr lang="en-US" sz="2800" i="1" baseline="-25000" dirty="0">
                <a:solidFill>
                  <a:srgbClr val="FF0000"/>
                </a:solidFill>
              </a:rPr>
              <a:t>0</a:t>
            </a:r>
            <a:r>
              <a:rPr lang="en-US" sz="2800" i="1" dirty="0"/>
              <a:t> </a:t>
            </a:r>
            <a:r>
              <a:rPr lang="en-US" sz="2800" dirty="0"/>
              <a:t>and </a:t>
            </a:r>
            <a:r>
              <a:rPr lang="en-US" sz="2800" i="1" dirty="0">
                <a:solidFill>
                  <a:srgbClr val="FF0000"/>
                </a:solidFill>
              </a:rPr>
              <a:t>b</a:t>
            </a:r>
            <a:r>
              <a:rPr lang="en-US" sz="2800" i="1" baseline="-25000" dirty="0">
                <a:solidFill>
                  <a:srgbClr val="FF0000"/>
                </a:solidFill>
              </a:rPr>
              <a:t>1</a:t>
            </a:r>
            <a:r>
              <a:rPr lang="en-US" sz="2800" i="1" baseline="-25000" dirty="0"/>
              <a:t> </a:t>
            </a:r>
            <a:r>
              <a:rPr lang="en-US" sz="2800" dirty="0"/>
              <a:t>their standard errors </a:t>
            </a:r>
            <a:r>
              <a:rPr lang="en-US" sz="2800" dirty="0" smtClean="0"/>
              <a:t>enter </a:t>
            </a:r>
            <a:r>
              <a:rPr lang="en-US" sz="2800" dirty="0"/>
              <a:t>into our computation.</a:t>
            </a:r>
          </a:p>
          <a:p>
            <a:endParaRPr lang="en-US" sz="2800" dirty="0"/>
          </a:p>
        </p:txBody>
      </p:sp>
    </p:spTree>
    <p:extLst>
      <p:ext uri="{BB962C8B-B14F-4D97-AF65-F5344CB8AC3E}">
        <p14:creationId xmlns:p14="http://schemas.microsoft.com/office/powerpoint/2010/main" val="15443962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 calcmode="lin" valueType="num">
                                      <p:cBhvr additive="base">
                                        <p:cTn id="7" dur="1000" fill="hold"/>
                                        <p:tgtEl>
                                          <p:spTgt spid="20787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07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7875">
                                            <p:txEl>
                                              <p:pRg st="1" end="1"/>
                                            </p:txEl>
                                          </p:spTgt>
                                        </p:tgtEl>
                                        <p:attrNameLst>
                                          <p:attrName>style.visibility</p:attrName>
                                        </p:attrNameLst>
                                      </p:cBhvr>
                                      <p:to>
                                        <p:strVal val="visible"/>
                                      </p:to>
                                    </p:set>
                                    <p:anim calcmode="lin" valueType="num">
                                      <p:cBhvr additive="base">
                                        <p:cTn id="13" dur="1000" fill="hold"/>
                                        <p:tgtEl>
                                          <p:spTgt spid="207875">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07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7875">
                                            <p:txEl>
                                              <p:pRg st="2" end="2"/>
                                            </p:txEl>
                                          </p:spTgt>
                                        </p:tgtEl>
                                        <p:attrNameLst>
                                          <p:attrName>style.visibility</p:attrName>
                                        </p:attrNameLst>
                                      </p:cBhvr>
                                      <p:to>
                                        <p:strVal val="visible"/>
                                      </p:to>
                                    </p:set>
                                    <p:anim calcmode="lin" valueType="num">
                                      <p:cBhvr additive="base">
                                        <p:cTn id="19" dur="1000" fill="hold"/>
                                        <p:tgtEl>
                                          <p:spTgt spid="207875">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078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idx="1"/>
          </p:nvPr>
        </p:nvSpPr>
        <p:spPr>
          <a:xfrm>
            <a:off x="228600" y="304800"/>
            <a:ext cx="8183563" cy="1295400"/>
          </a:xfrm>
        </p:spPr>
        <p:txBody>
          <a:bodyPr/>
          <a:lstStyle/>
          <a:p>
            <a:pPr marL="285750" indent="-285750" eaLnBrk="1" hangingPunct="1">
              <a:buFontTx/>
              <a:buNone/>
            </a:pPr>
            <a:r>
              <a:rPr lang="en-US" dirty="0" smtClean="0"/>
              <a:t>	The snake data </a:t>
            </a:r>
            <a:r>
              <a:rPr lang="en-US" dirty="0" smtClean="0">
                <a:solidFill>
                  <a:srgbClr val="FF0000"/>
                </a:solidFill>
              </a:rPr>
              <a:t>scatter plot </a:t>
            </a:r>
            <a:r>
              <a:rPr lang="en-US" dirty="0" smtClean="0"/>
              <a:t>shows a clear </a:t>
            </a:r>
            <a:r>
              <a:rPr lang="en-US" dirty="0" smtClean="0">
                <a:solidFill>
                  <a:schemeClr val="tx2"/>
                </a:solidFill>
              </a:rPr>
              <a:t>linear</a:t>
            </a:r>
            <a:r>
              <a:rPr lang="en-US" dirty="0" smtClean="0"/>
              <a:t> relation: </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7543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87515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Confidence interval for a predicted value of </a:t>
            </a:r>
            <a:r>
              <a:rPr lang="en-US" dirty="0"/>
              <a:t>y</a:t>
            </a:r>
            <a:r>
              <a:rPr lang="en-US" dirty="0" smtClean="0"/>
              <a:t> for a given value of x</a:t>
            </a:r>
            <a:endParaRPr lang="en-US" dirty="0"/>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09800"/>
            <a:ext cx="393382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9199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Obtain a 95% confidence interval for the </a:t>
            </a:r>
            <a:r>
              <a:rPr lang="en-US" dirty="0" smtClean="0">
                <a:solidFill>
                  <a:srgbClr val="FF0000"/>
                </a:solidFill>
              </a:rPr>
              <a:t>predicted mean value of Y at the point X = 62 cm</a:t>
            </a:r>
          </a:p>
          <a:p>
            <a:pPr marL="0" indent="0">
              <a:buNone/>
            </a:pPr>
            <a:endParaRPr lang="en-US" dirty="0">
              <a:solidFill>
                <a:srgbClr val="FF0000"/>
              </a:solidFill>
            </a:endParaRPr>
          </a:p>
          <a:p>
            <a:pPr marL="0" indent="0">
              <a:buNone/>
            </a:pPr>
            <a:r>
              <a:rPr lang="en-US" dirty="0" smtClean="0"/>
              <a:t>Point estimate for </a:t>
            </a:r>
            <a:r>
              <a:rPr lang="cy-GB" dirty="0" smtClean="0"/>
              <a:t>ŷ = -301.087+(7.192)(62)</a:t>
            </a:r>
          </a:p>
          <a:p>
            <a:pPr marL="0" indent="0">
              <a:buNone/>
            </a:pPr>
            <a:r>
              <a:rPr lang="cy-GB" dirty="0" smtClean="0"/>
              <a:t>                                = 144.817 </a:t>
            </a:r>
          </a:p>
          <a:p>
            <a:pPr marL="0" indent="0">
              <a:buNone/>
            </a:pPr>
            <a:r>
              <a:rPr lang="cy-GB" dirty="0" smtClean="0"/>
              <a:t>Previously,  S</a:t>
            </a:r>
            <a:r>
              <a:rPr lang="cy-GB" baseline="-25000" dirty="0" smtClean="0"/>
              <a:t>xx</a:t>
            </a:r>
            <a:r>
              <a:rPr lang="cy-GB" dirty="0" smtClean="0"/>
              <a:t> = 172</a:t>
            </a:r>
          </a:p>
          <a:p>
            <a:pPr marL="0" indent="0">
              <a:buNone/>
            </a:pPr>
            <a:r>
              <a:rPr lang="cy-GB" dirty="0" smtClean="0"/>
              <a:t>                   	s</a:t>
            </a:r>
            <a:r>
              <a:rPr lang="cy-GB" baseline="-25000" dirty="0" smtClean="0"/>
              <a:t>e</a:t>
            </a:r>
            <a:r>
              <a:rPr lang="cy-GB" dirty="0" smtClean="0"/>
              <a:t> = 12.4995</a:t>
            </a:r>
          </a:p>
          <a:p>
            <a:pPr marL="0" indent="0">
              <a:buNone/>
            </a:pPr>
            <a:r>
              <a:rPr lang="cy-GB" dirty="0" smtClean="0"/>
              <a:t> </a:t>
            </a:r>
            <a:r>
              <a:rPr lang="en-US" sz="2800" dirty="0" smtClean="0"/>
              <a:t>               	 Mean of X = 63</a:t>
            </a:r>
            <a:endParaRPr lang="en-US" dirty="0" smtClean="0"/>
          </a:p>
          <a:p>
            <a:pPr marL="0" indent="0">
              <a:buNone/>
            </a:pPr>
            <a:endParaRPr lang="en-US" dirty="0" smtClean="0">
              <a:solidFill>
                <a:srgbClr val="FF0000"/>
              </a:solidFill>
            </a:endParaRPr>
          </a:p>
          <a:p>
            <a:pPr marL="0" indent="0">
              <a:buNone/>
            </a:pPr>
            <a:endParaRPr lang="en-US" dirty="0"/>
          </a:p>
        </p:txBody>
      </p:sp>
    </p:spTree>
    <p:extLst>
      <p:ext uri="{BB962C8B-B14F-4D97-AF65-F5344CB8AC3E}">
        <p14:creationId xmlns:p14="http://schemas.microsoft.com/office/powerpoint/2010/main" val="3055406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Hence </a:t>
            </a:r>
            <a:r>
              <a:rPr lang="en-US" dirty="0" smtClean="0">
                <a:solidFill>
                  <a:srgbClr val="FF0000"/>
                </a:solidFill>
              </a:rPr>
              <a:t>95% CI for the predicted value of Y </a:t>
            </a:r>
            <a:r>
              <a:rPr lang="en-US" dirty="0" smtClean="0">
                <a:solidFill>
                  <a:srgbClr val="002060"/>
                </a:solidFill>
              </a:rPr>
              <a:t>=</a:t>
            </a:r>
          </a:p>
          <a:p>
            <a:endParaRPr lang="en-US" dirty="0">
              <a:solidFill>
                <a:srgbClr val="002060"/>
              </a:solidFill>
            </a:endParaRPr>
          </a:p>
          <a:p>
            <a:endParaRPr lang="en-US" dirty="0" smtClean="0">
              <a:solidFill>
                <a:srgbClr val="002060"/>
              </a:solidFill>
            </a:endParaRPr>
          </a:p>
          <a:p>
            <a:endParaRPr lang="en-US" dirty="0">
              <a:solidFill>
                <a:srgbClr val="002060"/>
              </a:solidFill>
            </a:endParaRPr>
          </a:p>
          <a:p>
            <a:pPr marL="0" indent="0">
              <a:buNone/>
            </a:pPr>
            <a:r>
              <a:rPr lang="en-US" dirty="0">
                <a:solidFill>
                  <a:srgbClr val="002060"/>
                </a:solidFill>
              </a:rPr>
              <a:t> </a:t>
            </a:r>
            <a:r>
              <a:rPr lang="en-US" dirty="0" smtClean="0">
                <a:solidFill>
                  <a:srgbClr val="002060"/>
                </a:solidFill>
              </a:rPr>
              <a:t>   144.817 ± 10.1066</a:t>
            </a:r>
          </a:p>
          <a:p>
            <a:pPr marL="0" indent="0">
              <a:buNone/>
            </a:pPr>
            <a:r>
              <a:rPr lang="en-US" dirty="0" smtClean="0">
                <a:solidFill>
                  <a:srgbClr val="002060"/>
                </a:solidFill>
              </a:rPr>
              <a:t>We are 95% confident that the predicted value of y when x=62 cm lies between 134.7104 to 154.9236 grams.</a:t>
            </a:r>
          </a:p>
          <a:p>
            <a:pPr marL="0" indent="0">
              <a:buNone/>
            </a:pPr>
            <a:endParaRPr lang="en-US" dirty="0" smtClean="0">
              <a:solidFill>
                <a:srgbClr val="002060"/>
              </a:solidFill>
            </a:endParaRPr>
          </a:p>
          <a:p>
            <a:endParaRPr lang="en-US" dirty="0" smtClean="0">
              <a:solidFill>
                <a:srgbClr val="002060"/>
              </a:solidFill>
            </a:endParaRPr>
          </a:p>
          <a:p>
            <a:endParaRPr lang="en-US" dirty="0">
              <a:solidFill>
                <a:srgbClr val="002060"/>
              </a:solidFill>
            </a:endParaRPr>
          </a:p>
          <a:p>
            <a:endParaRPr lang="en-US" dirty="0" smtClean="0">
              <a:solidFill>
                <a:srgbClr val="00206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844416665"/>
              </p:ext>
            </p:extLst>
          </p:nvPr>
        </p:nvGraphicFramePr>
        <p:xfrm>
          <a:off x="838200" y="2590800"/>
          <a:ext cx="7239000" cy="1066800"/>
        </p:xfrm>
        <a:graphic>
          <a:graphicData uri="http://schemas.openxmlformats.org/presentationml/2006/ole">
            <mc:AlternateContent xmlns:mc="http://schemas.openxmlformats.org/markup-compatibility/2006">
              <mc:Choice xmlns:v="urn:schemas-microsoft-com:vml" Requires="v">
                <p:oleObj spid="_x0000_s12297" name="Equation" r:id="rId3" imgW="2717640" imgH="457200" progId="Equation.3">
                  <p:embed/>
                </p:oleObj>
              </mc:Choice>
              <mc:Fallback>
                <p:oleObj name="Equation" r:id="rId3" imgW="2717640" imgH="457200" progId="Equation.3">
                  <p:embed/>
                  <p:pic>
                    <p:nvPicPr>
                      <p:cNvPr id="0" name=""/>
                      <p:cNvPicPr/>
                      <p:nvPr/>
                    </p:nvPicPr>
                    <p:blipFill>
                      <a:blip r:embed="rId4"/>
                      <a:stretch>
                        <a:fillRect/>
                      </a:stretch>
                    </p:blipFill>
                    <p:spPr>
                      <a:xfrm>
                        <a:off x="838200" y="2590800"/>
                        <a:ext cx="7239000" cy="1066800"/>
                      </a:xfrm>
                      <a:prstGeom prst="rect">
                        <a:avLst/>
                      </a:prstGeom>
                    </p:spPr>
                  </p:pic>
                </p:oleObj>
              </mc:Fallback>
            </mc:AlternateContent>
          </a:graphicData>
        </a:graphic>
      </p:graphicFrame>
    </p:spTree>
    <p:extLst>
      <p:ext uri="{BB962C8B-B14F-4D97-AF65-F5344CB8AC3E}">
        <p14:creationId xmlns:p14="http://schemas.microsoft.com/office/powerpoint/2010/main" val="114810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75958"/>
            <a:ext cx="7130970" cy="475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76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1028700"/>
            <a:ext cx="7286625"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639762"/>
          </a:xfrm>
        </p:spPr>
        <p:txBody>
          <a:bodyPr>
            <a:normAutofit fontScale="90000"/>
          </a:bodyPr>
          <a:lstStyle/>
          <a:p>
            <a:r>
              <a:rPr lang="en-US" dirty="0" smtClean="0"/>
              <a:t>SPSS Linear </a:t>
            </a:r>
            <a:r>
              <a:rPr lang="en-US" dirty="0"/>
              <a:t>R</a:t>
            </a:r>
            <a:r>
              <a:rPr lang="en-US" dirty="0" smtClean="0"/>
              <a:t>egression Output</a:t>
            </a:r>
            <a:endParaRPr lang="en-US" dirty="0"/>
          </a:p>
        </p:txBody>
      </p:sp>
      <p:sp>
        <p:nvSpPr>
          <p:cNvPr id="3" name="Content Placeholder 2"/>
          <p:cNvSpPr>
            <a:spLocks noGrp="1"/>
          </p:cNvSpPr>
          <p:nvPr>
            <p:ph idx="1"/>
          </p:nvPr>
        </p:nvSpPr>
        <p:spPr>
          <a:xfrm>
            <a:off x="457200" y="1828800"/>
            <a:ext cx="8229600" cy="4297363"/>
          </a:xfrm>
        </p:spPr>
        <p:txBody>
          <a:bodyPr/>
          <a:lstStyle/>
          <a:p>
            <a:endParaRPr lang="en-US" dirty="0"/>
          </a:p>
        </p:txBody>
      </p:sp>
    </p:spTree>
    <p:extLst>
      <p:ext uri="{BB962C8B-B14F-4D97-AF65-F5344CB8AC3E}">
        <p14:creationId xmlns:p14="http://schemas.microsoft.com/office/powerpoint/2010/main" val="342702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Recall the formulae for the intercept and slope can be found by</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675846072"/>
              </p:ext>
            </p:extLst>
          </p:nvPr>
        </p:nvGraphicFramePr>
        <p:xfrm>
          <a:off x="1676400" y="1676400"/>
          <a:ext cx="5486400" cy="1219200"/>
        </p:xfrm>
        <a:graphic>
          <a:graphicData uri="http://schemas.openxmlformats.org/presentationml/2006/ole">
            <mc:AlternateContent xmlns:mc="http://schemas.openxmlformats.org/markup-compatibility/2006">
              <mc:Choice xmlns:v="urn:schemas-microsoft-com:vml" Requires="v">
                <p:oleObj spid="_x0000_s3084" name="Equation" r:id="rId3" imgW="1409400" imgH="457200" progId="Equation.3">
                  <p:embed/>
                </p:oleObj>
              </mc:Choice>
              <mc:Fallback>
                <p:oleObj name="Equation" r:id="rId3" imgW="1409400" imgH="457200" progId="Equation.3">
                  <p:embed/>
                  <p:pic>
                    <p:nvPicPr>
                      <p:cNvPr id="0" name=""/>
                      <p:cNvPicPr/>
                      <p:nvPr/>
                    </p:nvPicPr>
                    <p:blipFill>
                      <a:blip r:embed="rId4"/>
                      <a:stretch>
                        <a:fillRect/>
                      </a:stretch>
                    </p:blipFill>
                    <p:spPr>
                      <a:xfrm>
                        <a:off x="1676400" y="1676400"/>
                        <a:ext cx="5486400" cy="1219200"/>
                      </a:xfrm>
                      <a:prstGeom prst="rect">
                        <a:avLst/>
                      </a:prstGeom>
                    </p:spPr>
                  </p:pic>
                </p:oleObj>
              </mc:Fallback>
            </mc:AlternateContent>
          </a:graphicData>
        </a:graphic>
      </p:graphicFrame>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810000"/>
            <a:ext cx="348615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682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7772400" cy="397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32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err="1" smtClean="0"/>
              <a:t>S</a:t>
            </a:r>
            <a:r>
              <a:rPr lang="en-US" baseline="-25000" dirty="0" err="1" smtClean="0"/>
              <a:t>xx</a:t>
            </a:r>
            <a:r>
              <a:rPr lang="en-US" dirty="0" smtClean="0"/>
              <a:t>= 35893-(567</a:t>
            </a:r>
            <a:r>
              <a:rPr lang="en-US" baseline="30000" dirty="0" smtClean="0"/>
              <a:t>2</a:t>
            </a:r>
            <a:r>
              <a:rPr lang="en-US" dirty="0" smtClean="0"/>
              <a:t>/9) = 172</a:t>
            </a:r>
          </a:p>
          <a:p>
            <a:pPr marL="0" indent="0">
              <a:buNone/>
            </a:pPr>
            <a:endParaRPr lang="en-US" dirty="0"/>
          </a:p>
          <a:p>
            <a:pPr marL="0" indent="0">
              <a:buNone/>
            </a:pPr>
            <a:r>
              <a:rPr lang="en-US" dirty="0" err="1" smtClean="0"/>
              <a:t>S</a:t>
            </a:r>
            <a:r>
              <a:rPr lang="en-US" baseline="-25000" dirty="0" err="1" smtClean="0"/>
              <a:t>xy</a:t>
            </a:r>
            <a:r>
              <a:rPr lang="en-US" dirty="0" smtClean="0"/>
              <a:t> =  87421-((567*1368)/9)=1237</a:t>
            </a:r>
          </a:p>
          <a:p>
            <a:pPr marL="0" indent="0">
              <a:buNone/>
            </a:pPr>
            <a:endParaRPr lang="en-US" dirty="0"/>
          </a:p>
          <a:p>
            <a:pPr marL="0" indent="0">
              <a:buNone/>
            </a:pPr>
            <a:r>
              <a:rPr lang="en-US" dirty="0" err="1" smtClean="0"/>
              <a:t>S</a:t>
            </a:r>
            <a:r>
              <a:rPr lang="en-US" baseline="-25000" dirty="0" err="1" smtClean="0"/>
              <a:t>yy</a:t>
            </a:r>
            <a:r>
              <a:rPr lang="en-US" dirty="0" smtClean="0"/>
              <a:t>= 217926-(1368</a:t>
            </a:r>
            <a:r>
              <a:rPr lang="en-US" baseline="30000" dirty="0" smtClean="0"/>
              <a:t>2</a:t>
            </a:r>
            <a:r>
              <a:rPr lang="en-US" dirty="0" smtClean="0"/>
              <a:t>/9)=9990</a:t>
            </a:r>
          </a:p>
          <a:p>
            <a:pPr marL="0" indent="0">
              <a:buNone/>
            </a:pPr>
            <a:endParaRPr lang="en-US" dirty="0"/>
          </a:p>
          <a:p>
            <a:pPr marL="0" indent="0">
              <a:buNone/>
            </a:pPr>
            <a:r>
              <a:rPr lang="en-US" dirty="0" smtClean="0">
                <a:solidFill>
                  <a:srgbClr val="FF0000"/>
                </a:solidFill>
              </a:rPr>
              <a:t>b</a:t>
            </a:r>
            <a:r>
              <a:rPr lang="en-US" baseline="-25000" dirty="0" smtClean="0">
                <a:solidFill>
                  <a:srgbClr val="FF0000"/>
                </a:solidFill>
              </a:rPr>
              <a:t>1</a:t>
            </a:r>
            <a:r>
              <a:rPr lang="en-US" dirty="0" smtClean="0">
                <a:solidFill>
                  <a:srgbClr val="FF0000"/>
                </a:solidFill>
              </a:rPr>
              <a:t>=1237/172=7.1918</a:t>
            </a:r>
          </a:p>
          <a:p>
            <a:pPr marL="0" indent="0">
              <a:buNone/>
            </a:pPr>
            <a:r>
              <a:rPr lang="en-US" dirty="0" smtClean="0">
                <a:solidFill>
                  <a:srgbClr val="FF0000"/>
                </a:solidFill>
              </a:rPr>
              <a:t>b</a:t>
            </a:r>
            <a:r>
              <a:rPr lang="en-US" baseline="-25000" dirty="0" smtClean="0">
                <a:solidFill>
                  <a:srgbClr val="FF0000"/>
                </a:solidFill>
              </a:rPr>
              <a:t>0</a:t>
            </a:r>
            <a:r>
              <a:rPr lang="en-US" dirty="0" smtClean="0">
                <a:solidFill>
                  <a:srgbClr val="FF0000"/>
                </a:solidFill>
              </a:rPr>
              <a:t>=152-(7.1918*63) = -301.0834</a:t>
            </a:r>
            <a:endParaRPr lang="en-US" dirty="0">
              <a:solidFill>
                <a:srgbClr val="FF0000"/>
              </a:solidFill>
            </a:endParaRPr>
          </a:p>
        </p:txBody>
      </p:sp>
    </p:spTree>
    <p:extLst>
      <p:ext uri="{BB962C8B-B14F-4D97-AF65-F5344CB8AC3E}">
        <p14:creationId xmlns:p14="http://schemas.microsoft.com/office/powerpoint/2010/main" val="384071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the ANOVA table?</a:t>
            </a:r>
            <a:endParaRPr lang="en-US" dirty="0"/>
          </a:p>
        </p:txBody>
      </p:sp>
      <p:sp>
        <p:nvSpPr>
          <p:cNvPr id="7" name="Content Placeholder 6"/>
          <p:cNvSpPr>
            <a:spLocks noGrp="1"/>
          </p:cNvSpPr>
          <p:nvPr>
            <p:ph sz="half" idx="2"/>
          </p:nvPr>
        </p:nvSpPr>
        <p:spPr>
          <a:xfrm>
            <a:off x="4114800" y="1600201"/>
            <a:ext cx="4572000" cy="1904999"/>
          </a:xfrm>
        </p:spPr>
        <p:txBody>
          <a:bodyPr>
            <a:normAutofit fontScale="92500" lnSpcReduction="10000"/>
          </a:bodyPr>
          <a:lstStyle/>
          <a:p>
            <a:pPr marL="0" indent="0">
              <a:buNone/>
            </a:pPr>
            <a:r>
              <a:rPr lang="en-US" sz="2400" dirty="0" smtClean="0"/>
              <a:t>SST = 9990</a:t>
            </a:r>
          </a:p>
          <a:p>
            <a:pPr marL="0" indent="0">
              <a:buNone/>
            </a:pPr>
            <a:endParaRPr lang="en-US" sz="2400" dirty="0" smtClean="0"/>
          </a:p>
          <a:p>
            <a:pPr marL="0" indent="0">
              <a:buNone/>
            </a:pPr>
            <a:r>
              <a:rPr lang="en-US" sz="2400" dirty="0" smtClean="0"/>
              <a:t>SSR = 1237</a:t>
            </a:r>
            <a:r>
              <a:rPr lang="en-US" sz="2400" baseline="30000" dirty="0" smtClean="0"/>
              <a:t>2</a:t>
            </a:r>
            <a:r>
              <a:rPr lang="en-US" sz="2400" dirty="0" smtClean="0"/>
              <a:t>/172=8896.331</a:t>
            </a:r>
          </a:p>
          <a:p>
            <a:pPr marL="0" indent="0">
              <a:buNone/>
            </a:pPr>
            <a:endParaRPr lang="en-US" sz="2400" dirty="0" smtClean="0"/>
          </a:p>
          <a:p>
            <a:pPr marL="0" indent="0">
              <a:buNone/>
            </a:pPr>
            <a:r>
              <a:rPr lang="en-US" sz="2400" dirty="0" smtClean="0"/>
              <a:t>SSE = 9990-8896.331=1093.6686</a:t>
            </a:r>
            <a:endParaRPr lang="en-US" sz="2400" dirty="0"/>
          </a:p>
        </p:txBody>
      </p:sp>
      <p:pic>
        <p:nvPicPr>
          <p:cNvPr id="5124"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600201"/>
            <a:ext cx="3429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175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961</Words>
  <Application>Microsoft Macintosh PowerPoint</Application>
  <PresentationFormat>On-screen Show (4:3)</PresentationFormat>
  <Paragraphs>129</Paragraphs>
  <Slides>32</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Office Theme</vt:lpstr>
      <vt:lpstr>Equation</vt:lpstr>
      <vt:lpstr>Document</vt:lpstr>
      <vt:lpstr>Linear Regression</vt:lpstr>
      <vt:lpstr>Example: Can we predict the weight of a snake simply by measuring its length?</vt:lpstr>
      <vt:lpstr>PowerPoint Presentation</vt:lpstr>
      <vt:lpstr>PowerPoint Presentation</vt:lpstr>
      <vt:lpstr>SPSS Linear Regression Output</vt:lpstr>
      <vt:lpstr>Recall the formulae for the intercept and slope can be found by</vt:lpstr>
      <vt:lpstr>PowerPoint Presentation</vt:lpstr>
      <vt:lpstr>PowerPoint Presentation</vt:lpstr>
      <vt:lpstr>What about the ANOVA table?</vt:lpstr>
      <vt:lpstr>Now r2 and r</vt:lpstr>
      <vt:lpstr>Standard error of the estimate, se</vt:lpstr>
      <vt:lpstr>Simple Linear Regression Model</vt:lpstr>
      <vt:lpstr>Assumptions Concerning the Population Regression Line</vt:lpstr>
      <vt:lpstr>Residuals</vt:lpstr>
      <vt:lpstr>Checking Model Adequacy </vt:lpstr>
      <vt:lpstr>Residual Standard Deviation</vt:lpstr>
      <vt:lpstr>Standard Deviation of the Residuals</vt:lpstr>
      <vt:lpstr>PowerPoint Presentation</vt:lpstr>
      <vt:lpstr>PowerPoint Presentation</vt:lpstr>
      <vt:lpstr>PowerPoint Presentation</vt:lpstr>
      <vt:lpstr>How do we check these assumptions? Assumption #2</vt:lpstr>
      <vt:lpstr>How do we check these assumptions? Assumption #3</vt:lpstr>
      <vt:lpstr>How about assumptions #1 and #4?</vt:lpstr>
      <vt:lpstr>Inferences About 0 and 1</vt:lpstr>
      <vt:lpstr>Tests About 1</vt:lpstr>
      <vt:lpstr>t-Distribution for Inferences for 1  </vt:lpstr>
      <vt:lpstr>Inference for the slope</vt:lpstr>
      <vt:lpstr>Confidence interval for slope </vt:lpstr>
      <vt:lpstr>Confidence Intervals about the Regression Line</vt:lpstr>
      <vt:lpstr>Confidence interval for a predicted value of y for a given value of x</vt:lpstr>
      <vt:lpstr>Example</vt:lpstr>
      <vt:lpstr>PowerPoint Presentation</vt:lpstr>
    </vt:vector>
  </TitlesOfParts>
  <Company>Volgenau School, GMU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Elizabeth Johnson</dc:creator>
  <cp:lastModifiedBy>Tony W</cp:lastModifiedBy>
  <cp:revision>12</cp:revision>
  <cp:lastPrinted>2015-10-26T15:57:29Z</cp:lastPrinted>
  <dcterms:created xsi:type="dcterms:W3CDTF">2014-10-13T20:11:08Z</dcterms:created>
  <dcterms:modified xsi:type="dcterms:W3CDTF">2016-03-25T03:32:06Z</dcterms:modified>
</cp:coreProperties>
</file>