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Microsoft_Equation1.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notesSlides/notesSlide1.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9" r:id="rId11"/>
    <p:sldId id="265" r:id="rId12"/>
    <p:sldId id="270" r:id="rId13"/>
    <p:sldId id="288" r:id="rId14"/>
    <p:sldId id="289" r:id="rId15"/>
    <p:sldId id="290" r:id="rId16"/>
    <p:sldId id="292" r:id="rId17"/>
    <p:sldId id="275" r:id="rId18"/>
    <p:sldId id="271" r:id="rId19"/>
    <p:sldId id="274" r:id="rId20"/>
    <p:sldId id="277" r:id="rId21"/>
    <p:sldId id="287" r:id="rId22"/>
    <p:sldId id="276" r:id="rId23"/>
    <p:sldId id="278" r:id="rId24"/>
    <p:sldId id="279" r:id="rId25"/>
    <p:sldId id="280" r:id="rId26"/>
    <p:sldId id="281" r:id="rId27"/>
    <p:sldId id="283" r:id="rId28"/>
    <p:sldId id="282" r:id="rId29"/>
    <p:sldId id="284"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128" y="-472"/>
      </p:cViewPr>
      <p:guideLst>
        <p:guide orient="horz" pos="2160"/>
        <p:guide pos="3840"/>
      </p:guideLst>
    </p:cSldViewPr>
  </p:slideViewPr>
  <p:notesTextViewPr>
    <p:cViewPr>
      <p:scale>
        <a:sx n="1" d="1"/>
        <a:sy n="1" d="1"/>
      </p:scale>
      <p:origin x="0" y="0"/>
    </p:cViewPr>
  </p:notesTextViewPr>
  <p:sorterViewPr>
    <p:cViewPr>
      <p:scale>
        <a:sx n="100" d="100"/>
        <a:sy n="100" d="100"/>
      </p:scale>
      <p:origin x="0" y="-493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5" Type="http://schemas.openxmlformats.org/officeDocument/2006/relationships/image" Target="../media/image5.emf"/><Relationship Id="rId6" Type="http://schemas.openxmlformats.org/officeDocument/2006/relationships/image" Target="../media/image6.wmf"/><Relationship Id="rId7" Type="http://schemas.openxmlformats.org/officeDocument/2006/relationships/image" Target="../media/image7.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5" Type="http://schemas.openxmlformats.org/officeDocument/2006/relationships/image" Target="../media/image13.wmf"/><Relationship Id="rId6" Type="http://schemas.openxmlformats.org/officeDocument/2006/relationships/image" Target="../media/image6.wmf"/><Relationship Id="rId7" Type="http://schemas.openxmlformats.org/officeDocument/2006/relationships/image" Target="../media/image7.wmf"/><Relationship Id="rId1" Type="http://schemas.openxmlformats.org/officeDocument/2006/relationships/image" Target="../media/image1.wmf"/><Relationship Id="rId2"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6.wmf"/><Relationship Id="rId3"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D1B5D-0EDF-4474-A633-34E366BE3605}" type="datetimeFigureOut">
              <a:rPr lang="en-US" smtClean="0"/>
              <a:t>3/2/16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0596A1-1E16-4144-A9BD-897D3B93BDD5}" type="slidenum">
              <a:rPr lang="en-US" smtClean="0"/>
              <a:t>‹#›</a:t>
            </a:fld>
            <a:endParaRPr lang="en-US"/>
          </a:p>
        </p:txBody>
      </p:sp>
    </p:spTree>
    <p:extLst>
      <p:ext uri="{BB962C8B-B14F-4D97-AF65-F5344CB8AC3E}">
        <p14:creationId xmlns:p14="http://schemas.microsoft.com/office/powerpoint/2010/main" val="327817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6E215D-CB1D-47BA-849C-049A5A88BDB8}" type="slidenum">
              <a:rPr lang="en-US" smtClean="0"/>
              <a:pPr/>
              <a:t>11</a:t>
            </a:fld>
            <a:endParaRPr lang="en-US"/>
          </a:p>
        </p:txBody>
      </p:sp>
    </p:spTree>
    <p:extLst>
      <p:ext uri="{BB962C8B-B14F-4D97-AF65-F5344CB8AC3E}">
        <p14:creationId xmlns:p14="http://schemas.microsoft.com/office/powerpoint/2010/main" val="2744810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806C1C-4558-44AB-A6CB-C1473DE6AFD3}"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31240-1442-4224-AA66-74C87CD9D84C}" type="slidenum">
              <a:rPr lang="en-US" smtClean="0"/>
              <a:t>‹#›</a:t>
            </a:fld>
            <a:endParaRPr lang="en-US"/>
          </a:p>
        </p:txBody>
      </p:sp>
    </p:spTree>
    <p:extLst>
      <p:ext uri="{BB962C8B-B14F-4D97-AF65-F5344CB8AC3E}">
        <p14:creationId xmlns:p14="http://schemas.microsoft.com/office/powerpoint/2010/main" val="1703672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806C1C-4558-44AB-A6CB-C1473DE6AFD3}"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31240-1442-4224-AA66-74C87CD9D84C}" type="slidenum">
              <a:rPr lang="en-US" smtClean="0"/>
              <a:t>‹#›</a:t>
            </a:fld>
            <a:endParaRPr lang="en-US"/>
          </a:p>
        </p:txBody>
      </p:sp>
    </p:spTree>
    <p:extLst>
      <p:ext uri="{BB962C8B-B14F-4D97-AF65-F5344CB8AC3E}">
        <p14:creationId xmlns:p14="http://schemas.microsoft.com/office/powerpoint/2010/main" val="275621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806C1C-4558-44AB-A6CB-C1473DE6AFD3}"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31240-1442-4224-AA66-74C87CD9D84C}" type="slidenum">
              <a:rPr lang="en-US" smtClean="0"/>
              <a:t>‹#›</a:t>
            </a:fld>
            <a:endParaRPr lang="en-US"/>
          </a:p>
        </p:txBody>
      </p:sp>
    </p:spTree>
    <p:extLst>
      <p:ext uri="{BB962C8B-B14F-4D97-AF65-F5344CB8AC3E}">
        <p14:creationId xmlns:p14="http://schemas.microsoft.com/office/powerpoint/2010/main" val="1496944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806C1C-4558-44AB-A6CB-C1473DE6AFD3}"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31240-1442-4224-AA66-74C87CD9D84C}" type="slidenum">
              <a:rPr lang="en-US" smtClean="0"/>
              <a:t>‹#›</a:t>
            </a:fld>
            <a:endParaRPr lang="en-US"/>
          </a:p>
        </p:txBody>
      </p:sp>
    </p:spTree>
    <p:extLst>
      <p:ext uri="{BB962C8B-B14F-4D97-AF65-F5344CB8AC3E}">
        <p14:creationId xmlns:p14="http://schemas.microsoft.com/office/powerpoint/2010/main" val="266277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806C1C-4558-44AB-A6CB-C1473DE6AFD3}" type="datetimeFigureOut">
              <a:rPr lang="en-US" smtClean="0"/>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31240-1442-4224-AA66-74C87CD9D84C}" type="slidenum">
              <a:rPr lang="en-US" smtClean="0"/>
              <a:t>‹#›</a:t>
            </a:fld>
            <a:endParaRPr lang="en-US"/>
          </a:p>
        </p:txBody>
      </p:sp>
    </p:spTree>
    <p:extLst>
      <p:ext uri="{BB962C8B-B14F-4D97-AF65-F5344CB8AC3E}">
        <p14:creationId xmlns:p14="http://schemas.microsoft.com/office/powerpoint/2010/main" val="143302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806C1C-4558-44AB-A6CB-C1473DE6AFD3}"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131240-1442-4224-AA66-74C87CD9D84C}" type="slidenum">
              <a:rPr lang="en-US" smtClean="0"/>
              <a:t>‹#›</a:t>
            </a:fld>
            <a:endParaRPr lang="en-US"/>
          </a:p>
        </p:txBody>
      </p:sp>
    </p:spTree>
    <p:extLst>
      <p:ext uri="{BB962C8B-B14F-4D97-AF65-F5344CB8AC3E}">
        <p14:creationId xmlns:p14="http://schemas.microsoft.com/office/powerpoint/2010/main" val="3557300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806C1C-4558-44AB-A6CB-C1473DE6AFD3}" type="datetimeFigureOut">
              <a:rPr lang="en-US" smtClean="0"/>
              <a:t>3/2/16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131240-1442-4224-AA66-74C87CD9D84C}" type="slidenum">
              <a:rPr lang="en-US" smtClean="0"/>
              <a:t>‹#›</a:t>
            </a:fld>
            <a:endParaRPr lang="en-US"/>
          </a:p>
        </p:txBody>
      </p:sp>
    </p:spTree>
    <p:extLst>
      <p:ext uri="{BB962C8B-B14F-4D97-AF65-F5344CB8AC3E}">
        <p14:creationId xmlns:p14="http://schemas.microsoft.com/office/powerpoint/2010/main" val="3943942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806C1C-4558-44AB-A6CB-C1473DE6AFD3}" type="datetimeFigureOut">
              <a:rPr lang="en-US" smtClean="0"/>
              <a:t>3/2/16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131240-1442-4224-AA66-74C87CD9D84C}" type="slidenum">
              <a:rPr lang="en-US" smtClean="0"/>
              <a:t>‹#›</a:t>
            </a:fld>
            <a:endParaRPr lang="en-US"/>
          </a:p>
        </p:txBody>
      </p:sp>
    </p:spTree>
    <p:extLst>
      <p:ext uri="{BB962C8B-B14F-4D97-AF65-F5344CB8AC3E}">
        <p14:creationId xmlns:p14="http://schemas.microsoft.com/office/powerpoint/2010/main" val="438516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806C1C-4558-44AB-A6CB-C1473DE6AFD3}" type="datetimeFigureOut">
              <a:rPr lang="en-US" smtClean="0"/>
              <a:t>3/2/16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131240-1442-4224-AA66-74C87CD9D84C}" type="slidenum">
              <a:rPr lang="en-US" smtClean="0"/>
              <a:t>‹#›</a:t>
            </a:fld>
            <a:endParaRPr lang="en-US"/>
          </a:p>
        </p:txBody>
      </p:sp>
    </p:spTree>
    <p:extLst>
      <p:ext uri="{BB962C8B-B14F-4D97-AF65-F5344CB8AC3E}">
        <p14:creationId xmlns:p14="http://schemas.microsoft.com/office/powerpoint/2010/main" val="4274949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806C1C-4558-44AB-A6CB-C1473DE6AFD3}"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131240-1442-4224-AA66-74C87CD9D84C}" type="slidenum">
              <a:rPr lang="en-US" smtClean="0"/>
              <a:t>‹#›</a:t>
            </a:fld>
            <a:endParaRPr lang="en-US"/>
          </a:p>
        </p:txBody>
      </p:sp>
    </p:spTree>
    <p:extLst>
      <p:ext uri="{BB962C8B-B14F-4D97-AF65-F5344CB8AC3E}">
        <p14:creationId xmlns:p14="http://schemas.microsoft.com/office/powerpoint/2010/main" val="645114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806C1C-4558-44AB-A6CB-C1473DE6AFD3}" type="datetimeFigureOut">
              <a:rPr lang="en-US" smtClean="0"/>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131240-1442-4224-AA66-74C87CD9D84C}" type="slidenum">
              <a:rPr lang="en-US" smtClean="0"/>
              <a:t>‹#›</a:t>
            </a:fld>
            <a:endParaRPr lang="en-US"/>
          </a:p>
        </p:txBody>
      </p:sp>
    </p:spTree>
    <p:extLst>
      <p:ext uri="{BB962C8B-B14F-4D97-AF65-F5344CB8AC3E}">
        <p14:creationId xmlns:p14="http://schemas.microsoft.com/office/powerpoint/2010/main" val="17833311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806C1C-4558-44AB-A6CB-C1473DE6AFD3}" type="datetimeFigureOut">
              <a:rPr lang="en-US" smtClean="0"/>
              <a:t>3/2/16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131240-1442-4224-AA66-74C87CD9D84C}" type="slidenum">
              <a:rPr lang="en-US" smtClean="0"/>
              <a:t>‹#›</a:t>
            </a:fld>
            <a:endParaRPr lang="en-US"/>
          </a:p>
        </p:txBody>
      </p:sp>
    </p:spTree>
    <p:extLst>
      <p:ext uri="{BB962C8B-B14F-4D97-AF65-F5344CB8AC3E}">
        <p14:creationId xmlns:p14="http://schemas.microsoft.com/office/powerpoint/2010/main" val="2247448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 Type="http://schemas.openxmlformats.org/officeDocument/2006/relationships/oleObject" Target="../embeddings/oleObject16.bin"/><Relationship Id="rId12" Type="http://schemas.openxmlformats.org/officeDocument/2006/relationships/image" Target="../media/image13.wmf"/><Relationship Id="rId13" Type="http://schemas.openxmlformats.org/officeDocument/2006/relationships/oleObject" Target="../embeddings/oleObject17.bin"/><Relationship Id="rId14" Type="http://schemas.openxmlformats.org/officeDocument/2006/relationships/image" Target="../media/image6.wmf"/><Relationship Id="rId15" Type="http://schemas.openxmlformats.org/officeDocument/2006/relationships/oleObject" Target="../embeddings/oleObject18.bin"/><Relationship Id="rId16" Type="http://schemas.openxmlformats.org/officeDocument/2006/relationships/image" Target="../media/image7.wmf"/><Relationship Id="rId1" Type="http://schemas.openxmlformats.org/officeDocument/2006/relationships/vmlDrawing" Target="../drawings/vmlDrawing6.vml"/><Relationship Id="rId2" Type="http://schemas.openxmlformats.org/officeDocument/2006/relationships/slideLayout" Target="../slideLayouts/slideLayout7.xml"/><Relationship Id="rId3" Type="http://schemas.openxmlformats.org/officeDocument/2006/relationships/oleObject" Target="../embeddings/oleObject12.bin"/><Relationship Id="rId4" Type="http://schemas.openxmlformats.org/officeDocument/2006/relationships/image" Target="../media/image1.wmf"/><Relationship Id="rId5" Type="http://schemas.openxmlformats.org/officeDocument/2006/relationships/oleObject" Target="../embeddings/oleObject13.bin"/><Relationship Id="rId6" Type="http://schemas.openxmlformats.org/officeDocument/2006/relationships/image" Target="../media/image2.wmf"/><Relationship Id="rId7" Type="http://schemas.openxmlformats.org/officeDocument/2006/relationships/oleObject" Target="../embeddings/oleObject14.bin"/><Relationship Id="rId8" Type="http://schemas.openxmlformats.org/officeDocument/2006/relationships/image" Target="../media/image3.wmf"/><Relationship Id="rId9" Type="http://schemas.openxmlformats.org/officeDocument/2006/relationships/oleObject" Target="../embeddings/oleObject15.bin"/><Relationship Id="rId10"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9.bin"/><Relationship Id="rId5" Type="http://schemas.openxmlformats.org/officeDocument/2006/relationships/image" Target="../media/image13.wmf"/><Relationship Id="rId6" Type="http://schemas.openxmlformats.org/officeDocument/2006/relationships/oleObject" Target="../embeddings/oleObject20.bin"/><Relationship Id="rId7" Type="http://schemas.openxmlformats.org/officeDocument/2006/relationships/image" Target="../media/image6.wmf"/><Relationship Id="rId8" Type="http://schemas.openxmlformats.org/officeDocument/2006/relationships/oleObject" Target="../embeddings/oleObject21.bin"/><Relationship Id="rId9" Type="http://schemas.openxmlformats.org/officeDocument/2006/relationships/image" Target="../media/image7.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2.bin"/><Relationship Id="rId4" Type="http://schemas.openxmlformats.org/officeDocument/2006/relationships/image" Target="../media/image21.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1" Type="http://schemas.openxmlformats.org/officeDocument/2006/relationships/oleObject" Target="../embeddings/Microsoft_Equation1.bin"/><Relationship Id="rId12" Type="http://schemas.openxmlformats.org/officeDocument/2006/relationships/image" Target="../media/image5.emf"/><Relationship Id="rId13" Type="http://schemas.openxmlformats.org/officeDocument/2006/relationships/oleObject" Target="../embeddings/oleObject5.bin"/><Relationship Id="rId14" Type="http://schemas.openxmlformats.org/officeDocument/2006/relationships/image" Target="../media/image6.wmf"/><Relationship Id="rId15" Type="http://schemas.openxmlformats.org/officeDocument/2006/relationships/oleObject" Target="../embeddings/oleObject6.bin"/><Relationship Id="rId16" Type="http://schemas.openxmlformats.org/officeDocument/2006/relationships/image" Target="../media/image7.wmf"/><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oleObject" Target="../embeddings/oleObject1.bin"/><Relationship Id="rId4" Type="http://schemas.openxmlformats.org/officeDocument/2006/relationships/image" Target="../media/image1.wmf"/><Relationship Id="rId5" Type="http://schemas.openxmlformats.org/officeDocument/2006/relationships/oleObject" Target="../embeddings/oleObject2.bin"/><Relationship Id="rId6" Type="http://schemas.openxmlformats.org/officeDocument/2006/relationships/image" Target="../media/image2.wmf"/><Relationship Id="rId7" Type="http://schemas.openxmlformats.org/officeDocument/2006/relationships/oleObject" Target="../embeddings/oleObject3.bin"/><Relationship Id="rId8" Type="http://schemas.openxmlformats.org/officeDocument/2006/relationships/image" Target="../media/image3.wmf"/><Relationship Id="rId9" Type="http://schemas.openxmlformats.org/officeDocument/2006/relationships/oleObject" Target="../embeddings/oleObject4.bin"/><Relationship Id="rId10"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8.wmf"/><Relationship Id="rId5" Type="http://schemas.openxmlformats.org/officeDocument/2006/relationships/oleObject" Target="../embeddings/oleObject8.bin"/><Relationship Id="rId6" Type="http://schemas.openxmlformats.org/officeDocument/2006/relationships/image" Target="../media/image9.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0.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1.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2.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2-way ANOVA</a:t>
            </a:r>
            <a:endParaRPr lang="en-US" dirty="0"/>
          </a:p>
        </p:txBody>
      </p:sp>
      <p:sp>
        <p:nvSpPr>
          <p:cNvPr id="3" name="Subtitle 2"/>
          <p:cNvSpPr>
            <a:spLocks noGrp="1"/>
          </p:cNvSpPr>
          <p:nvPr>
            <p:ph type="subTitle" idx="1"/>
          </p:nvPr>
        </p:nvSpPr>
        <p:spPr/>
        <p:txBody>
          <a:bodyPr/>
          <a:lstStyle/>
          <a:p>
            <a:r>
              <a:rPr lang="en-US" dirty="0" smtClean="0"/>
              <a:t>Examples: </a:t>
            </a:r>
            <a:r>
              <a:rPr lang="en-US" smtClean="0"/>
              <a:t>Balanced Designs</a:t>
            </a:r>
            <a:endParaRPr lang="en-US" dirty="0" smtClean="0"/>
          </a:p>
          <a:p>
            <a:r>
              <a:rPr lang="en-US" dirty="0" smtClean="0"/>
              <a:t>One with interaction and one without interaction affect</a:t>
            </a:r>
            <a:endParaRPr lang="en-US" dirty="0"/>
          </a:p>
        </p:txBody>
      </p:sp>
    </p:spTree>
    <p:extLst>
      <p:ext uri="{BB962C8B-B14F-4D97-AF65-F5344CB8AC3E}">
        <p14:creationId xmlns:p14="http://schemas.microsoft.com/office/powerpoint/2010/main" val="40670856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7478857"/>
              </p:ext>
            </p:extLst>
          </p:nvPr>
        </p:nvGraphicFramePr>
        <p:xfrm>
          <a:off x="1981201" y="685802"/>
          <a:ext cx="8382003" cy="5807183"/>
        </p:xfrm>
        <a:graphic>
          <a:graphicData uri="http://schemas.openxmlformats.org/drawingml/2006/table">
            <a:tbl>
              <a:tblPr firstRow="1" bandRow="1">
                <a:tableStyleId>{ED083AE6-46FA-4A59-8FB0-9F97EB10719F}</a:tableStyleId>
              </a:tblPr>
              <a:tblGrid>
                <a:gridCol w="1232646"/>
                <a:gridCol w="1008529"/>
                <a:gridCol w="1277471"/>
                <a:gridCol w="1680882"/>
                <a:gridCol w="1048872"/>
                <a:gridCol w="2133603"/>
              </a:tblGrid>
              <a:tr h="1120627">
                <a:tc>
                  <a:txBody>
                    <a:bodyPr/>
                    <a:lstStyle/>
                    <a:p>
                      <a:r>
                        <a:rPr lang="en-US" sz="1600" dirty="0" smtClean="0">
                          <a:solidFill>
                            <a:srgbClr val="FF0000"/>
                          </a:solidFill>
                          <a:latin typeface="Comic Sans MS" pitchFamily="66" charset="0"/>
                        </a:rPr>
                        <a:t>Source</a:t>
                      </a:r>
                      <a:r>
                        <a:rPr lang="en-US" sz="1600" baseline="0" dirty="0" smtClean="0">
                          <a:solidFill>
                            <a:srgbClr val="FF0000"/>
                          </a:solidFill>
                          <a:latin typeface="Comic Sans MS" pitchFamily="66" charset="0"/>
                        </a:rPr>
                        <a:t> of Variation</a:t>
                      </a:r>
                      <a:endParaRPr lang="en-US" sz="1600" dirty="0">
                        <a:solidFill>
                          <a:srgbClr val="FF0000"/>
                        </a:solidFill>
                        <a:latin typeface="Comic Sans MS" pitchFamily="66" charset="0"/>
                      </a:endParaRPr>
                    </a:p>
                  </a:txBody>
                  <a:tcPr/>
                </a:tc>
                <a:tc>
                  <a:txBody>
                    <a:bodyPr/>
                    <a:lstStyle/>
                    <a:p>
                      <a:r>
                        <a:rPr lang="en-US" sz="1600" dirty="0" smtClean="0">
                          <a:solidFill>
                            <a:srgbClr val="FF0000"/>
                          </a:solidFill>
                          <a:latin typeface="Comic Sans MS" pitchFamily="66" charset="0"/>
                        </a:rPr>
                        <a:t>Degrees of Freedom</a:t>
                      </a:r>
                      <a:endParaRPr lang="en-US" sz="1600" dirty="0">
                        <a:solidFill>
                          <a:srgbClr val="FF0000"/>
                        </a:solidFill>
                        <a:latin typeface="Comic Sans MS" pitchFamily="66" charset="0"/>
                      </a:endParaRPr>
                    </a:p>
                  </a:txBody>
                  <a:tcPr/>
                </a:tc>
                <a:tc>
                  <a:txBody>
                    <a:bodyPr/>
                    <a:lstStyle/>
                    <a:p>
                      <a:r>
                        <a:rPr lang="en-US" sz="1600" dirty="0" smtClean="0">
                          <a:solidFill>
                            <a:srgbClr val="FF0000"/>
                          </a:solidFill>
                          <a:latin typeface="Comic Sans MS" pitchFamily="66" charset="0"/>
                        </a:rPr>
                        <a:t>Sum of Squares</a:t>
                      </a:r>
                      <a:endParaRPr lang="en-US" sz="1600" dirty="0">
                        <a:solidFill>
                          <a:srgbClr val="FF0000"/>
                        </a:solidFill>
                        <a:latin typeface="Comic Sans MS" pitchFamily="66" charset="0"/>
                      </a:endParaRPr>
                    </a:p>
                  </a:txBody>
                  <a:tcPr/>
                </a:tc>
                <a:tc>
                  <a:txBody>
                    <a:bodyPr/>
                    <a:lstStyle/>
                    <a:p>
                      <a:r>
                        <a:rPr lang="en-US" sz="1600" dirty="0" smtClean="0">
                          <a:solidFill>
                            <a:srgbClr val="FF0000"/>
                          </a:solidFill>
                          <a:latin typeface="Comic Sans MS" pitchFamily="66" charset="0"/>
                        </a:rPr>
                        <a:t>Mean Square</a:t>
                      </a:r>
                      <a:endParaRPr lang="en-US" sz="1600" dirty="0">
                        <a:solidFill>
                          <a:srgbClr val="FF0000"/>
                        </a:solidFill>
                        <a:latin typeface="Comic Sans MS" pitchFamily="66" charset="0"/>
                      </a:endParaRPr>
                    </a:p>
                  </a:txBody>
                  <a:tcPr/>
                </a:tc>
                <a:tc>
                  <a:txBody>
                    <a:bodyPr/>
                    <a:lstStyle/>
                    <a:p>
                      <a:r>
                        <a:rPr lang="en-US" sz="1600" dirty="0" smtClean="0">
                          <a:solidFill>
                            <a:srgbClr val="FF0000"/>
                          </a:solidFill>
                          <a:latin typeface="Comic Sans MS" pitchFamily="66" charset="0"/>
                        </a:rPr>
                        <a:t>Variance Ratio, F</a:t>
                      </a:r>
                      <a:endParaRPr lang="en-US" sz="1600" dirty="0">
                        <a:solidFill>
                          <a:srgbClr val="FF0000"/>
                        </a:solidFill>
                        <a:latin typeface="Comic Sans MS" pitchFamily="66" charset="0"/>
                      </a:endParaRPr>
                    </a:p>
                  </a:txBody>
                  <a:tcPr/>
                </a:tc>
                <a:tc>
                  <a:txBody>
                    <a:bodyPr/>
                    <a:lstStyle/>
                    <a:p>
                      <a:r>
                        <a:rPr lang="en-US" sz="1600" dirty="0" smtClean="0">
                          <a:solidFill>
                            <a:srgbClr val="FF0000"/>
                          </a:solidFill>
                          <a:latin typeface="Comic Sans MS" pitchFamily="66" charset="0"/>
                        </a:rPr>
                        <a:t>P-value</a:t>
                      </a:r>
                      <a:endParaRPr lang="en-US" sz="1600" dirty="0">
                        <a:solidFill>
                          <a:srgbClr val="FF0000"/>
                        </a:solidFill>
                        <a:latin typeface="Comic Sans MS" pitchFamily="66" charset="0"/>
                      </a:endParaRPr>
                    </a:p>
                  </a:txBody>
                  <a:tcPr/>
                </a:tc>
              </a:tr>
              <a:tr h="987104">
                <a:tc>
                  <a:txBody>
                    <a:bodyPr/>
                    <a:lstStyle/>
                    <a:p>
                      <a:r>
                        <a:rPr lang="en-US" sz="1600" dirty="0" smtClean="0">
                          <a:solidFill>
                            <a:schemeClr val="tx1"/>
                          </a:solidFill>
                          <a:latin typeface="Comic Sans MS" pitchFamily="66" charset="0"/>
                        </a:rPr>
                        <a:t>Factor A</a:t>
                      </a:r>
                    </a:p>
                    <a:p>
                      <a:r>
                        <a:rPr lang="en-US" sz="1600" dirty="0" smtClean="0">
                          <a:solidFill>
                            <a:schemeClr val="tx1"/>
                          </a:solidFill>
                          <a:latin typeface="Comic Sans MS" pitchFamily="66" charset="0"/>
                        </a:rPr>
                        <a:t>(row</a:t>
                      </a:r>
                      <a:r>
                        <a:rPr lang="en-US" sz="1600" baseline="0" dirty="0" smtClean="0">
                          <a:solidFill>
                            <a:schemeClr val="tx1"/>
                          </a:solidFill>
                          <a:latin typeface="Comic Sans MS" pitchFamily="66" charset="0"/>
                        </a:rPr>
                        <a:t> factor)</a:t>
                      </a:r>
                      <a:endParaRPr lang="en-US" sz="1600" dirty="0">
                        <a:solidFill>
                          <a:schemeClr val="tx1"/>
                        </a:solidFill>
                        <a:latin typeface="Comic Sans MS" pitchFamily="66" charset="0"/>
                      </a:endParaRPr>
                    </a:p>
                  </a:txBody>
                  <a:tcPr/>
                </a:tc>
                <a:tc>
                  <a:txBody>
                    <a:bodyPr/>
                    <a:lstStyle/>
                    <a:p>
                      <a:pPr algn="ctr"/>
                      <a:r>
                        <a:rPr lang="en-US" sz="1600" dirty="0" smtClean="0"/>
                        <a:t>r-1=</a:t>
                      </a:r>
                    </a:p>
                    <a:p>
                      <a:pPr algn="ctr"/>
                      <a:r>
                        <a:rPr lang="en-US" sz="1600" dirty="0" smtClean="0"/>
                        <a:t> </a:t>
                      </a:r>
                      <a:r>
                        <a:rPr lang="en-US" sz="1600" dirty="0" smtClean="0">
                          <a:solidFill>
                            <a:srgbClr val="FF0000"/>
                          </a:solidFill>
                        </a:rPr>
                        <a:t>2-1=1</a:t>
                      </a:r>
                      <a:endParaRPr lang="en-US" sz="1600" dirty="0">
                        <a:solidFill>
                          <a:srgbClr val="FF0000"/>
                        </a:solidFill>
                      </a:endParaRPr>
                    </a:p>
                  </a:txBody>
                  <a:tcPr/>
                </a:tc>
                <a:tc>
                  <a:txBody>
                    <a:bodyPr/>
                    <a:lstStyle/>
                    <a:p>
                      <a:pPr algn="ctr"/>
                      <a:r>
                        <a:rPr lang="en-US" sz="1600" dirty="0" smtClean="0"/>
                        <a:t>SSA=</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latin typeface="Comic Sans MS" pitchFamily="66" charset="0"/>
                        </a:rPr>
                        <a:t>32093.1112</a:t>
                      </a:r>
                    </a:p>
                    <a:p>
                      <a:pPr algn="ctr"/>
                      <a:endParaRPr lang="en-US" sz="1600" dirty="0"/>
                    </a:p>
                  </a:txBody>
                  <a:tcPr/>
                </a:tc>
                <a:tc>
                  <a:txBody>
                    <a:bodyPr/>
                    <a:lstStyle/>
                    <a:p>
                      <a:pPr algn="l"/>
                      <a:r>
                        <a:rPr lang="en-US" sz="1600" dirty="0" smtClean="0"/>
                        <a:t>MSA=</a:t>
                      </a:r>
                      <a:endParaRPr lang="en-US" sz="1600" dirty="0"/>
                    </a:p>
                  </a:txBody>
                  <a:tcPr/>
                </a:tc>
                <a:tc>
                  <a:txBody>
                    <a:bodyPr/>
                    <a:lstStyle/>
                    <a:p>
                      <a:pPr algn="ctr"/>
                      <a:endParaRPr lang="en-US" sz="1600" dirty="0"/>
                    </a:p>
                  </a:txBody>
                  <a:tcPr/>
                </a:tc>
                <a:tc>
                  <a:txBody>
                    <a:bodyPr/>
                    <a:lstStyle/>
                    <a:p>
                      <a:pPr algn="ctr"/>
                      <a:r>
                        <a:rPr lang="en-US" sz="2000" dirty="0" smtClean="0"/>
                        <a:t>F</a:t>
                      </a:r>
                      <a:r>
                        <a:rPr lang="en-US" sz="2000" baseline="-25000" dirty="0" smtClean="0"/>
                        <a:t>r-1,rc(n-1)</a:t>
                      </a:r>
                      <a:endParaRPr lang="en-US" sz="2000" dirty="0"/>
                    </a:p>
                  </a:txBody>
                  <a:tcPr/>
                </a:tc>
              </a:tr>
              <a:tr h="987104">
                <a:tc>
                  <a:txBody>
                    <a:bodyPr/>
                    <a:lstStyle/>
                    <a:p>
                      <a:r>
                        <a:rPr lang="en-US" sz="1600" dirty="0" smtClean="0">
                          <a:latin typeface="Comic Sans MS" pitchFamily="66" charset="0"/>
                        </a:rPr>
                        <a:t>Factor B</a:t>
                      </a:r>
                    </a:p>
                    <a:p>
                      <a:r>
                        <a:rPr lang="en-US" sz="1600" dirty="0" smtClean="0">
                          <a:latin typeface="Comic Sans MS" pitchFamily="66" charset="0"/>
                        </a:rPr>
                        <a:t>(column factor)</a:t>
                      </a:r>
                      <a:endParaRPr lang="en-US" sz="1600" dirty="0">
                        <a:latin typeface="Comic Sans MS" pitchFamily="66" charset="0"/>
                      </a:endParaRPr>
                    </a:p>
                  </a:txBody>
                  <a:tcPr/>
                </a:tc>
                <a:tc>
                  <a:txBody>
                    <a:bodyPr/>
                    <a:lstStyle/>
                    <a:p>
                      <a:pPr algn="ctr"/>
                      <a:r>
                        <a:rPr lang="en-US" sz="1600" dirty="0" smtClean="0"/>
                        <a:t>c-1=</a:t>
                      </a:r>
                    </a:p>
                    <a:p>
                      <a:pPr algn="ctr"/>
                      <a:r>
                        <a:rPr lang="en-US" sz="1600" dirty="0" smtClean="0">
                          <a:solidFill>
                            <a:srgbClr val="FF0000"/>
                          </a:solidFill>
                        </a:rPr>
                        <a:t>4-1=3</a:t>
                      </a:r>
                      <a:endParaRPr lang="en-US" sz="1600" dirty="0">
                        <a:solidFill>
                          <a:srgbClr val="FF0000"/>
                        </a:solidFill>
                      </a:endParaRPr>
                    </a:p>
                  </a:txBody>
                  <a:tcPr/>
                </a:tc>
                <a:tc>
                  <a:txBody>
                    <a:bodyPr/>
                    <a:lstStyle/>
                    <a:p>
                      <a:pPr algn="ctr"/>
                      <a:r>
                        <a:rPr lang="en-US" sz="1600" dirty="0" smtClean="0"/>
                        <a:t>SSB=</a:t>
                      </a:r>
                    </a:p>
                    <a:p>
                      <a:pPr algn="ctr"/>
                      <a:r>
                        <a:rPr lang="en-US" sz="1600" dirty="0" smtClean="0">
                          <a:solidFill>
                            <a:srgbClr val="FF0000"/>
                          </a:solidFill>
                        </a:rPr>
                        <a:t>800.7362</a:t>
                      </a:r>
                      <a:endParaRPr lang="en-US" sz="1600" dirty="0">
                        <a:solidFill>
                          <a:srgbClr val="FF0000"/>
                        </a:solidFill>
                      </a:endParaRPr>
                    </a:p>
                  </a:txBody>
                  <a:tcPr/>
                </a:tc>
                <a:tc>
                  <a:txBody>
                    <a:bodyPr/>
                    <a:lstStyle/>
                    <a:p>
                      <a:pPr algn="l"/>
                      <a:r>
                        <a:rPr lang="en-US" sz="1600" dirty="0" smtClean="0"/>
                        <a:t>MSB=</a:t>
                      </a:r>
                      <a:endParaRPr lang="en-US" sz="1600" dirty="0"/>
                    </a:p>
                  </a:txBody>
                  <a:tcPr/>
                </a:tc>
                <a:tc>
                  <a:txBody>
                    <a:bodyPr/>
                    <a:lstStyle/>
                    <a:p>
                      <a:pPr algn="ct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F</a:t>
                      </a:r>
                      <a:r>
                        <a:rPr lang="en-US" sz="2000" baseline="-25000" dirty="0" smtClean="0"/>
                        <a:t>c-1,rc(n-1</a:t>
                      </a:r>
                      <a:r>
                        <a:rPr lang="en-US" sz="1600" baseline="-25000" dirty="0" smtClean="0"/>
                        <a:t>)</a:t>
                      </a:r>
                      <a:endParaRPr lang="en-US" sz="1600" dirty="0" smtClean="0"/>
                    </a:p>
                    <a:p>
                      <a:pPr algn="ctr"/>
                      <a:endParaRPr lang="en-US" sz="1600" dirty="0"/>
                    </a:p>
                  </a:txBody>
                  <a:tcPr/>
                </a:tc>
              </a:tr>
              <a:tr h="822588">
                <a:tc>
                  <a:txBody>
                    <a:bodyPr/>
                    <a:lstStyle/>
                    <a:p>
                      <a:r>
                        <a:rPr lang="en-US" sz="1600" dirty="0" err="1" smtClean="0">
                          <a:latin typeface="Comic Sans MS" pitchFamily="66" charset="0"/>
                        </a:rPr>
                        <a:t>AxB</a:t>
                      </a:r>
                      <a:endParaRPr lang="en-US" sz="1600" dirty="0" smtClean="0">
                        <a:latin typeface="Comic Sans MS" pitchFamily="66" charset="0"/>
                      </a:endParaRPr>
                    </a:p>
                    <a:p>
                      <a:r>
                        <a:rPr lang="en-US" sz="1600" dirty="0" smtClean="0">
                          <a:latin typeface="Comic Sans MS" pitchFamily="66" charset="0"/>
                        </a:rPr>
                        <a:t>(Interaction)</a:t>
                      </a:r>
                      <a:endParaRPr lang="en-US" sz="1600" dirty="0">
                        <a:latin typeface="Comic Sans MS" pitchFamily="66" charset="0"/>
                      </a:endParaRPr>
                    </a:p>
                  </a:txBody>
                  <a:tcPr/>
                </a:tc>
                <a:tc>
                  <a:txBody>
                    <a:bodyPr/>
                    <a:lstStyle/>
                    <a:p>
                      <a:pPr algn="ctr"/>
                      <a:r>
                        <a:rPr lang="en-US" sz="1600" dirty="0" smtClean="0"/>
                        <a:t>(r-1)(c-1)</a:t>
                      </a:r>
                    </a:p>
                    <a:p>
                      <a:pPr algn="ctr"/>
                      <a:r>
                        <a:rPr lang="en-US" sz="1600" dirty="0" smtClean="0"/>
                        <a:t>(2-1)(4-1)=</a:t>
                      </a:r>
                    </a:p>
                    <a:p>
                      <a:pPr algn="ctr"/>
                      <a:r>
                        <a:rPr lang="en-US" sz="1600" dirty="0" smtClean="0">
                          <a:solidFill>
                            <a:srgbClr val="FF0000"/>
                          </a:solidFill>
                        </a:rPr>
                        <a:t>3</a:t>
                      </a:r>
                      <a:endParaRPr lang="en-US" sz="1600" dirty="0">
                        <a:solidFill>
                          <a:srgbClr val="FF0000"/>
                        </a:solidFill>
                      </a:endParaRPr>
                    </a:p>
                  </a:txBody>
                  <a:tcPr/>
                </a:tc>
                <a:tc>
                  <a:txBody>
                    <a:bodyPr/>
                    <a:lstStyle/>
                    <a:p>
                      <a:pPr algn="ctr"/>
                      <a:r>
                        <a:rPr lang="en-US" sz="1600" dirty="0" smtClean="0"/>
                        <a:t>SSAB= 765.96125</a:t>
                      </a:r>
                      <a:endParaRPr lang="en-US" sz="1600" dirty="0"/>
                    </a:p>
                  </a:txBody>
                  <a:tcPr/>
                </a:tc>
                <a:tc>
                  <a:txBody>
                    <a:bodyPr/>
                    <a:lstStyle/>
                    <a:p>
                      <a:pPr algn="l"/>
                      <a:r>
                        <a:rPr lang="en-US" sz="1600" dirty="0" smtClean="0"/>
                        <a:t>MSAB=</a:t>
                      </a:r>
                      <a:endParaRPr lang="en-US" sz="1600" dirty="0"/>
                    </a:p>
                  </a:txBody>
                  <a:tcPr/>
                </a:tc>
                <a:tc>
                  <a:txBody>
                    <a:bodyPr/>
                    <a:lstStyle/>
                    <a:p>
                      <a:pPr algn="ct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aseline="0" dirty="0" smtClean="0"/>
                        <a:t>F</a:t>
                      </a:r>
                      <a:r>
                        <a:rPr lang="en-US" sz="2000" baseline="-25000" dirty="0" smtClean="0"/>
                        <a:t>(r-1)(c-1),</a:t>
                      </a:r>
                      <a:r>
                        <a:rPr lang="en-US" sz="2000" baseline="-25000" dirty="0" err="1" smtClean="0"/>
                        <a:t>rc</a:t>
                      </a:r>
                      <a:r>
                        <a:rPr lang="en-US" sz="2000" baseline="-25000" dirty="0" smtClean="0"/>
                        <a:t>(n-1)</a:t>
                      </a:r>
                      <a:endParaRPr lang="en-US" sz="2000" dirty="0" smtClean="0"/>
                    </a:p>
                    <a:p>
                      <a:pPr algn="ctr"/>
                      <a:endParaRPr lang="en-US" sz="1600" dirty="0"/>
                    </a:p>
                  </a:txBody>
                  <a:tcPr/>
                </a:tc>
              </a:tr>
              <a:tr h="822588">
                <a:tc>
                  <a:txBody>
                    <a:bodyPr/>
                    <a:lstStyle/>
                    <a:p>
                      <a:r>
                        <a:rPr lang="en-US" sz="1600" dirty="0" smtClean="0">
                          <a:latin typeface="Comic Sans MS" pitchFamily="66" charset="0"/>
                        </a:rPr>
                        <a:t>Error</a:t>
                      </a:r>
                    </a:p>
                    <a:p>
                      <a:r>
                        <a:rPr lang="en-US" sz="1600" dirty="0" smtClean="0">
                          <a:latin typeface="Comic Sans MS" pitchFamily="66" charset="0"/>
                        </a:rPr>
                        <a:t>(Residual)</a:t>
                      </a:r>
                      <a:endParaRPr lang="en-US" sz="1600" dirty="0">
                        <a:latin typeface="Comic Sans MS" pitchFamily="66" charset="0"/>
                      </a:endParaRPr>
                    </a:p>
                  </a:txBody>
                  <a:tcPr/>
                </a:tc>
                <a:tc>
                  <a:txBody>
                    <a:bodyPr/>
                    <a:lstStyle/>
                    <a:p>
                      <a:pPr algn="ctr"/>
                      <a:r>
                        <a:rPr lang="en-US" sz="1600" dirty="0" err="1" smtClean="0"/>
                        <a:t>rc</a:t>
                      </a:r>
                      <a:r>
                        <a:rPr lang="en-US" sz="1600" dirty="0" smtClean="0"/>
                        <a:t>(n-1)=</a:t>
                      </a:r>
                    </a:p>
                    <a:p>
                      <a:pPr algn="ctr"/>
                      <a:r>
                        <a:rPr lang="en-US" sz="1600" dirty="0" smtClean="0"/>
                        <a:t>2*4(4-1)</a:t>
                      </a:r>
                    </a:p>
                    <a:p>
                      <a:pPr algn="ctr"/>
                      <a:r>
                        <a:rPr lang="en-US" sz="1600" dirty="0" smtClean="0"/>
                        <a:t>=</a:t>
                      </a:r>
                      <a:r>
                        <a:rPr lang="en-US" sz="1600" dirty="0" smtClean="0">
                          <a:solidFill>
                            <a:srgbClr val="FF0000"/>
                          </a:solidFill>
                        </a:rPr>
                        <a:t>24</a:t>
                      </a:r>
                      <a:endParaRPr lang="en-US" sz="16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SSE=</a:t>
                      </a:r>
                      <a:r>
                        <a:rPr lang="en-US" sz="1600" dirty="0" smtClean="0">
                          <a:solidFill>
                            <a:srgbClr val="FF0000"/>
                          </a:solidFill>
                          <a:latin typeface="Comic Sans MS" pitchFamily="66" charset="0"/>
                        </a:rPr>
                        <a:t>882.24</a:t>
                      </a:r>
                    </a:p>
                    <a:p>
                      <a:pPr algn="ctr"/>
                      <a:endParaRPr lang="en-US" sz="1600" dirty="0"/>
                    </a:p>
                  </a:txBody>
                  <a:tcPr/>
                </a:tc>
                <a:tc>
                  <a:txBody>
                    <a:bodyPr/>
                    <a:lstStyle/>
                    <a:p>
                      <a:pPr algn="l"/>
                      <a:r>
                        <a:rPr lang="en-US" sz="1600" dirty="0" smtClean="0"/>
                        <a:t>MSE=</a:t>
                      </a:r>
                      <a:endParaRPr lang="en-US" sz="1600" dirty="0"/>
                    </a:p>
                  </a:txBody>
                  <a:tcPr/>
                </a:tc>
                <a:tc>
                  <a:txBody>
                    <a:bodyPr/>
                    <a:lstStyle/>
                    <a:p>
                      <a:endParaRPr lang="en-US" sz="1600" dirty="0"/>
                    </a:p>
                  </a:txBody>
                  <a:tcPr/>
                </a:tc>
                <a:tc>
                  <a:txBody>
                    <a:bodyPr/>
                    <a:lstStyle/>
                    <a:p>
                      <a:endParaRPr lang="en-US" sz="1600" dirty="0"/>
                    </a:p>
                  </a:txBody>
                  <a:tcPr/>
                </a:tc>
              </a:tr>
              <a:tr h="822588">
                <a:tc>
                  <a:txBody>
                    <a:bodyPr/>
                    <a:lstStyle/>
                    <a:p>
                      <a:r>
                        <a:rPr lang="en-US" sz="1600" dirty="0" smtClean="0">
                          <a:solidFill>
                            <a:srgbClr val="00B050"/>
                          </a:solidFill>
                          <a:latin typeface="Comic Sans MS" pitchFamily="66" charset="0"/>
                        </a:rPr>
                        <a:t>Total</a:t>
                      </a:r>
                      <a:endParaRPr lang="en-US" sz="1600" dirty="0">
                        <a:solidFill>
                          <a:srgbClr val="00B050"/>
                        </a:solidFill>
                        <a:latin typeface="Comic Sans MS" pitchFamily="66" charset="0"/>
                      </a:endParaRPr>
                    </a:p>
                  </a:txBody>
                  <a:tcPr/>
                </a:tc>
                <a:tc>
                  <a:txBody>
                    <a:bodyPr/>
                    <a:lstStyle/>
                    <a:p>
                      <a:pPr algn="ctr"/>
                      <a:r>
                        <a:rPr lang="en-US" sz="1600" dirty="0" smtClean="0">
                          <a:solidFill>
                            <a:srgbClr val="FF0000"/>
                          </a:solidFill>
                        </a:rPr>
                        <a:t>32-1=31</a:t>
                      </a:r>
                      <a:endParaRPr lang="en-US" sz="1600" dirty="0">
                        <a:solidFill>
                          <a:srgbClr val="FF0000"/>
                        </a:solidFill>
                      </a:endParaRPr>
                    </a:p>
                  </a:txBody>
                  <a:tcPr/>
                </a:tc>
                <a:tc>
                  <a:txBody>
                    <a:bodyPr/>
                    <a:lstStyle/>
                    <a:p>
                      <a:pPr algn="ctr"/>
                      <a:r>
                        <a:rPr lang="en-US" sz="1600" dirty="0" smtClean="0">
                          <a:solidFill>
                            <a:srgbClr val="FF0000"/>
                          </a:solidFill>
                        </a:rPr>
                        <a:t>34482.0487</a:t>
                      </a:r>
                      <a:endParaRPr lang="en-US" sz="1600" dirty="0">
                        <a:solidFill>
                          <a:srgbClr val="FF0000"/>
                        </a:solidFill>
                      </a:endParaRP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858713422"/>
              </p:ext>
            </p:extLst>
          </p:nvPr>
        </p:nvGraphicFramePr>
        <p:xfrm>
          <a:off x="6210300" y="1847850"/>
          <a:ext cx="571500" cy="533400"/>
        </p:xfrm>
        <a:graphic>
          <a:graphicData uri="http://schemas.openxmlformats.org/presentationml/2006/ole">
            <mc:AlternateContent xmlns:mc="http://schemas.openxmlformats.org/markup-compatibility/2006">
              <mc:Choice xmlns:v="urn:schemas-microsoft-com:vml" Requires="v">
                <p:oleObj spid="_x0000_s7381" name="Equation" r:id="rId3" imgW="317160" imgH="393480" progId="Equation.3">
                  <p:embed/>
                </p:oleObj>
              </mc:Choice>
              <mc:Fallback>
                <p:oleObj name="Equation" r:id="rId3" imgW="317160" imgH="393480" progId="Equation.3">
                  <p:embed/>
                  <p:pic>
                    <p:nvPicPr>
                      <p:cNvPr id="0" name=""/>
                      <p:cNvPicPr/>
                      <p:nvPr/>
                    </p:nvPicPr>
                    <p:blipFill>
                      <a:blip r:embed="rId4"/>
                      <a:stretch>
                        <a:fillRect/>
                      </a:stretch>
                    </p:blipFill>
                    <p:spPr>
                      <a:xfrm>
                        <a:off x="6210300" y="1847850"/>
                        <a:ext cx="571500" cy="5334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8242562"/>
              </p:ext>
            </p:extLst>
          </p:nvPr>
        </p:nvGraphicFramePr>
        <p:xfrm>
          <a:off x="6267450" y="2860675"/>
          <a:ext cx="514350" cy="546100"/>
        </p:xfrm>
        <a:graphic>
          <a:graphicData uri="http://schemas.openxmlformats.org/presentationml/2006/ole">
            <mc:AlternateContent xmlns:mc="http://schemas.openxmlformats.org/markup-compatibility/2006">
              <mc:Choice xmlns:v="urn:schemas-microsoft-com:vml" Requires="v">
                <p:oleObj spid="_x0000_s7382" name="Equation" r:id="rId5" imgW="330120" imgH="393480" progId="Equation.3">
                  <p:embed/>
                </p:oleObj>
              </mc:Choice>
              <mc:Fallback>
                <p:oleObj name="Equation" r:id="rId5" imgW="330120" imgH="393480" progId="Equation.3">
                  <p:embed/>
                  <p:pic>
                    <p:nvPicPr>
                      <p:cNvPr id="0" name=""/>
                      <p:cNvPicPr/>
                      <p:nvPr/>
                    </p:nvPicPr>
                    <p:blipFill>
                      <a:blip r:embed="rId6"/>
                      <a:stretch>
                        <a:fillRect/>
                      </a:stretch>
                    </p:blipFill>
                    <p:spPr>
                      <a:xfrm>
                        <a:off x="6267450" y="2860675"/>
                        <a:ext cx="514350" cy="5461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93817058"/>
              </p:ext>
            </p:extLst>
          </p:nvPr>
        </p:nvGraphicFramePr>
        <p:xfrm>
          <a:off x="6102350" y="4152900"/>
          <a:ext cx="787400" cy="419100"/>
        </p:xfrm>
        <a:graphic>
          <a:graphicData uri="http://schemas.openxmlformats.org/presentationml/2006/ole">
            <mc:AlternateContent xmlns:mc="http://schemas.openxmlformats.org/markup-compatibility/2006">
              <mc:Choice xmlns:v="urn:schemas-microsoft-com:vml" Requires="v">
                <p:oleObj spid="_x0000_s7383" name="Equation" r:id="rId7" imgW="787320" imgH="419040" progId="Equation.3">
                  <p:embed/>
                </p:oleObj>
              </mc:Choice>
              <mc:Fallback>
                <p:oleObj name="Equation" r:id="rId7" imgW="787320" imgH="419040" progId="Equation.3">
                  <p:embed/>
                  <p:pic>
                    <p:nvPicPr>
                      <p:cNvPr id="0" name=""/>
                      <p:cNvPicPr/>
                      <p:nvPr/>
                    </p:nvPicPr>
                    <p:blipFill>
                      <a:blip r:embed="rId8"/>
                      <a:stretch>
                        <a:fillRect/>
                      </a:stretch>
                    </p:blipFill>
                    <p:spPr>
                      <a:xfrm>
                        <a:off x="6102350" y="4152900"/>
                        <a:ext cx="787400" cy="4191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761594656"/>
              </p:ext>
            </p:extLst>
          </p:nvPr>
        </p:nvGraphicFramePr>
        <p:xfrm>
          <a:off x="6013450" y="4911725"/>
          <a:ext cx="768350" cy="533400"/>
        </p:xfrm>
        <a:graphic>
          <a:graphicData uri="http://schemas.openxmlformats.org/presentationml/2006/ole">
            <mc:AlternateContent xmlns:mc="http://schemas.openxmlformats.org/markup-compatibility/2006">
              <mc:Choice xmlns:v="urn:schemas-microsoft-com:vml" Requires="v">
                <p:oleObj spid="_x0000_s7384" name="Equation" r:id="rId9" imgW="571320" imgH="419040" progId="Equation.3">
                  <p:embed/>
                </p:oleObj>
              </mc:Choice>
              <mc:Fallback>
                <p:oleObj name="Equation" r:id="rId9" imgW="571320" imgH="419040" progId="Equation.3">
                  <p:embed/>
                  <p:pic>
                    <p:nvPicPr>
                      <p:cNvPr id="0" name=""/>
                      <p:cNvPicPr/>
                      <p:nvPr/>
                    </p:nvPicPr>
                    <p:blipFill>
                      <a:blip r:embed="rId10"/>
                      <a:stretch>
                        <a:fillRect/>
                      </a:stretch>
                    </p:blipFill>
                    <p:spPr>
                      <a:xfrm>
                        <a:off x="6013450" y="4911725"/>
                        <a:ext cx="768350" cy="533400"/>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7315200" y="1905000"/>
          <a:ext cx="609600" cy="609600"/>
        </p:xfrm>
        <a:graphic>
          <a:graphicData uri="http://schemas.openxmlformats.org/presentationml/2006/ole">
            <mc:AlternateContent xmlns:mc="http://schemas.openxmlformats.org/markup-compatibility/2006">
              <mc:Choice xmlns:v="urn:schemas-microsoft-com:vml" Requires="v">
                <p:oleObj spid="_x0000_s7385" name="Equation" r:id="rId11" imgW="380880" imgH="393480" progId="Equation.3">
                  <p:embed/>
                </p:oleObj>
              </mc:Choice>
              <mc:Fallback>
                <p:oleObj name="Equation" r:id="rId11" imgW="380880" imgH="393480" progId="Equation.3">
                  <p:embed/>
                  <p:pic>
                    <p:nvPicPr>
                      <p:cNvPr id="0" name=""/>
                      <p:cNvPicPr/>
                      <p:nvPr/>
                    </p:nvPicPr>
                    <p:blipFill>
                      <a:blip r:embed="rId12"/>
                      <a:stretch>
                        <a:fillRect/>
                      </a:stretch>
                    </p:blipFill>
                    <p:spPr>
                      <a:xfrm>
                        <a:off x="7315200" y="1905000"/>
                        <a:ext cx="609600" cy="609600"/>
                      </a:xfrm>
                      <a:prstGeom prst="rect">
                        <a:avLst/>
                      </a:prstGeom>
                    </p:spPr>
                  </p:pic>
                </p:oleObj>
              </mc:Fallback>
            </mc:AlternateContent>
          </a:graphicData>
        </a:graphic>
      </p:graphicFrame>
      <p:graphicFrame>
        <p:nvGraphicFramePr>
          <p:cNvPr id="10" name="Object 9"/>
          <p:cNvGraphicFramePr>
            <a:graphicFrameLocks noChangeAspect="1"/>
          </p:cNvGraphicFramePr>
          <p:nvPr>
            <p:extLst/>
          </p:nvPr>
        </p:nvGraphicFramePr>
        <p:xfrm>
          <a:off x="7391400" y="2895600"/>
          <a:ext cx="533400" cy="533400"/>
        </p:xfrm>
        <a:graphic>
          <a:graphicData uri="http://schemas.openxmlformats.org/presentationml/2006/ole">
            <mc:AlternateContent xmlns:mc="http://schemas.openxmlformats.org/markup-compatibility/2006">
              <mc:Choice xmlns:v="urn:schemas-microsoft-com:vml" Requires="v">
                <p:oleObj spid="_x0000_s7386" name="Equation" r:id="rId13" imgW="380880" imgH="393480" progId="Equation.3">
                  <p:embed/>
                </p:oleObj>
              </mc:Choice>
              <mc:Fallback>
                <p:oleObj name="Equation" r:id="rId13" imgW="380880" imgH="393480" progId="Equation.3">
                  <p:embed/>
                  <p:pic>
                    <p:nvPicPr>
                      <p:cNvPr id="0" name=""/>
                      <p:cNvPicPr/>
                      <p:nvPr/>
                    </p:nvPicPr>
                    <p:blipFill>
                      <a:blip r:embed="rId14"/>
                      <a:stretch>
                        <a:fillRect/>
                      </a:stretch>
                    </p:blipFill>
                    <p:spPr>
                      <a:xfrm>
                        <a:off x="7391400" y="2895600"/>
                        <a:ext cx="533400" cy="533400"/>
                      </a:xfrm>
                      <a:prstGeom prst="rect">
                        <a:avLst/>
                      </a:prstGeom>
                    </p:spPr>
                  </p:pic>
                </p:oleObj>
              </mc:Fallback>
            </mc:AlternateContent>
          </a:graphicData>
        </a:graphic>
      </p:graphicFrame>
      <p:graphicFrame>
        <p:nvGraphicFramePr>
          <p:cNvPr id="11" name="Object 10"/>
          <p:cNvGraphicFramePr>
            <a:graphicFrameLocks noChangeAspect="1"/>
          </p:cNvGraphicFramePr>
          <p:nvPr>
            <p:extLst/>
          </p:nvPr>
        </p:nvGraphicFramePr>
        <p:xfrm>
          <a:off x="7315200" y="3886200"/>
          <a:ext cx="762000" cy="533400"/>
        </p:xfrm>
        <a:graphic>
          <a:graphicData uri="http://schemas.openxmlformats.org/presentationml/2006/ole">
            <mc:AlternateContent xmlns:mc="http://schemas.openxmlformats.org/markup-compatibility/2006">
              <mc:Choice xmlns:v="urn:schemas-microsoft-com:vml" Requires="v">
                <p:oleObj spid="_x0000_s7387" name="Equation" r:id="rId15" imgW="469800" imgH="393480" progId="Equation.3">
                  <p:embed/>
                </p:oleObj>
              </mc:Choice>
              <mc:Fallback>
                <p:oleObj name="Equation" r:id="rId15" imgW="469800" imgH="393480" progId="Equation.3">
                  <p:embed/>
                  <p:pic>
                    <p:nvPicPr>
                      <p:cNvPr id="0" name=""/>
                      <p:cNvPicPr/>
                      <p:nvPr/>
                    </p:nvPicPr>
                    <p:blipFill>
                      <a:blip r:embed="rId16"/>
                      <a:stretch>
                        <a:fillRect/>
                      </a:stretch>
                    </p:blipFill>
                    <p:spPr>
                      <a:xfrm>
                        <a:off x="7315200" y="3886200"/>
                        <a:ext cx="762000" cy="533400"/>
                      </a:xfrm>
                      <a:prstGeom prst="rect">
                        <a:avLst/>
                      </a:prstGeom>
                    </p:spPr>
                  </p:pic>
                </p:oleObj>
              </mc:Fallback>
            </mc:AlternateContent>
          </a:graphicData>
        </a:graphic>
      </p:graphicFrame>
    </p:spTree>
    <p:extLst>
      <p:ext uri="{BB962C8B-B14F-4D97-AF65-F5344CB8AC3E}">
        <p14:creationId xmlns:p14="http://schemas.microsoft.com/office/powerpoint/2010/main" val="40446661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676400" y="882042"/>
          <a:ext cx="8534400" cy="5061561"/>
        </p:xfrm>
        <a:graphic>
          <a:graphicData uri="http://schemas.openxmlformats.org/drawingml/2006/table">
            <a:tbl>
              <a:tblPr firstRow="1" bandRow="1">
                <a:tableStyleId>{D27102A9-8310-4765-A935-A1911B00CA55}</a:tableStyleId>
              </a:tblPr>
              <a:tblGrid>
                <a:gridCol w="1706880"/>
                <a:gridCol w="1706880"/>
                <a:gridCol w="1706880"/>
                <a:gridCol w="1706880"/>
                <a:gridCol w="1706880"/>
              </a:tblGrid>
              <a:tr h="791305">
                <a:tc>
                  <a:txBody>
                    <a:bodyPr/>
                    <a:lstStyle/>
                    <a:p>
                      <a:r>
                        <a:rPr lang="en-US" sz="1600" u="sng" dirty="0" smtClean="0">
                          <a:solidFill>
                            <a:srgbClr val="FF0000"/>
                          </a:solidFill>
                          <a:latin typeface="Comic Sans MS" pitchFamily="66" charset="0"/>
                        </a:rPr>
                        <a:t>Source of Variation</a:t>
                      </a:r>
                      <a:endParaRPr lang="en-US" sz="1600" u="sng" dirty="0">
                        <a:solidFill>
                          <a:srgbClr val="FF0000"/>
                        </a:solidFill>
                        <a:latin typeface="Comic Sans MS" pitchFamily="66" charset="0"/>
                      </a:endParaRPr>
                    </a:p>
                  </a:txBody>
                  <a:tcPr/>
                </a:tc>
                <a:tc>
                  <a:txBody>
                    <a:bodyPr/>
                    <a:lstStyle/>
                    <a:p>
                      <a:r>
                        <a:rPr lang="en-US" u="sng" dirty="0" smtClean="0">
                          <a:solidFill>
                            <a:srgbClr val="FF0000"/>
                          </a:solidFill>
                          <a:latin typeface="Comic Sans MS" pitchFamily="66" charset="0"/>
                        </a:rPr>
                        <a:t>Degrees of Freedom</a:t>
                      </a:r>
                      <a:endParaRPr lang="en-US" u="sng" dirty="0">
                        <a:solidFill>
                          <a:srgbClr val="FF0000"/>
                        </a:solidFill>
                        <a:latin typeface="Comic Sans MS" pitchFamily="66" charset="0"/>
                      </a:endParaRPr>
                    </a:p>
                  </a:txBody>
                  <a:tcPr/>
                </a:tc>
                <a:tc>
                  <a:txBody>
                    <a:bodyPr/>
                    <a:lstStyle/>
                    <a:p>
                      <a:r>
                        <a:rPr lang="en-US" u="sng" dirty="0" smtClean="0">
                          <a:solidFill>
                            <a:srgbClr val="FF0000"/>
                          </a:solidFill>
                          <a:latin typeface="Comic Sans MS" pitchFamily="66" charset="0"/>
                        </a:rPr>
                        <a:t>Sum of Squares</a:t>
                      </a:r>
                      <a:endParaRPr lang="en-US" u="sng" dirty="0">
                        <a:solidFill>
                          <a:srgbClr val="FF0000"/>
                        </a:solidFill>
                        <a:latin typeface="Comic Sans MS" pitchFamily="66" charset="0"/>
                      </a:endParaRPr>
                    </a:p>
                  </a:txBody>
                  <a:tcPr/>
                </a:tc>
                <a:tc>
                  <a:txBody>
                    <a:bodyPr/>
                    <a:lstStyle/>
                    <a:p>
                      <a:r>
                        <a:rPr lang="en-US" u="sng" dirty="0" smtClean="0">
                          <a:solidFill>
                            <a:srgbClr val="FF0000"/>
                          </a:solidFill>
                          <a:latin typeface="Comic Sans MS" pitchFamily="66" charset="0"/>
                        </a:rPr>
                        <a:t>Mean Square</a:t>
                      </a:r>
                      <a:endParaRPr lang="en-US" u="sng" dirty="0">
                        <a:solidFill>
                          <a:srgbClr val="FF0000"/>
                        </a:solidFill>
                        <a:latin typeface="Comic Sans MS" pitchFamily="66" charset="0"/>
                      </a:endParaRPr>
                    </a:p>
                  </a:txBody>
                  <a:tcPr/>
                </a:tc>
                <a:tc>
                  <a:txBody>
                    <a:bodyPr/>
                    <a:lstStyle/>
                    <a:p>
                      <a:r>
                        <a:rPr lang="en-US" u="sng" dirty="0" smtClean="0">
                          <a:solidFill>
                            <a:srgbClr val="FF0000"/>
                          </a:solidFill>
                          <a:latin typeface="Comic Sans MS" pitchFamily="66" charset="0"/>
                        </a:rPr>
                        <a:t>Variance Ratio</a:t>
                      </a:r>
                      <a:endParaRPr lang="en-US" u="sng" dirty="0">
                        <a:solidFill>
                          <a:srgbClr val="FF0000"/>
                        </a:solidFill>
                        <a:latin typeface="Comic Sans MS" pitchFamily="66" charset="0"/>
                      </a:endParaRPr>
                    </a:p>
                  </a:txBody>
                  <a:tcPr/>
                </a:tc>
              </a:tr>
              <a:tr h="826968">
                <a:tc>
                  <a:txBody>
                    <a:bodyPr/>
                    <a:lstStyle/>
                    <a:p>
                      <a:r>
                        <a:rPr lang="en-US" dirty="0" smtClean="0">
                          <a:solidFill>
                            <a:schemeClr val="tx1"/>
                          </a:solidFill>
                          <a:latin typeface="Comic Sans MS" pitchFamily="66" charset="0"/>
                        </a:rPr>
                        <a:t>Between Rows</a:t>
                      </a:r>
                      <a:endParaRPr lang="en-US" dirty="0">
                        <a:solidFill>
                          <a:schemeClr val="tx1"/>
                        </a:solidFill>
                        <a:latin typeface="Comic Sans MS" pitchFamily="66" charset="0"/>
                      </a:endParaRPr>
                    </a:p>
                  </a:txBody>
                  <a:tcPr/>
                </a:tc>
                <a:tc>
                  <a:txBody>
                    <a:bodyPr/>
                    <a:lstStyle/>
                    <a:p>
                      <a:pPr algn="ctr"/>
                      <a:r>
                        <a:rPr lang="en-US" dirty="0" smtClean="0">
                          <a:latin typeface="Comic Sans MS" pitchFamily="66" charset="0"/>
                        </a:rPr>
                        <a:t>r-1</a:t>
                      </a:r>
                      <a:endParaRPr lang="en-US" dirty="0">
                        <a:latin typeface="Comic Sans MS" pitchFamily="66" charset="0"/>
                      </a:endParaRPr>
                    </a:p>
                  </a:txBody>
                  <a:tcPr/>
                </a:tc>
                <a:tc>
                  <a:txBody>
                    <a:bodyPr/>
                    <a:lstStyle/>
                    <a:p>
                      <a:r>
                        <a:rPr lang="el-GR" dirty="0" smtClean="0">
                          <a:latin typeface="Comic Sans MS" pitchFamily="66" charset="0"/>
                        </a:rPr>
                        <a:t>Σ</a:t>
                      </a:r>
                      <a:r>
                        <a:rPr lang="en-US" dirty="0" smtClean="0">
                          <a:latin typeface="Comic Sans MS" pitchFamily="66" charset="0"/>
                        </a:rPr>
                        <a:t>R</a:t>
                      </a:r>
                      <a:r>
                        <a:rPr lang="en-US" baseline="30000" dirty="0" smtClean="0">
                          <a:latin typeface="Comic Sans MS" pitchFamily="66" charset="0"/>
                        </a:rPr>
                        <a:t>2</a:t>
                      </a:r>
                      <a:r>
                        <a:rPr lang="en-US" baseline="0" dirty="0" smtClean="0">
                          <a:latin typeface="Comic Sans MS" pitchFamily="66" charset="0"/>
                        </a:rPr>
                        <a:t>/</a:t>
                      </a:r>
                      <a:r>
                        <a:rPr lang="en-US" baseline="0" dirty="0" err="1" smtClean="0">
                          <a:latin typeface="Comic Sans MS" pitchFamily="66" charset="0"/>
                        </a:rPr>
                        <a:t>nc</a:t>
                      </a:r>
                      <a:r>
                        <a:rPr lang="en-US" baseline="0" dirty="0" smtClean="0">
                          <a:latin typeface="Comic Sans MS" pitchFamily="66" charset="0"/>
                        </a:rPr>
                        <a:t>  - G</a:t>
                      </a:r>
                      <a:r>
                        <a:rPr lang="en-US" baseline="30000" dirty="0" smtClean="0">
                          <a:latin typeface="Comic Sans MS" pitchFamily="66" charset="0"/>
                        </a:rPr>
                        <a:t>2</a:t>
                      </a:r>
                      <a:r>
                        <a:rPr lang="en-US" baseline="0" dirty="0" smtClean="0">
                          <a:latin typeface="Comic Sans MS" pitchFamily="66" charset="0"/>
                        </a:rPr>
                        <a:t>/N</a:t>
                      </a:r>
                      <a:endParaRPr lang="en-US" dirty="0">
                        <a:latin typeface="Comic Sans MS" pitchFamily="66" charset="0"/>
                      </a:endParaRPr>
                    </a:p>
                  </a:txBody>
                  <a:tcPr/>
                </a:tc>
                <a:tc>
                  <a:txBody>
                    <a:bodyPr/>
                    <a:lstStyle/>
                    <a:p>
                      <a:pPr algn="ctr"/>
                      <a:r>
                        <a:rPr lang="en-US" sz="2000" b="0" baseline="0" dirty="0" smtClean="0">
                          <a:latin typeface="Comic Sans MS" pitchFamily="66" charset="0"/>
                        </a:rPr>
                        <a:t>MSA</a:t>
                      </a:r>
                      <a:endParaRPr lang="en-US" sz="2000" b="0" baseline="0" dirty="0">
                        <a:latin typeface="Comic Sans MS" pitchFamily="66" charset="0"/>
                      </a:endParaRPr>
                    </a:p>
                  </a:txBody>
                  <a:tcPr/>
                </a:tc>
                <a:tc>
                  <a:txBody>
                    <a:bodyPr/>
                    <a:lstStyle/>
                    <a:p>
                      <a:pPr algn="ctr"/>
                      <a:endParaRPr lang="en-US" dirty="0"/>
                    </a:p>
                  </a:txBody>
                  <a:tcPr/>
                </a:tc>
              </a:tr>
              <a:tr h="1033710">
                <a:tc>
                  <a:txBody>
                    <a:bodyPr/>
                    <a:lstStyle/>
                    <a:p>
                      <a:r>
                        <a:rPr lang="en-US" dirty="0" smtClean="0">
                          <a:latin typeface="Comic Sans MS" pitchFamily="66" charset="0"/>
                        </a:rPr>
                        <a:t>Between</a:t>
                      </a:r>
                      <a:r>
                        <a:rPr lang="en-US" baseline="0" dirty="0" smtClean="0">
                          <a:latin typeface="Comic Sans MS" pitchFamily="66" charset="0"/>
                        </a:rPr>
                        <a:t> Columns</a:t>
                      </a:r>
                      <a:endParaRPr lang="en-US" dirty="0">
                        <a:latin typeface="Comic Sans MS" pitchFamily="66" charset="0"/>
                      </a:endParaRPr>
                    </a:p>
                  </a:txBody>
                  <a:tcPr/>
                </a:tc>
                <a:tc>
                  <a:txBody>
                    <a:bodyPr/>
                    <a:lstStyle/>
                    <a:p>
                      <a:pPr algn="ctr"/>
                      <a:r>
                        <a:rPr lang="en-US" dirty="0" smtClean="0">
                          <a:latin typeface="Comic Sans MS" pitchFamily="66" charset="0"/>
                        </a:rPr>
                        <a:t>c-1</a:t>
                      </a:r>
                      <a:endParaRPr lang="en-US" dirty="0">
                        <a:latin typeface="Comic Sans MS" pitchFamily="6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latin typeface="Comic Sans MS" pitchFamily="66" charset="0"/>
                        </a:rPr>
                        <a:t>Σ</a:t>
                      </a:r>
                      <a:r>
                        <a:rPr lang="en-US" dirty="0" smtClean="0">
                          <a:latin typeface="Comic Sans MS" pitchFamily="66" charset="0"/>
                        </a:rPr>
                        <a:t>C</a:t>
                      </a:r>
                      <a:r>
                        <a:rPr lang="en-US" baseline="30000" dirty="0" smtClean="0">
                          <a:latin typeface="Comic Sans MS" pitchFamily="66" charset="0"/>
                        </a:rPr>
                        <a:t>2</a:t>
                      </a:r>
                      <a:r>
                        <a:rPr lang="en-US" baseline="0" dirty="0" smtClean="0">
                          <a:latin typeface="Comic Sans MS" pitchFamily="66" charset="0"/>
                        </a:rPr>
                        <a:t>/nr  -  G</a:t>
                      </a:r>
                      <a:r>
                        <a:rPr lang="en-US" baseline="30000" dirty="0" smtClean="0">
                          <a:latin typeface="Comic Sans MS" pitchFamily="66" charset="0"/>
                        </a:rPr>
                        <a:t>2</a:t>
                      </a:r>
                      <a:r>
                        <a:rPr lang="en-US" baseline="0" dirty="0" smtClean="0">
                          <a:latin typeface="Comic Sans MS" pitchFamily="66" charset="0"/>
                        </a:rPr>
                        <a:t>/N</a:t>
                      </a:r>
                      <a:endParaRPr lang="en-US" dirty="0" smtClean="0">
                        <a:latin typeface="Comic Sans MS" pitchFamily="66" charset="0"/>
                      </a:endParaRPr>
                    </a:p>
                    <a:p>
                      <a:endParaRPr lang="en-US" dirty="0"/>
                    </a:p>
                  </a:txBody>
                  <a:tcPr/>
                </a:tc>
                <a:tc>
                  <a:txBody>
                    <a:bodyPr/>
                    <a:lstStyle/>
                    <a:p>
                      <a:pPr algn="ctr"/>
                      <a:r>
                        <a:rPr lang="en-US" sz="2000" b="0" dirty="0" smtClean="0">
                          <a:latin typeface="Comic Sans MS" pitchFamily="66" charset="0"/>
                        </a:rPr>
                        <a:t>MSB</a:t>
                      </a:r>
                      <a:endParaRPr lang="en-US" sz="2000" b="0" dirty="0">
                        <a:latin typeface="Comic Sans MS" pitchFamily="66" charset="0"/>
                      </a:endParaRPr>
                    </a:p>
                  </a:txBody>
                  <a:tcPr/>
                </a:tc>
                <a:tc>
                  <a:txBody>
                    <a:bodyPr/>
                    <a:lstStyle/>
                    <a:p>
                      <a:pPr algn="ctr"/>
                      <a:endParaRPr lang="en-US" dirty="0"/>
                    </a:p>
                  </a:txBody>
                  <a:tcPr/>
                </a:tc>
              </a:tr>
              <a:tr h="826968">
                <a:tc>
                  <a:txBody>
                    <a:bodyPr/>
                    <a:lstStyle/>
                    <a:p>
                      <a:r>
                        <a:rPr lang="en-US" dirty="0" smtClean="0">
                          <a:latin typeface="Comic Sans MS" pitchFamily="66" charset="0"/>
                        </a:rPr>
                        <a:t>Interaction</a:t>
                      </a:r>
                      <a:endParaRPr lang="en-US" dirty="0">
                        <a:latin typeface="Comic Sans MS" pitchFamily="66" charset="0"/>
                      </a:endParaRPr>
                    </a:p>
                  </a:txBody>
                  <a:tcPr/>
                </a:tc>
                <a:tc>
                  <a:txBody>
                    <a:bodyPr/>
                    <a:lstStyle/>
                    <a:p>
                      <a:pPr algn="ctr"/>
                      <a:r>
                        <a:rPr lang="en-US" dirty="0" smtClean="0">
                          <a:latin typeface="Comic Sans MS" pitchFamily="66" charset="0"/>
                        </a:rPr>
                        <a:t>(r-1)(c-1)</a:t>
                      </a:r>
                      <a:endParaRPr lang="en-US" dirty="0">
                        <a:latin typeface="Comic Sans MS" pitchFamily="66" charset="0"/>
                      </a:endParaRPr>
                    </a:p>
                  </a:txBody>
                  <a:tcPr/>
                </a:tc>
                <a:tc>
                  <a:txBody>
                    <a:bodyPr/>
                    <a:lstStyle/>
                    <a:p>
                      <a:r>
                        <a:rPr lang="en-US" dirty="0" smtClean="0">
                          <a:latin typeface="Comic Sans MS" pitchFamily="66" charset="0"/>
                        </a:rPr>
                        <a:t>By</a:t>
                      </a:r>
                      <a:r>
                        <a:rPr lang="en-US" baseline="0" dirty="0" smtClean="0">
                          <a:latin typeface="Comic Sans MS" pitchFamily="66" charset="0"/>
                        </a:rPr>
                        <a:t> subtraction</a:t>
                      </a:r>
                      <a:endParaRPr lang="en-US" dirty="0">
                        <a:latin typeface="Comic Sans MS" pitchFamily="66"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latin typeface="Comic Sans MS" pitchFamily="66" charset="0"/>
                        </a:rPr>
                        <a:t>MSAB</a:t>
                      </a:r>
                    </a:p>
                    <a:p>
                      <a:pPr algn="ctr"/>
                      <a:endParaRPr lang="en-US" sz="2000" b="0" dirty="0"/>
                    </a:p>
                  </a:txBody>
                  <a:tcPr/>
                </a:tc>
                <a:tc>
                  <a:txBody>
                    <a:bodyPr/>
                    <a:lstStyle/>
                    <a:p>
                      <a:pPr algn="ctr"/>
                      <a:endParaRPr lang="en-US" dirty="0"/>
                    </a:p>
                  </a:txBody>
                  <a:tcPr/>
                </a:tc>
              </a:tr>
              <a:tr h="791305">
                <a:tc>
                  <a:txBody>
                    <a:bodyPr/>
                    <a:lstStyle/>
                    <a:p>
                      <a:r>
                        <a:rPr lang="en-US" dirty="0" smtClean="0">
                          <a:latin typeface="Comic Sans MS" pitchFamily="66" charset="0"/>
                        </a:rPr>
                        <a:t>Residual</a:t>
                      </a:r>
                      <a:endParaRPr lang="en-US" dirty="0">
                        <a:latin typeface="Comic Sans MS" pitchFamily="66" charset="0"/>
                      </a:endParaRPr>
                    </a:p>
                  </a:txBody>
                  <a:tcPr/>
                </a:tc>
                <a:tc>
                  <a:txBody>
                    <a:bodyPr/>
                    <a:lstStyle/>
                    <a:p>
                      <a:pPr algn="ctr"/>
                      <a:r>
                        <a:rPr lang="en-US" dirty="0" err="1" smtClean="0">
                          <a:latin typeface="Comic Sans MS" pitchFamily="66" charset="0"/>
                        </a:rPr>
                        <a:t>rc</a:t>
                      </a:r>
                      <a:r>
                        <a:rPr lang="en-US" dirty="0" smtClean="0">
                          <a:latin typeface="Comic Sans MS" pitchFamily="66" charset="0"/>
                        </a:rPr>
                        <a:t>(n-1)</a:t>
                      </a:r>
                      <a:endParaRPr lang="en-US" dirty="0">
                        <a:latin typeface="Comic Sans MS" pitchFamily="6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latin typeface="Comic Sans MS" pitchFamily="66" charset="0"/>
                        </a:rPr>
                        <a:t>Σ</a:t>
                      </a:r>
                      <a:r>
                        <a:rPr lang="en-US" dirty="0" smtClean="0">
                          <a:latin typeface="Comic Sans MS" pitchFamily="66" charset="0"/>
                        </a:rPr>
                        <a:t>X</a:t>
                      </a:r>
                      <a:r>
                        <a:rPr lang="en-US" baseline="30000" dirty="0" smtClean="0">
                          <a:latin typeface="Comic Sans MS" pitchFamily="66" charset="0"/>
                        </a:rPr>
                        <a:t>2</a:t>
                      </a:r>
                      <a:r>
                        <a:rPr lang="en-US" dirty="0" smtClean="0">
                          <a:latin typeface="Comic Sans MS" pitchFamily="66" charset="0"/>
                        </a:rPr>
                        <a:t> – </a:t>
                      </a:r>
                      <a:r>
                        <a:rPr lang="el-GR" dirty="0" smtClean="0">
                          <a:latin typeface="Comic Sans MS" pitchFamily="66" charset="0"/>
                        </a:rPr>
                        <a:t>Σ</a:t>
                      </a:r>
                      <a:r>
                        <a:rPr lang="en-US" dirty="0" smtClean="0">
                          <a:latin typeface="Comic Sans MS" pitchFamily="66" charset="0"/>
                        </a:rPr>
                        <a:t>T</a:t>
                      </a:r>
                      <a:r>
                        <a:rPr lang="en-US" baseline="30000" dirty="0" smtClean="0">
                          <a:latin typeface="Comic Sans MS" pitchFamily="66" charset="0"/>
                        </a:rPr>
                        <a:t>2</a:t>
                      </a:r>
                      <a:r>
                        <a:rPr lang="en-US" dirty="0" smtClean="0">
                          <a:latin typeface="Comic Sans MS" pitchFamily="66" charset="0"/>
                        </a:rPr>
                        <a:t>/n</a:t>
                      </a:r>
                    </a:p>
                    <a:p>
                      <a:endParaRPr lang="en-US" dirty="0">
                        <a:latin typeface="Comic Sans MS" pitchFamily="66" charset="0"/>
                      </a:endParaRPr>
                    </a:p>
                  </a:txBody>
                  <a:tcPr/>
                </a:tc>
                <a:tc>
                  <a:txBody>
                    <a:bodyPr/>
                    <a:lstStyle/>
                    <a:p>
                      <a:pPr algn="ctr"/>
                      <a:r>
                        <a:rPr lang="en-US" sz="2000" b="0" dirty="0" smtClean="0">
                          <a:latin typeface="Comic Sans MS" pitchFamily="66" charset="0"/>
                        </a:rPr>
                        <a:t>MSE</a:t>
                      </a:r>
                      <a:endParaRPr lang="en-US" sz="2000" b="0" dirty="0">
                        <a:latin typeface="Comic Sans MS" pitchFamily="66" charset="0"/>
                      </a:endParaRPr>
                    </a:p>
                  </a:txBody>
                  <a:tcPr/>
                </a:tc>
                <a:tc>
                  <a:txBody>
                    <a:bodyPr/>
                    <a:lstStyle/>
                    <a:p>
                      <a:endParaRPr lang="en-US" dirty="0"/>
                    </a:p>
                  </a:txBody>
                  <a:tcPr/>
                </a:tc>
              </a:tr>
              <a:tr h="791305">
                <a:tc>
                  <a:txBody>
                    <a:bodyPr/>
                    <a:lstStyle/>
                    <a:p>
                      <a:r>
                        <a:rPr lang="en-US" dirty="0" smtClean="0">
                          <a:solidFill>
                            <a:srgbClr val="0070C0"/>
                          </a:solidFill>
                          <a:latin typeface="Comic Sans MS" pitchFamily="66" charset="0"/>
                        </a:rPr>
                        <a:t>Total</a:t>
                      </a:r>
                      <a:endParaRPr lang="en-US" dirty="0">
                        <a:solidFill>
                          <a:srgbClr val="0070C0"/>
                        </a:solidFill>
                        <a:latin typeface="Comic Sans MS" pitchFamily="66" charset="0"/>
                      </a:endParaRPr>
                    </a:p>
                  </a:txBody>
                  <a:tcPr/>
                </a:tc>
                <a:tc>
                  <a:txBody>
                    <a:bodyPr/>
                    <a:lstStyle/>
                    <a:p>
                      <a:pPr algn="ctr"/>
                      <a:r>
                        <a:rPr lang="en-US" dirty="0" smtClean="0">
                          <a:solidFill>
                            <a:srgbClr val="0070C0"/>
                          </a:solidFill>
                          <a:latin typeface="Comic Sans MS" pitchFamily="66" charset="0"/>
                        </a:rPr>
                        <a:t>rcn-1</a:t>
                      </a:r>
                      <a:endParaRPr lang="en-US" dirty="0">
                        <a:solidFill>
                          <a:srgbClr val="0070C0"/>
                        </a:solidFill>
                        <a:latin typeface="Comic Sans MS" pitchFamily="6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solidFill>
                            <a:srgbClr val="0070C0"/>
                          </a:solidFill>
                          <a:latin typeface="Comic Sans MS" pitchFamily="66" charset="0"/>
                        </a:rPr>
                        <a:t>Σ</a:t>
                      </a:r>
                      <a:r>
                        <a:rPr lang="en-US" dirty="0" smtClean="0">
                          <a:solidFill>
                            <a:srgbClr val="0070C0"/>
                          </a:solidFill>
                          <a:latin typeface="Comic Sans MS" pitchFamily="66" charset="0"/>
                        </a:rPr>
                        <a:t>X</a:t>
                      </a:r>
                      <a:r>
                        <a:rPr lang="en-US" baseline="30000" dirty="0" smtClean="0">
                          <a:solidFill>
                            <a:srgbClr val="0070C0"/>
                          </a:solidFill>
                          <a:latin typeface="Comic Sans MS" pitchFamily="66" charset="0"/>
                        </a:rPr>
                        <a:t>2</a:t>
                      </a:r>
                      <a:r>
                        <a:rPr lang="en-US" baseline="0" dirty="0" smtClean="0">
                          <a:solidFill>
                            <a:srgbClr val="0070C0"/>
                          </a:solidFill>
                          <a:latin typeface="Comic Sans MS" pitchFamily="66" charset="0"/>
                        </a:rPr>
                        <a:t> – G</a:t>
                      </a:r>
                      <a:r>
                        <a:rPr lang="en-US" baseline="30000" dirty="0" smtClean="0">
                          <a:solidFill>
                            <a:srgbClr val="0070C0"/>
                          </a:solidFill>
                          <a:latin typeface="Comic Sans MS" pitchFamily="66" charset="0"/>
                        </a:rPr>
                        <a:t>2</a:t>
                      </a:r>
                      <a:r>
                        <a:rPr lang="en-US" baseline="0" dirty="0" smtClean="0">
                          <a:solidFill>
                            <a:srgbClr val="0070C0"/>
                          </a:solidFill>
                          <a:latin typeface="Comic Sans MS" pitchFamily="66" charset="0"/>
                        </a:rPr>
                        <a:t>/N</a:t>
                      </a:r>
                      <a:endParaRPr lang="en-US" dirty="0" smtClean="0">
                        <a:solidFill>
                          <a:srgbClr val="0070C0"/>
                        </a:solidFill>
                        <a:latin typeface="Comic Sans MS" pitchFamily="66" charset="0"/>
                      </a:endParaRPr>
                    </a:p>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3" name="Title 2"/>
          <p:cNvSpPr>
            <a:spLocks noGrp="1"/>
          </p:cNvSpPr>
          <p:nvPr>
            <p:ph type="title"/>
          </p:nvPr>
        </p:nvSpPr>
        <p:spPr>
          <a:xfrm>
            <a:off x="1905000" y="-152400"/>
            <a:ext cx="8229600" cy="914400"/>
          </a:xfrm>
        </p:spPr>
        <p:txBody>
          <a:bodyPr>
            <a:normAutofit/>
          </a:bodyPr>
          <a:lstStyle/>
          <a:p>
            <a:r>
              <a:rPr lang="en-US" sz="3200" dirty="0">
                <a:solidFill>
                  <a:srgbClr val="AE4CEA"/>
                </a:solidFill>
                <a:latin typeface="Comic Sans MS" pitchFamily="66" charset="0"/>
              </a:rPr>
              <a:t>ANOVA Table – computational formulas </a:t>
            </a:r>
          </a:p>
        </p:txBody>
      </p:sp>
      <p:graphicFrame>
        <p:nvGraphicFramePr>
          <p:cNvPr id="5" name="Object 4"/>
          <p:cNvGraphicFramePr>
            <a:graphicFrameLocks noChangeAspect="1"/>
          </p:cNvGraphicFramePr>
          <p:nvPr>
            <p:extLst/>
          </p:nvPr>
        </p:nvGraphicFramePr>
        <p:xfrm>
          <a:off x="9067800" y="1752600"/>
          <a:ext cx="609600" cy="609600"/>
        </p:xfrm>
        <a:graphic>
          <a:graphicData uri="http://schemas.openxmlformats.org/presentationml/2006/ole">
            <mc:AlternateContent xmlns:mc="http://schemas.openxmlformats.org/markup-compatibility/2006">
              <mc:Choice xmlns:v="urn:schemas-microsoft-com:vml" Requires="v">
                <p:oleObj spid="_x0000_s8282" name="Equation" r:id="rId4" imgW="380880" imgH="393480" progId="Equation.3">
                  <p:embed/>
                </p:oleObj>
              </mc:Choice>
              <mc:Fallback>
                <p:oleObj name="Equation" r:id="rId4" imgW="380880" imgH="393480" progId="Equation.3">
                  <p:embed/>
                  <p:pic>
                    <p:nvPicPr>
                      <p:cNvPr id="0" name=""/>
                      <p:cNvPicPr/>
                      <p:nvPr/>
                    </p:nvPicPr>
                    <p:blipFill>
                      <a:blip r:embed="rId5"/>
                      <a:stretch>
                        <a:fillRect/>
                      </a:stretch>
                    </p:blipFill>
                    <p:spPr>
                      <a:xfrm>
                        <a:off x="9067800" y="1752600"/>
                        <a:ext cx="609600" cy="609600"/>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9105900" y="2743200"/>
          <a:ext cx="533400" cy="533400"/>
        </p:xfrm>
        <a:graphic>
          <a:graphicData uri="http://schemas.openxmlformats.org/presentationml/2006/ole">
            <mc:AlternateContent xmlns:mc="http://schemas.openxmlformats.org/markup-compatibility/2006">
              <mc:Choice xmlns:v="urn:schemas-microsoft-com:vml" Requires="v">
                <p:oleObj spid="_x0000_s8283" name="Equation" r:id="rId6" imgW="380880" imgH="393480" progId="Equation.3">
                  <p:embed/>
                </p:oleObj>
              </mc:Choice>
              <mc:Fallback>
                <p:oleObj name="Equation" r:id="rId6" imgW="380880" imgH="393480" progId="Equation.3">
                  <p:embed/>
                  <p:pic>
                    <p:nvPicPr>
                      <p:cNvPr id="0" name=""/>
                      <p:cNvPicPr/>
                      <p:nvPr/>
                    </p:nvPicPr>
                    <p:blipFill>
                      <a:blip r:embed="rId7"/>
                      <a:stretch>
                        <a:fillRect/>
                      </a:stretch>
                    </p:blipFill>
                    <p:spPr>
                      <a:xfrm>
                        <a:off x="9105900" y="2743200"/>
                        <a:ext cx="533400" cy="533400"/>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9067800" y="3733800"/>
          <a:ext cx="762000" cy="533400"/>
        </p:xfrm>
        <a:graphic>
          <a:graphicData uri="http://schemas.openxmlformats.org/presentationml/2006/ole">
            <mc:AlternateContent xmlns:mc="http://schemas.openxmlformats.org/markup-compatibility/2006">
              <mc:Choice xmlns:v="urn:schemas-microsoft-com:vml" Requires="v">
                <p:oleObj spid="_x0000_s8284" name="Equation" r:id="rId8" imgW="469800" imgH="393480" progId="Equation.3">
                  <p:embed/>
                </p:oleObj>
              </mc:Choice>
              <mc:Fallback>
                <p:oleObj name="Equation" r:id="rId8" imgW="469800" imgH="393480" progId="Equation.3">
                  <p:embed/>
                  <p:pic>
                    <p:nvPicPr>
                      <p:cNvPr id="0" name=""/>
                      <p:cNvPicPr/>
                      <p:nvPr/>
                    </p:nvPicPr>
                    <p:blipFill>
                      <a:blip r:embed="rId9"/>
                      <a:stretch>
                        <a:fillRect/>
                      </a:stretch>
                    </p:blipFill>
                    <p:spPr>
                      <a:xfrm>
                        <a:off x="9067800" y="3733800"/>
                        <a:ext cx="762000" cy="533400"/>
                      </a:xfrm>
                      <a:prstGeom prst="rect">
                        <a:avLst/>
                      </a:prstGeom>
                    </p:spPr>
                  </p:pic>
                </p:oleObj>
              </mc:Fallback>
            </mc:AlternateContent>
          </a:graphicData>
        </a:graphic>
      </p:graphicFrame>
    </p:spTree>
    <p:extLst>
      <p:ext uri="{BB962C8B-B14F-4D97-AF65-F5344CB8AC3E}">
        <p14:creationId xmlns:p14="http://schemas.microsoft.com/office/powerpoint/2010/main" val="4490326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7196136"/>
              </p:ext>
            </p:extLst>
          </p:nvPr>
        </p:nvGraphicFramePr>
        <p:xfrm>
          <a:off x="838201" y="1008528"/>
          <a:ext cx="9838763" cy="4652685"/>
        </p:xfrm>
        <a:graphic>
          <a:graphicData uri="http://schemas.openxmlformats.org/drawingml/2006/table">
            <a:tbl>
              <a:tblPr/>
              <a:tblGrid>
                <a:gridCol w="1395569"/>
                <a:gridCol w="1395569"/>
                <a:gridCol w="1395569"/>
                <a:gridCol w="1395569"/>
                <a:gridCol w="1395569"/>
                <a:gridCol w="2860918"/>
              </a:tblGrid>
              <a:tr h="769869">
                <a:tc>
                  <a:txBody>
                    <a:bodyPr/>
                    <a:lstStyle/>
                    <a:p>
                      <a:pPr algn="ctr"/>
                      <a:r>
                        <a:rPr lang="en-US" b="1" dirty="0">
                          <a:effectLst/>
                        </a:rPr>
                        <a:t>Source</a:t>
                      </a:r>
                      <a:endParaRPr lang="en-US" dirty="0">
                        <a:effectLst/>
                      </a:endParaRP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a:r>
                        <a:rPr lang="en-US" b="1">
                          <a:effectLst/>
                        </a:rPr>
                        <a:t>DF</a:t>
                      </a:r>
                      <a:endParaRPr lang="en-US">
                        <a:effectLst/>
                      </a:endParaRP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a:r>
                        <a:rPr lang="en-US" b="1">
                          <a:effectLst/>
                        </a:rPr>
                        <a:t>SS</a:t>
                      </a:r>
                      <a:endParaRPr lang="en-US">
                        <a:effectLst/>
                      </a:endParaRP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a:r>
                        <a:rPr lang="en-US" b="1" dirty="0">
                          <a:effectLst/>
                        </a:rPr>
                        <a:t>MS</a:t>
                      </a:r>
                      <a:endParaRPr lang="en-US" dirty="0">
                        <a:effectLst/>
                      </a:endParaRP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a:r>
                        <a:rPr lang="en-US" b="1">
                          <a:effectLst/>
                        </a:rPr>
                        <a:t>F-Stat</a:t>
                      </a:r>
                      <a:endParaRPr lang="en-US">
                        <a:effectLst/>
                      </a:endParaRP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a:r>
                        <a:rPr lang="en-US" b="1">
                          <a:effectLst/>
                        </a:rPr>
                        <a:t>P-value</a:t>
                      </a:r>
                      <a:endParaRPr lang="en-US">
                        <a:effectLst/>
                      </a:endParaRP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769869">
                <a:tc>
                  <a:txBody>
                    <a:bodyPr/>
                    <a:lstStyle/>
                    <a:p>
                      <a:pPr algn="l"/>
                      <a:r>
                        <a:rPr lang="en-US">
                          <a:effectLst/>
                        </a:rPr>
                        <a:t>CLUB</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r>
                        <a:rPr lang="en-US">
                          <a:effectLst/>
                        </a:rPr>
                        <a:t>1</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r>
                        <a:rPr lang="en-US">
                          <a:effectLst/>
                        </a:rPr>
                        <a:t>32093.111</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r>
                        <a:rPr lang="en-US">
                          <a:effectLst/>
                        </a:rPr>
                        <a:t>32093.111</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r>
                        <a:rPr lang="en-US" dirty="0">
                          <a:effectLst/>
                        </a:rPr>
                        <a:t>936.75164</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r>
                        <a:rPr lang="en-US">
                          <a:effectLst/>
                        </a:rPr>
                        <a:t>&lt;0.0001</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769869">
                <a:tc>
                  <a:txBody>
                    <a:bodyPr/>
                    <a:lstStyle/>
                    <a:p>
                      <a:pPr algn="l"/>
                      <a:r>
                        <a:rPr lang="en-US">
                          <a:effectLst/>
                        </a:rPr>
                        <a:t>BRAND</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r>
                        <a:rPr lang="en-US">
                          <a:effectLst/>
                        </a:rPr>
                        <a:t>3</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r>
                        <a:rPr lang="en-US">
                          <a:effectLst/>
                        </a:rPr>
                        <a:t>800.73625</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r>
                        <a:rPr lang="en-US">
                          <a:effectLst/>
                        </a:rPr>
                        <a:t>266.91208</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r>
                        <a:rPr lang="en-US">
                          <a:effectLst/>
                        </a:rPr>
                        <a:t>7.7907788</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r>
                        <a:rPr lang="en-US">
                          <a:effectLst/>
                        </a:rPr>
                        <a:t>0.0008</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769869">
                <a:tc>
                  <a:txBody>
                    <a:bodyPr/>
                    <a:lstStyle/>
                    <a:p>
                      <a:pPr algn="l"/>
                      <a:r>
                        <a:rPr lang="en-US" dirty="0">
                          <a:effectLst/>
                        </a:rPr>
                        <a:t>Interaction</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r>
                        <a:rPr lang="en-US" dirty="0">
                          <a:effectLst/>
                        </a:rPr>
                        <a:t>3</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r>
                        <a:rPr lang="en-US">
                          <a:effectLst/>
                        </a:rPr>
                        <a:t>765.96125</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r>
                        <a:rPr lang="en-US">
                          <a:effectLst/>
                        </a:rPr>
                        <a:t>255.32042</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r>
                        <a:rPr lang="en-US" dirty="0">
                          <a:effectLst/>
                        </a:rPr>
                        <a:t>7.4524348</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r>
                        <a:rPr lang="en-US" dirty="0">
                          <a:solidFill>
                            <a:srgbClr val="FF0000"/>
                          </a:solidFill>
                          <a:effectLst/>
                        </a:rPr>
                        <a:t>0.0011</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769869">
                <a:tc>
                  <a:txBody>
                    <a:bodyPr/>
                    <a:lstStyle/>
                    <a:p>
                      <a:pPr algn="l"/>
                      <a:r>
                        <a:rPr lang="en-US">
                          <a:effectLst/>
                        </a:rPr>
                        <a:t>Error</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r>
                        <a:rPr lang="en-US">
                          <a:effectLst/>
                        </a:rPr>
                        <a:t>24</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r>
                        <a:rPr lang="en-US">
                          <a:effectLst/>
                        </a:rPr>
                        <a:t>822.24</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r>
                        <a:rPr lang="en-US">
                          <a:effectLst/>
                        </a:rPr>
                        <a:t>34.26</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endParaRPr lang="en-US">
                        <a:effectLst/>
                      </a:endParaRP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endParaRPr lang="en-US">
                        <a:effectLst/>
                      </a:endParaRP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803340">
                <a:tc>
                  <a:txBody>
                    <a:bodyPr/>
                    <a:lstStyle/>
                    <a:p>
                      <a:pPr algn="l"/>
                      <a:r>
                        <a:rPr lang="en-US" b="0" i="0">
                          <a:solidFill>
                            <a:srgbClr val="444444"/>
                          </a:solidFill>
                          <a:effectLst/>
                          <a:latin typeface="Verdana" panose="020B0604030504040204" pitchFamily="34" charset="0"/>
                        </a:rPr>
                        <a:t>Total</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r>
                        <a:rPr lang="en-US" b="0" i="0">
                          <a:solidFill>
                            <a:srgbClr val="444444"/>
                          </a:solidFill>
                          <a:effectLst/>
                          <a:latin typeface="Verdana" panose="020B0604030504040204" pitchFamily="34" charset="0"/>
                        </a:rPr>
                        <a:t>31</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r>
                        <a:rPr lang="en-US" b="0" i="0">
                          <a:solidFill>
                            <a:srgbClr val="444444"/>
                          </a:solidFill>
                          <a:effectLst/>
                          <a:latin typeface="Verdana" panose="020B0604030504040204" pitchFamily="34" charset="0"/>
                        </a:rPr>
                        <a:t>34482.049</a:t>
                      </a: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endParaRPr lang="en-US" b="0" i="0">
                        <a:solidFill>
                          <a:srgbClr val="444444"/>
                        </a:solidFill>
                        <a:effectLst/>
                        <a:latin typeface="Verdana" panose="020B0604030504040204" pitchFamily="34" charset="0"/>
                      </a:endParaRP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r"/>
                      <a:endParaRPr lang="en-US" b="0" i="0">
                        <a:solidFill>
                          <a:srgbClr val="444444"/>
                        </a:solidFill>
                        <a:effectLst/>
                        <a:latin typeface="Verdana" panose="020B0604030504040204" pitchFamily="34" charset="0"/>
                      </a:endParaRPr>
                    </a:p>
                  </a:txBody>
                  <a:tcPr marL="38100" marR="3810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endParaRPr lang="en-US" dirty="0"/>
                    </a:p>
                  </a:txBody>
                  <a:tcPr>
                    <a:lnL w="9525" cap="flat" cmpd="sng" algn="ctr">
                      <a:solidFill>
                        <a:srgbClr val="D6D6D6"/>
                      </a:solidFill>
                      <a:prstDash val="solid"/>
                      <a:round/>
                      <a:headEnd type="none" w="med" len="med"/>
                      <a:tailEnd type="none" w="med" len="med"/>
                    </a:lnL>
                    <a:lnT w="9525" cap="flat" cmpd="sng" algn="ctr">
                      <a:solidFill>
                        <a:srgbClr val="D6D6D6"/>
                      </a:solidFill>
                      <a:prstDash val="solid"/>
                      <a:round/>
                      <a:headEnd type="none" w="med" len="med"/>
                      <a:tailEnd type="none" w="med" len="med"/>
                    </a:lnT>
                  </a:tcPr>
                </a:tc>
              </a:tr>
            </a:tbl>
          </a:graphicData>
        </a:graphic>
      </p:graphicFrame>
      <p:sp>
        <p:nvSpPr>
          <p:cNvPr id="5" name="Rectangle 1"/>
          <p:cNvSpPr>
            <a:spLocks noChangeArrowheads="1"/>
          </p:cNvSpPr>
          <p:nvPr/>
        </p:nvSpPr>
        <p:spPr bwMode="auto">
          <a:xfrm>
            <a:off x="838200" y="284707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35261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Assumptions</a:t>
            </a:r>
            <a:endParaRPr lang="en-US" dirty="0"/>
          </a:p>
        </p:txBody>
      </p:sp>
      <p:sp>
        <p:nvSpPr>
          <p:cNvPr id="3" name="Content Placeholder 2"/>
          <p:cNvSpPr>
            <a:spLocks noGrp="1"/>
          </p:cNvSpPr>
          <p:nvPr>
            <p:ph idx="1"/>
          </p:nvPr>
        </p:nvSpPr>
        <p:spPr/>
        <p:txBody>
          <a:bodyPr/>
          <a:lstStyle/>
          <a:p>
            <a:r>
              <a:rPr lang="en-US" dirty="0" smtClean="0"/>
              <a:t>1) Random and independent samples of experimental units are associated with each treatment – examine the design of the experiment.</a:t>
            </a:r>
          </a:p>
          <a:p>
            <a:r>
              <a:rPr lang="en-US" dirty="0" smtClean="0"/>
              <a:t>2) The response distribution of each factor-level combination is normal</a:t>
            </a:r>
          </a:p>
          <a:p>
            <a:r>
              <a:rPr lang="en-US" dirty="0" smtClean="0"/>
              <a:t>3) The response variance is constant for all treatment.</a:t>
            </a:r>
            <a:endParaRPr lang="en-US" dirty="0"/>
          </a:p>
        </p:txBody>
      </p:sp>
    </p:spTree>
    <p:extLst>
      <p:ext uri="{BB962C8B-B14F-4D97-AF65-F5344CB8AC3E}">
        <p14:creationId xmlns:p14="http://schemas.microsoft.com/office/powerpoint/2010/main" val="40646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The response distribution of each factor-level combination is normal</a:t>
            </a:r>
            <a:br>
              <a:rPr lang="en-US" dirty="0"/>
            </a:br>
            <a:endParaRPr lang="en-US" dirty="0"/>
          </a:p>
        </p:txBody>
      </p:sp>
      <p:sp>
        <p:nvSpPr>
          <p:cNvPr id="4" name="Content Placeholder 3"/>
          <p:cNvSpPr>
            <a:spLocks noGrp="1"/>
          </p:cNvSpPr>
          <p:nvPr>
            <p:ph sz="half" idx="1"/>
          </p:nvPr>
        </p:nvSpPr>
        <p:spPr/>
        <p:txBody>
          <a:bodyPr/>
          <a:lstStyle/>
          <a:p>
            <a:r>
              <a:rPr lang="en-US" dirty="0" smtClean="0"/>
              <a:t>Steps:</a:t>
            </a:r>
          </a:p>
          <a:p>
            <a:pPr marL="0" indent="0">
              <a:buNone/>
            </a:pPr>
            <a:r>
              <a:rPr lang="en-US" dirty="0" smtClean="0"/>
              <a:t>Save both the residuals and fitted values when conducting the 2-way ANOVA analysis on </a:t>
            </a:r>
            <a:r>
              <a:rPr lang="en-US" dirty="0" err="1" smtClean="0"/>
              <a:t>StatCrunch</a:t>
            </a:r>
            <a:endParaRPr lang="en-US" dirty="0" smtClean="0"/>
          </a:p>
          <a:p>
            <a:pPr marL="0" indent="0">
              <a:buNone/>
            </a:pPr>
            <a:endParaRPr lang="en-US" dirty="0"/>
          </a:p>
          <a:p>
            <a:pPr marL="0" indent="0">
              <a:buNone/>
            </a:pPr>
            <a:r>
              <a:rPr lang="en-US" dirty="0" smtClean="0"/>
              <a:t>2) Construct and interpret a QQ plot of the </a:t>
            </a:r>
            <a:r>
              <a:rPr lang="en-US" dirty="0" smtClean="0">
                <a:solidFill>
                  <a:srgbClr val="FF0000"/>
                </a:solidFill>
              </a:rPr>
              <a:t>residuals</a:t>
            </a:r>
            <a:r>
              <a:rPr lang="en-US" dirty="0" smtClean="0"/>
              <a:t>.</a:t>
            </a:r>
          </a:p>
          <a:p>
            <a:pPr marL="0" indent="0">
              <a:buNone/>
            </a:pPr>
            <a:endParaRPr lang="en-US" dirty="0" smtClean="0"/>
          </a:p>
          <a:p>
            <a:endParaRPr lang="en-US" dirty="0"/>
          </a:p>
        </p:txBody>
      </p:sp>
      <p:pic>
        <p:nvPicPr>
          <p:cNvPr id="6" name="Content Placeholder 5"/>
          <p:cNvPicPr>
            <a:picLocks noGrp="1" noChangeAspect="1"/>
          </p:cNvPicPr>
          <p:nvPr>
            <p:ph sz="half" idx="2"/>
          </p:nvPr>
        </p:nvPicPr>
        <p:blipFill>
          <a:blip r:embed="rId2"/>
          <a:stretch>
            <a:fillRect/>
          </a:stretch>
        </p:blipFill>
        <p:spPr>
          <a:xfrm>
            <a:off x="6451600" y="1825625"/>
            <a:ext cx="4149725" cy="4351338"/>
          </a:xfrm>
          <a:prstGeom prst="rect">
            <a:avLst/>
          </a:prstGeom>
        </p:spPr>
      </p:pic>
    </p:spTree>
    <p:extLst>
      <p:ext uri="{BB962C8B-B14F-4D97-AF65-F5344CB8AC3E}">
        <p14:creationId xmlns:p14="http://schemas.microsoft.com/office/powerpoint/2010/main" val="1410690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 The response variance is constant for all treatment</a:t>
            </a:r>
          </a:p>
        </p:txBody>
      </p:sp>
      <p:sp>
        <p:nvSpPr>
          <p:cNvPr id="5" name="Content Placeholder 4"/>
          <p:cNvSpPr>
            <a:spLocks noGrp="1"/>
          </p:cNvSpPr>
          <p:nvPr>
            <p:ph sz="half" idx="1"/>
          </p:nvPr>
        </p:nvSpPr>
        <p:spPr/>
        <p:txBody>
          <a:bodyPr/>
          <a:lstStyle/>
          <a:p>
            <a:pPr marL="0" indent="0">
              <a:buNone/>
            </a:pPr>
            <a:r>
              <a:rPr lang="en-US" dirty="0" smtClean="0"/>
              <a:t>1) Construct a scatterplot of the residuals vs fitted values.</a:t>
            </a:r>
          </a:p>
          <a:p>
            <a:pPr marL="0" indent="0">
              <a:buNone/>
            </a:pPr>
            <a:endParaRPr lang="en-US" dirty="0"/>
          </a:p>
          <a:p>
            <a:pPr marL="0" indent="0">
              <a:buNone/>
            </a:pPr>
            <a:r>
              <a:rPr lang="en-US" dirty="0" smtClean="0"/>
              <a:t>2) Note that there is no pattern in the residual plot – this is good as we do not want to see a pattern in this plot.</a:t>
            </a:r>
            <a:endParaRPr lang="en-US" dirty="0"/>
          </a:p>
        </p:txBody>
      </p:sp>
      <p:pic>
        <p:nvPicPr>
          <p:cNvPr id="7" name="Content Placeholder 6"/>
          <p:cNvPicPr>
            <a:picLocks noGrp="1" noChangeAspect="1"/>
          </p:cNvPicPr>
          <p:nvPr>
            <p:ph sz="half" idx="2"/>
          </p:nvPr>
        </p:nvPicPr>
        <p:blipFill>
          <a:blip r:embed="rId2"/>
          <a:stretch>
            <a:fillRect/>
          </a:stretch>
        </p:blipFill>
        <p:spPr>
          <a:xfrm>
            <a:off x="6985000" y="1825625"/>
            <a:ext cx="4187825" cy="4351338"/>
          </a:xfrm>
          <a:prstGeom prst="rect">
            <a:avLst/>
          </a:prstGeom>
        </p:spPr>
      </p:pic>
    </p:spTree>
    <p:extLst>
      <p:ext uri="{BB962C8B-B14F-4D97-AF65-F5344CB8AC3E}">
        <p14:creationId xmlns:p14="http://schemas.microsoft.com/office/powerpoint/2010/main" val="2434455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Hypothesis Tests</a:t>
            </a:r>
            <a:endParaRPr lang="en-US" dirty="0"/>
          </a:p>
        </p:txBody>
      </p:sp>
      <p:sp>
        <p:nvSpPr>
          <p:cNvPr id="6" name="Text Placeholder 5"/>
          <p:cNvSpPr>
            <a:spLocks noGrp="1"/>
          </p:cNvSpPr>
          <p:nvPr>
            <p:ph type="body" idx="1"/>
          </p:nvPr>
        </p:nvSpPr>
        <p:spPr/>
        <p:txBody>
          <a:bodyPr/>
          <a:lstStyle/>
          <a:p>
            <a:r>
              <a:rPr lang="en-US" dirty="0" smtClean="0"/>
              <a:t>Hypothesis #1</a:t>
            </a:r>
            <a:endParaRPr lang="en-US" dirty="0"/>
          </a:p>
        </p:txBody>
      </p:sp>
      <p:sp>
        <p:nvSpPr>
          <p:cNvPr id="4" name="Content Placeholder 3"/>
          <p:cNvSpPr>
            <a:spLocks noGrp="1"/>
          </p:cNvSpPr>
          <p:nvPr>
            <p:ph sz="half" idx="2"/>
          </p:nvPr>
        </p:nvSpPr>
        <p:spPr/>
        <p:txBody>
          <a:bodyPr/>
          <a:lstStyle/>
          <a:p>
            <a:pPr marL="0" indent="0">
              <a:buNone/>
            </a:pPr>
            <a:r>
              <a:rPr lang="en-US" dirty="0"/>
              <a:t>H</a:t>
            </a:r>
            <a:r>
              <a:rPr lang="en-US" baseline="-25000" dirty="0"/>
              <a:t>o</a:t>
            </a:r>
            <a:r>
              <a:rPr lang="en-US" dirty="0"/>
              <a:t> : The factors of club and ball brand </a:t>
            </a:r>
            <a:r>
              <a:rPr lang="en-US" dirty="0">
                <a:solidFill>
                  <a:srgbClr val="FF0000"/>
                </a:solidFill>
              </a:rPr>
              <a:t>do not </a:t>
            </a:r>
            <a:r>
              <a:rPr lang="en-US" dirty="0"/>
              <a:t>interact to affect the response </a:t>
            </a:r>
            <a:r>
              <a:rPr lang="en-US" dirty="0" smtClean="0"/>
              <a:t>mean</a:t>
            </a:r>
          </a:p>
          <a:p>
            <a:pPr marL="0" indent="0">
              <a:buNone/>
            </a:pPr>
            <a:endParaRPr lang="en-US" dirty="0"/>
          </a:p>
          <a:p>
            <a:pPr marL="0" indent="0">
              <a:buNone/>
            </a:pPr>
            <a:r>
              <a:rPr lang="en-US" dirty="0"/>
              <a:t>H</a:t>
            </a:r>
            <a:r>
              <a:rPr lang="en-US" baseline="-25000" dirty="0"/>
              <a:t>a</a:t>
            </a:r>
            <a:r>
              <a:rPr lang="en-US" dirty="0"/>
              <a:t> :The factors of club and ball brand </a:t>
            </a:r>
            <a:r>
              <a:rPr lang="en-US" dirty="0">
                <a:solidFill>
                  <a:srgbClr val="FF0000"/>
                </a:solidFill>
              </a:rPr>
              <a:t>do</a:t>
            </a:r>
            <a:r>
              <a:rPr lang="en-US" dirty="0"/>
              <a:t> interact to affect the response mean</a:t>
            </a:r>
          </a:p>
          <a:p>
            <a:endParaRPr lang="en-US" dirty="0"/>
          </a:p>
        </p:txBody>
      </p:sp>
      <p:sp>
        <p:nvSpPr>
          <p:cNvPr id="7" name="Text Placeholder 6"/>
          <p:cNvSpPr>
            <a:spLocks noGrp="1"/>
          </p:cNvSpPr>
          <p:nvPr>
            <p:ph type="body" sz="quarter" idx="3"/>
          </p:nvPr>
        </p:nvSpPr>
        <p:spPr/>
        <p:txBody>
          <a:bodyPr/>
          <a:lstStyle/>
          <a:p>
            <a:r>
              <a:rPr lang="en-US" dirty="0" smtClean="0"/>
              <a:t>Conclusion and Justification</a:t>
            </a:r>
            <a:endParaRPr lang="en-US" dirty="0"/>
          </a:p>
        </p:txBody>
      </p:sp>
      <p:sp>
        <p:nvSpPr>
          <p:cNvPr id="5" name="Content Placeholder 4"/>
          <p:cNvSpPr>
            <a:spLocks noGrp="1"/>
          </p:cNvSpPr>
          <p:nvPr>
            <p:ph sz="quarter" idx="4"/>
          </p:nvPr>
        </p:nvSpPr>
        <p:spPr/>
        <p:txBody>
          <a:bodyPr/>
          <a:lstStyle/>
          <a:p>
            <a:r>
              <a:rPr lang="en-US" dirty="0" smtClean="0"/>
              <a:t>As the p-value of .0011 which is much less than the significance level of 0.05, we </a:t>
            </a:r>
            <a:r>
              <a:rPr lang="en-US" dirty="0" smtClean="0">
                <a:solidFill>
                  <a:srgbClr val="FF0000"/>
                </a:solidFill>
              </a:rPr>
              <a:t>reject the null hypothesis.</a:t>
            </a:r>
            <a:r>
              <a:rPr lang="en-US" dirty="0" smtClean="0"/>
              <a:t> Therefore there is evidence that brand interacts with the type of </a:t>
            </a:r>
            <a:r>
              <a:rPr lang="en-US" dirty="0"/>
              <a:t>ball to affect the mean </a:t>
            </a:r>
            <a:r>
              <a:rPr lang="en-US" dirty="0" smtClean="0"/>
              <a:t>distance.</a:t>
            </a:r>
            <a:endParaRPr lang="en-US" dirty="0"/>
          </a:p>
        </p:txBody>
      </p:sp>
    </p:spTree>
    <p:extLst>
      <p:ext uri="{BB962C8B-B14F-4D97-AF65-F5344CB8AC3E}">
        <p14:creationId xmlns:p14="http://schemas.microsoft.com/office/powerpoint/2010/main" val="1586996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838200" y="1473200"/>
            <a:ext cx="10515600" cy="4703763"/>
          </a:xfrm>
        </p:spPr>
        <p:txBody>
          <a:bodyPr>
            <a:normAutofit/>
          </a:bodyPr>
          <a:lstStyle/>
          <a:p>
            <a:r>
              <a:rPr lang="en-US" sz="3200" dirty="0" smtClean="0"/>
              <a:t>Because the factors interact, we do not test the main effects for Brand and Club. We will compare the treatment means in an attempt to learn the nature of the interaction.</a:t>
            </a:r>
          </a:p>
          <a:p>
            <a:endParaRPr lang="en-US" sz="3200" dirty="0"/>
          </a:p>
          <a:p>
            <a:r>
              <a:rPr lang="en-US" sz="3200" dirty="0" smtClean="0"/>
              <a:t>Note: </a:t>
            </a:r>
          </a:p>
          <a:p>
            <a:r>
              <a:rPr lang="en-US" sz="3200" dirty="0" smtClean="0"/>
              <a:t>Examine treatment means from slide #4</a:t>
            </a:r>
          </a:p>
          <a:p>
            <a:r>
              <a:rPr lang="en-US" sz="3200" dirty="0" err="1" smtClean="0"/>
              <a:t>StatCrunch</a:t>
            </a:r>
            <a:r>
              <a:rPr lang="en-US" sz="3200" dirty="0" smtClean="0"/>
              <a:t> will conduct Tukey’s HSD</a:t>
            </a:r>
          </a:p>
          <a:p>
            <a:r>
              <a:rPr lang="en-US" sz="3200" dirty="0" smtClean="0"/>
              <a:t>Construct and examine response plots</a:t>
            </a:r>
            <a:endParaRPr lang="en-US" sz="3200" dirty="0"/>
          </a:p>
        </p:txBody>
      </p:sp>
    </p:spTree>
    <p:extLst>
      <p:ext uri="{BB962C8B-B14F-4D97-AF65-F5344CB8AC3E}">
        <p14:creationId xmlns:p14="http://schemas.microsoft.com/office/powerpoint/2010/main" val="421660395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8557"/>
          </a:xfrm>
        </p:spPr>
        <p:txBody>
          <a:bodyPr/>
          <a:lstStyle/>
          <a:p>
            <a:r>
              <a:rPr lang="en-US" dirty="0" smtClean="0"/>
              <a:t>Response Plots</a:t>
            </a:r>
            <a:endParaRPr lang="en-US" dirty="0"/>
          </a:p>
        </p:txBody>
      </p:sp>
      <p:pic>
        <p:nvPicPr>
          <p:cNvPr id="5" name="Content Placeholder 4"/>
          <p:cNvPicPr>
            <a:picLocks noGrp="1" noChangeAspect="1"/>
          </p:cNvPicPr>
          <p:nvPr>
            <p:ph sz="half" idx="1"/>
          </p:nvPr>
        </p:nvPicPr>
        <p:blipFill>
          <a:blip r:embed="rId2"/>
          <a:stretch>
            <a:fillRect/>
          </a:stretch>
        </p:blipFill>
        <p:spPr>
          <a:xfrm>
            <a:off x="838200" y="1690689"/>
            <a:ext cx="5181600" cy="4589088"/>
          </a:xfrm>
          <a:prstGeom prst="rect">
            <a:avLst/>
          </a:prstGeom>
        </p:spPr>
      </p:pic>
      <p:pic>
        <p:nvPicPr>
          <p:cNvPr id="6" name="Content Placeholder 5"/>
          <p:cNvPicPr>
            <a:picLocks noGrp="1" noChangeAspect="1"/>
          </p:cNvPicPr>
          <p:nvPr>
            <p:ph sz="half" idx="2"/>
          </p:nvPr>
        </p:nvPicPr>
        <p:blipFill>
          <a:blip r:embed="rId3"/>
          <a:stretch>
            <a:fillRect/>
          </a:stretch>
        </p:blipFill>
        <p:spPr>
          <a:xfrm>
            <a:off x="5978767" y="1690689"/>
            <a:ext cx="5375033" cy="4427724"/>
          </a:xfrm>
          <a:prstGeom prst="rect">
            <a:avLst/>
          </a:prstGeom>
        </p:spPr>
      </p:pic>
    </p:spTree>
    <p:extLst>
      <p:ext uri="{BB962C8B-B14F-4D97-AF65-F5344CB8AC3E}">
        <p14:creationId xmlns:p14="http://schemas.microsoft.com/office/powerpoint/2010/main" val="4197539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Data for Second Factorial Golf Experiment</a:t>
            </a:r>
            <a:endParaRPr lang="en-US" dirty="0"/>
          </a:p>
        </p:txBody>
      </p:sp>
      <p:sp>
        <p:nvSpPr>
          <p:cNvPr id="3" name="Content Placeholder 2"/>
          <p:cNvSpPr>
            <a:spLocks noGrp="1"/>
          </p:cNvSpPr>
          <p:nvPr>
            <p:ph idx="1"/>
          </p:nvPr>
        </p:nvSpPr>
        <p:spPr/>
        <p:txBody>
          <a:bodyPr/>
          <a:lstStyle/>
          <a:p>
            <a:r>
              <a:rPr lang="en-US" dirty="0" smtClean="0"/>
              <a:t>The USGA decides to conduct </a:t>
            </a:r>
            <a:r>
              <a:rPr lang="en-US" dirty="0" smtClean="0">
                <a:solidFill>
                  <a:srgbClr val="FF0000"/>
                </a:solidFill>
              </a:rPr>
              <a:t>another experiment </a:t>
            </a:r>
            <a:r>
              <a:rPr lang="en-US" dirty="0" smtClean="0"/>
              <a:t>using </a:t>
            </a:r>
            <a:r>
              <a:rPr lang="en-US" u="sng" dirty="0" smtClean="0"/>
              <a:t>four different </a:t>
            </a:r>
            <a:r>
              <a:rPr lang="en-US" dirty="0" smtClean="0"/>
              <a:t>brands of golf balls and two types of clubs.</a:t>
            </a:r>
          </a:p>
          <a:p>
            <a:pPr marL="0" indent="0">
              <a:buNone/>
            </a:pPr>
            <a:endParaRPr lang="en-US" dirty="0" smtClean="0">
              <a:solidFill>
                <a:srgbClr val="FF0000"/>
              </a:solidFill>
            </a:endParaRPr>
          </a:p>
          <a:p>
            <a:pPr marL="0" indent="0">
              <a:buNone/>
            </a:pPr>
            <a:r>
              <a:rPr lang="en-US" dirty="0" smtClean="0">
                <a:solidFill>
                  <a:srgbClr val="FF0000"/>
                </a:solidFill>
              </a:rPr>
              <a:t>Test for Interaction</a:t>
            </a:r>
          </a:p>
          <a:p>
            <a:pPr marL="0" indent="0">
              <a:buNone/>
            </a:pPr>
            <a:r>
              <a:rPr lang="en-US" dirty="0" smtClean="0"/>
              <a:t>H</a:t>
            </a:r>
            <a:r>
              <a:rPr lang="en-US" baseline="-25000" dirty="0" smtClean="0"/>
              <a:t>o</a:t>
            </a:r>
            <a:r>
              <a:rPr lang="en-US" dirty="0" smtClean="0"/>
              <a:t> : The factors of club and ball brand </a:t>
            </a:r>
            <a:r>
              <a:rPr lang="en-US" dirty="0" smtClean="0">
                <a:solidFill>
                  <a:srgbClr val="FF0000"/>
                </a:solidFill>
              </a:rPr>
              <a:t>do not </a:t>
            </a:r>
            <a:r>
              <a:rPr lang="en-US" dirty="0" smtClean="0"/>
              <a:t>interact to affect the response mean</a:t>
            </a:r>
          </a:p>
          <a:p>
            <a:pPr marL="0" indent="0">
              <a:buNone/>
            </a:pPr>
            <a:r>
              <a:rPr lang="en-US" dirty="0" smtClean="0"/>
              <a:t>H</a:t>
            </a:r>
            <a:r>
              <a:rPr lang="en-US" baseline="-25000" dirty="0" smtClean="0"/>
              <a:t>a</a:t>
            </a:r>
            <a:r>
              <a:rPr lang="en-US" dirty="0" smtClean="0"/>
              <a:t> :</a:t>
            </a:r>
            <a:r>
              <a:rPr lang="en-US" dirty="0"/>
              <a:t>The factors of club and ball brand </a:t>
            </a:r>
            <a:r>
              <a:rPr lang="en-US" dirty="0" smtClean="0">
                <a:solidFill>
                  <a:srgbClr val="FF0000"/>
                </a:solidFill>
              </a:rPr>
              <a:t>do</a:t>
            </a:r>
            <a:r>
              <a:rPr lang="en-US" dirty="0" smtClean="0"/>
              <a:t> </a:t>
            </a:r>
            <a:r>
              <a:rPr lang="en-US" dirty="0"/>
              <a:t>interact to affect the response mean</a:t>
            </a:r>
          </a:p>
          <a:p>
            <a:endParaRPr lang="en-US" dirty="0"/>
          </a:p>
        </p:txBody>
      </p:sp>
    </p:spTree>
    <p:extLst>
      <p:ext uri="{BB962C8B-B14F-4D97-AF65-F5344CB8AC3E}">
        <p14:creationId xmlns:p14="http://schemas.microsoft.com/office/powerpoint/2010/main" val="69261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86404"/>
          </a:xfrm>
        </p:spPr>
        <p:txBody>
          <a:bodyPr>
            <a:noAutofit/>
          </a:bodyPr>
          <a:lstStyle/>
          <a:p>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smtClean="0"/>
              <a:t>Suppose the USGA tests four different brands (A,B,C,D) of golf balls and two different clubs(driver, five-iron). Each of the eight Brand-Club combinations (treatments) is randomly and independently assigned to a sequence of hits by the mechanical driver. The distance response is recorded for each of the 32 hits</a:t>
            </a:r>
            <a:endParaRPr lang="en-US" sz="3200" dirty="0"/>
          </a:p>
        </p:txBody>
      </p:sp>
      <p:sp>
        <p:nvSpPr>
          <p:cNvPr id="3" name="Content Placeholder 2"/>
          <p:cNvSpPr>
            <a:spLocks noGrp="1"/>
          </p:cNvSpPr>
          <p:nvPr>
            <p:ph idx="1"/>
          </p:nvPr>
        </p:nvSpPr>
        <p:spPr>
          <a:xfrm>
            <a:off x="838200" y="3321425"/>
            <a:ext cx="10515600" cy="2855538"/>
          </a:xfrm>
        </p:spPr>
        <p:txBody>
          <a:bodyPr>
            <a:normAutofit fontScale="70000" lnSpcReduction="20000"/>
          </a:bodyPr>
          <a:lstStyle/>
          <a:p>
            <a:r>
              <a:rPr lang="en-US" dirty="0" smtClean="0"/>
              <a:t>This experiment has how many factors?</a:t>
            </a:r>
          </a:p>
          <a:p>
            <a:pPr marL="0" indent="0">
              <a:buNone/>
            </a:pPr>
            <a:r>
              <a:rPr lang="en-US" dirty="0" smtClean="0"/>
              <a:t>	Two – type of club and brand of ball</a:t>
            </a:r>
          </a:p>
          <a:p>
            <a:r>
              <a:rPr lang="en-US" dirty="0" smtClean="0"/>
              <a:t>Type of golf ball has how many levels?</a:t>
            </a:r>
          </a:p>
          <a:p>
            <a:pPr marL="0" indent="0">
              <a:buNone/>
            </a:pPr>
            <a:r>
              <a:rPr lang="en-US" dirty="0" smtClean="0"/>
              <a:t>	Four</a:t>
            </a:r>
          </a:p>
          <a:p>
            <a:r>
              <a:rPr lang="en-US" dirty="0" smtClean="0"/>
              <a:t>Type of club has how many levels?</a:t>
            </a:r>
          </a:p>
          <a:p>
            <a:pPr marL="0" indent="0">
              <a:buNone/>
            </a:pPr>
            <a:r>
              <a:rPr lang="en-US" dirty="0" smtClean="0"/>
              <a:t>	Two</a:t>
            </a:r>
            <a:endParaRPr lang="en-US" dirty="0"/>
          </a:p>
          <a:p>
            <a:r>
              <a:rPr lang="en-US" dirty="0" smtClean="0"/>
              <a:t>There are how many treatments?</a:t>
            </a:r>
          </a:p>
          <a:p>
            <a:pPr marL="0" indent="0">
              <a:buNone/>
            </a:pPr>
            <a:r>
              <a:rPr lang="en-US" dirty="0" smtClean="0"/>
              <a:t>	Eight</a:t>
            </a:r>
          </a:p>
          <a:p>
            <a:endParaRPr lang="en-US" dirty="0"/>
          </a:p>
          <a:p>
            <a:endParaRPr lang="en-US" dirty="0"/>
          </a:p>
        </p:txBody>
      </p:sp>
    </p:spTree>
    <p:extLst>
      <p:ext uri="{BB962C8B-B14F-4D97-AF65-F5344CB8AC3E}">
        <p14:creationId xmlns:p14="http://schemas.microsoft.com/office/powerpoint/2010/main" val="31728674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Hypotheses</a:t>
            </a:r>
            <a:endParaRPr lang="en-US" dirty="0"/>
          </a:p>
        </p:txBody>
      </p:sp>
      <p:sp>
        <p:nvSpPr>
          <p:cNvPr id="3" name="Content Placeholder 2"/>
          <p:cNvSpPr>
            <a:spLocks noGrp="1"/>
          </p:cNvSpPr>
          <p:nvPr>
            <p:ph idx="1"/>
          </p:nvPr>
        </p:nvSpPr>
        <p:spPr>
          <a:xfrm>
            <a:off x="282388" y="-860612"/>
            <a:ext cx="11071412" cy="7037575"/>
          </a:xfrm>
        </p:spPr>
        <p:txBody>
          <a:bodyPr>
            <a:normAutofit fontScale="85000" lnSpcReduction="20000"/>
          </a:bodyPr>
          <a:lstStyle/>
          <a:p>
            <a:pPr marL="0" indent="0" algn="ctr">
              <a:buNone/>
            </a:pPr>
            <a:endParaRPr lang="en-US" dirty="0" smtClean="0">
              <a:solidFill>
                <a:srgbClr val="FF0000"/>
              </a:solidFill>
            </a:endParaRPr>
          </a:p>
          <a:p>
            <a:pPr marL="0" indent="0" algn="ctr">
              <a:buNone/>
            </a:pPr>
            <a:endParaRPr lang="en-US" dirty="0">
              <a:solidFill>
                <a:srgbClr val="FF0000"/>
              </a:solidFill>
            </a:endParaRPr>
          </a:p>
          <a:p>
            <a:pPr marL="0" indent="0" algn="ctr">
              <a:buNone/>
            </a:pPr>
            <a:endParaRPr lang="en-US" dirty="0" smtClean="0">
              <a:solidFill>
                <a:srgbClr val="FF0000"/>
              </a:solidFill>
            </a:endParaRPr>
          </a:p>
          <a:p>
            <a:pPr marL="0" indent="0" algn="ctr">
              <a:buNone/>
            </a:pPr>
            <a:endParaRPr lang="en-US" dirty="0">
              <a:solidFill>
                <a:srgbClr val="FF0000"/>
              </a:solidFill>
            </a:endParaRPr>
          </a:p>
          <a:p>
            <a:pPr marL="0" indent="0" algn="ctr">
              <a:buNone/>
            </a:pPr>
            <a:endParaRPr lang="en-US" dirty="0" smtClean="0">
              <a:solidFill>
                <a:srgbClr val="FF0000"/>
              </a:solidFill>
            </a:endParaRPr>
          </a:p>
          <a:p>
            <a:pPr marL="0" indent="0" algn="ctr">
              <a:buNone/>
            </a:pPr>
            <a:endParaRPr lang="en-US" dirty="0">
              <a:solidFill>
                <a:srgbClr val="FF0000"/>
              </a:solidFill>
            </a:endParaRPr>
          </a:p>
          <a:p>
            <a:pPr marL="0" indent="0" algn="ctr">
              <a:buNone/>
            </a:pPr>
            <a:r>
              <a:rPr lang="en-US" u="sng" dirty="0" smtClean="0">
                <a:solidFill>
                  <a:srgbClr val="FF0000"/>
                </a:solidFill>
              </a:rPr>
              <a:t>Test for Main Effect of Club Type</a:t>
            </a:r>
          </a:p>
          <a:p>
            <a:endParaRPr lang="en-US" dirty="0"/>
          </a:p>
          <a:p>
            <a:endParaRPr lang="en-US" dirty="0" smtClean="0"/>
          </a:p>
          <a:p>
            <a:endParaRPr lang="en-US" dirty="0"/>
          </a:p>
          <a:p>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lgn="ctr">
              <a:buNone/>
            </a:pPr>
            <a:r>
              <a:rPr lang="en-US" u="sng" dirty="0" smtClean="0">
                <a:solidFill>
                  <a:srgbClr val="FF0000"/>
                </a:solidFill>
              </a:rPr>
              <a:t>Test for Main Effect of Golf Ball Brand</a:t>
            </a:r>
          </a:p>
          <a:p>
            <a:pPr marL="0" lvl="0" indent="0">
              <a:buNone/>
            </a:pPr>
            <a:r>
              <a:rPr lang="en-US" dirty="0">
                <a:solidFill>
                  <a:prstClr val="black"/>
                </a:solidFill>
              </a:rPr>
              <a:t> </a:t>
            </a:r>
            <a:r>
              <a:rPr lang="en-US" dirty="0" smtClean="0">
                <a:solidFill>
                  <a:prstClr val="black"/>
                </a:solidFill>
              </a:rPr>
              <a:t>       </a:t>
            </a:r>
            <a:r>
              <a:rPr lang="en-US" sz="3300" dirty="0" smtClean="0">
                <a:solidFill>
                  <a:prstClr val="black"/>
                </a:solidFill>
              </a:rPr>
              <a:t>H</a:t>
            </a:r>
            <a:r>
              <a:rPr lang="en-US" sz="3300" baseline="-25000" dirty="0" smtClean="0">
                <a:solidFill>
                  <a:prstClr val="black"/>
                </a:solidFill>
              </a:rPr>
              <a:t>o</a:t>
            </a:r>
            <a:r>
              <a:rPr lang="en-US" sz="3300" dirty="0" smtClean="0">
                <a:solidFill>
                  <a:prstClr val="black"/>
                </a:solidFill>
              </a:rPr>
              <a:t> </a:t>
            </a:r>
            <a:r>
              <a:rPr lang="en-US" sz="3300" dirty="0">
                <a:solidFill>
                  <a:prstClr val="black"/>
                </a:solidFill>
              </a:rPr>
              <a:t>: There is no difference among the </a:t>
            </a:r>
            <a:r>
              <a:rPr lang="en-US" sz="3300" dirty="0" smtClean="0">
                <a:solidFill>
                  <a:prstClr val="black"/>
                </a:solidFill>
              </a:rPr>
              <a:t>four means </a:t>
            </a:r>
            <a:r>
              <a:rPr lang="en-US" sz="3300" dirty="0">
                <a:solidFill>
                  <a:prstClr val="black"/>
                </a:solidFill>
              </a:rPr>
              <a:t>for type of </a:t>
            </a:r>
            <a:r>
              <a:rPr lang="en-US" sz="3300" dirty="0" smtClean="0">
                <a:solidFill>
                  <a:prstClr val="black"/>
                </a:solidFill>
              </a:rPr>
              <a:t>golf ball.</a:t>
            </a:r>
            <a:endParaRPr lang="en-US" sz="3300" dirty="0">
              <a:solidFill>
                <a:prstClr val="black"/>
              </a:solidFill>
            </a:endParaRPr>
          </a:p>
          <a:p>
            <a:pPr marL="0" indent="0">
              <a:buNone/>
            </a:pPr>
            <a:r>
              <a:rPr lang="en-US" sz="3300" dirty="0" smtClean="0">
                <a:solidFill>
                  <a:prstClr val="black"/>
                </a:solidFill>
              </a:rPr>
              <a:t>       H</a:t>
            </a:r>
            <a:r>
              <a:rPr lang="en-US" sz="3300" baseline="-25000" dirty="0" smtClean="0">
                <a:solidFill>
                  <a:prstClr val="black"/>
                </a:solidFill>
              </a:rPr>
              <a:t>a</a:t>
            </a:r>
            <a:r>
              <a:rPr lang="en-US" sz="3300" dirty="0" smtClean="0">
                <a:solidFill>
                  <a:prstClr val="black"/>
                </a:solidFill>
              </a:rPr>
              <a:t> </a:t>
            </a:r>
            <a:r>
              <a:rPr lang="en-US" sz="3300" dirty="0">
                <a:solidFill>
                  <a:prstClr val="black"/>
                </a:solidFill>
              </a:rPr>
              <a:t>: There is a difference among </a:t>
            </a:r>
            <a:r>
              <a:rPr lang="en-US" sz="3300" dirty="0" smtClean="0">
                <a:solidFill>
                  <a:prstClr val="black"/>
                </a:solidFill>
              </a:rPr>
              <a:t>the four means </a:t>
            </a:r>
            <a:r>
              <a:rPr lang="en-US" sz="3300" dirty="0">
                <a:solidFill>
                  <a:prstClr val="black"/>
                </a:solidFill>
              </a:rPr>
              <a:t>for type of </a:t>
            </a:r>
            <a:r>
              <a:rPr lang="en-US" sz="3300" dirty="0" smtClean="0">
                <a:solidFill>
                  <a:prstClr val="black"/>
                </a:solidFill>
              </a:rPr>
              <a:t>golf ball.</a:t>
            </a:r>
            <a:endParaRPr lang="en-US" sz="3300" dirty="0">
              <a:solidFill>
                <a:prstClr val="black"/>
              </a:solidFill>
            </a:endParaRPr>
          </a:p>
          <a:p>
            <a:pPr lvl="0"/>
            <a:endParaRPr lang="en-US" dirty="0">
              <a:solidFill>
                <a:prstClr val="black"/>
              </a:solidFill>
            </a:endParaRPr>
          </a:p>
          <a:p>
            <a:endParaRPr lang="en-US" dirty="0" smtClean="0"/>
          </a:p>
          <a:p>
            <a:endParaRPr lang="en-US" dirty="0"/>
          </a:p>
        </p:txBody>
      </p:sp>
      <p:sp>
        <p:nvSpPr>
          <p:cNvPr id="7" name="Rectangle 6"/>
          <p:cNvSpPr/>
          <p:nvPr/>
        </p:nvSpPr>
        <p:spPr>
          <a:xfrm rot="10800000" flipV="1">
            <a:off x="838199" y="1697870"/>
            <a:ext cx="10336304" cy="2287806"/>
          </a:xfrm>
          <a:prstGeom prst="rect">
            <a:avLst/>
          </a:prstGeom>
        </p:spPr>
        <p:txBody>
          <a:bodyPr wrap="square">
            <a:spAutoFit/>
          </a:bodyPr>
          <a:lstStyle/>
          <a:p>
            <a:pPr lvl="0">
              <a:lnSpc>
                <a:spcPct val="90000"/>
              </a:lnSpc>
              <a:spcBef>
                <a:spcPts val="1000"/>
              </a:spcBef>
            </a:pPr>
            <a:r>
              <a:rPr lang="en-US" sz="2800" dirty="0">
                <a:solidFill>
                  <a:prstClr val="black"/>
                </a:solidFill>
              </a:rPr>
              <a:t>H</a:t>
            </a:r>
            <a:r>
              <a:rPr lang="en-US" sz="2800" baseline="-25000" dirty="0">
                <a:solidFill>
                  <a:prstClr val="black"/>
                </a:solidFill>
              </a:rPr>
              <a:t>o</a:t>
            </a:r>
            <a:r>
              <a:rPr lang="en-US" sz="2800" dirty="0">
                <a:solidFill>
                  <a:prstClr val="black"/>
                </a:solidFill>
              </a:rPr>
              <a:t> : </a:t>
            </a:r>
            <a:r>
              <a:rPr lang="en-US" sz="2800" dirty="0" smtClean="0">
                <a:solidFill>
                  <a:prstClr val="black"/>
                </a:solidFill>
              </a:rPr>
              <a:t>There is no difference among the two distance means for type for the two clubs.</a:t>
            </a:r>
            <a:endParaRPr lang="en-US" sz="2800" dirty="0">
              <a:solidFill>
                <a:prstClr val="black"/>
              </a:solidFill>
            </a:endParaRPr>
          </a:p>
          <a:p>
            <a:pPr>
              <a:lnSpc>
                <a:spcPct val="90000"/>
              </a:lnSpc>
              <a:spcBef>
                <a:spcPts val="1000"/>
              </a:spcBef>
            </a:pPr>
            <a:r>
              <a:rPr lang="en-US" sz="2800" dirty="0">
                <a:solidFill>
                  <a:prstClr val="black"/>
                </a:solidFill>
              </a:rPr>
              <a:t>H</a:t>
            </a:r>
            <a:r>
              <a:rPr lang="en-US" sz="2800" baseline="-25000" dirty="0">
                <a:solidFill>
                  <a:prstClr val="black"/>
                </a:solidFill>
              </a:rPr>
              <a:t>a</a:t>
            </a:r>
            <a:r>
              <a:rPr lang="en-US" sz="2800" dirty="0">
                <a:solidFill>
                  <a:prstClr val="black"/>
                </a:solidFill>
              </a:rPr>
              <a:t> </a:t>
            </a:r>
            <a:r>
              <a:rPr lang="en-US" sz="2800" dirty="0" smtClean="0">
                <a:solidFill>
                  <a:prstClr val="black"/>
                </a:solidFill>
              </a:rPr>
              <a:t>: </a:t>
            </a:r>
            <a:r>
              <a:rPr lang="en-US" sz="2800" dirty="0">
                <a:solidFill>
                  <a:prstClr val="black"/>
                </a:solidFill>
              </a:rPr>
              <a:t>There is a</a:t>
            </a:r>
            <a:r>
              <a:rPr lang="en-US" sz="2800" dirty="0" smtClean="0">
                <a:solidFill>
                  <a:prstClr val="black"/>
                </a:solidFill>
              </a:rPr>
              <a:t> </a:t>
            </a:r>
            <a:r>
              <a:rPr lang="en-US" sz="2800" dirty="0">
                <a:solidFill>
                  <a:prstClr val="black"/>
                </a:solidFill>
              </a:rPr>
              <a:t>difference among the two </a:t>
            </a:r>
            <a:r>
              <a:rPr lang="en-US" sz="2800" dirty="0" smtClean="0">
                <a:solidFill>
                  <a:prstClr val="black"/>
                </a:solidFill>
              </a:rPr>
              <a:t>distance means for </a:t>
            </a:r>
            <a:r>
              <a:rPr lang="en-US" sz="2800" dirty="0">
                <a:solidFill>
                  <a:prstClr val="black"/>
                </a:solidFill>
              </a:rPr>
              <a:t>type </a:t>
            </a:r>
            <a:r>
              <a:rPr lang="en-US" sz="2800" dirty="0" smtClean="0">
                <a:solidFill>
                  <a:prstClr val="black"/>
                </a:solidFill>
              </a:rPr>
              <a:t>for the two clubs.</a:t>
            </a:r>
          </a:p>
          <a:p>
            <a:pPr lvl="0">
              <a:lnSpc>
                <a:spcPct val="90000"/>
              </a:lnSpc>
              <a:spcBef>
                <a:spcPts val="1000"/>
              </a:spcBef>
            </a:pPr>
            <a:endParaRPr lang="en-US" sz="2800" dirty="0" smtClean="0">
              <a:solidFill>
                <a:prstClr val="black"/>
              </a:solidFill>
            </a:endParaRPr>
          </a:p>
        </p:txBody>
      </p:sp>
    </p:spTree>
    <p:extLst>
      <p:ext uri="{BB962C8B-B14F-4D97-AF65-F5344CB8AC3E}">
        <p14:creationId xmlns:p14="http://schemas.microsoft.com/office/powerpoint/2010/main" val="3017872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the Assumptions for all Tests</a:t>
            </a:r>
            <a:endParaRPr lang="en-US" dirty="0"/>
          </a:p>
        </p:txBody>
      </p:sp>
      <p:sp>
        <p:nvSpPr>
          <p:cNvPr id="3" name="Content Placeholder 2"/>
          <p:cNvSpPr>
            <a:spLocks noGrp="1"/>
          </p:cNvSpPr>
          <p:nvPr>
            <p:ph idx="1"/>
          </p:nvPr>
        </p:nvSpPr>
        <p:spPr/>
        <p:txBody>
          <a:bodyPr/>
          <a:lstStyle/>
          <a:p>
            <a:pPr marL="514350" indent="-514350">
              <a:buAutoNum type="arabicParenR"/>
            </a:pPr>
            <a:r>
              <a:rPr lang="en-US" dirty="0" smtClean="0"/>
              <a:t>The response distribution for each factor-level combination is normal.</a:t>
            </a:r>
          </a:p>
          <a:p>
            <a:pPr marL="514350" indent="-514350">
              <a:buAutoNum type="arabicParenR"/>
            </a:pPr>
            <a:endParaRPr lang="en-US" dirty="0"/>
          </a:p>
          <a:p>
            <a:pPr marL="514350" indent="-514350">
              <a:buAutoNum type="arabicParenR"/>
            </a:pPr>
            <a:r>
              <a:rPr lang="en-US" dirty="0" smtClean="0"/>
              <a:t>The response variance is constant for all treatments</a:t>
            </a:r>
          </a:p>
          <a:p>
            <a:pPr marL="514350" indent="-514350">
              <a:buAutoNum type="arabicParenR"/>
            </a:pPr>
            <a:endParaRPr lang="en-US" dirty="0"/>
          </a:p>
          <a:p>
            <a:pPr marL="514350" indent="-514350">
              <a:buAutoNum type="arabicParenR"/>
            </a:pPr>
            <a:r>
              <a:rPr lang="en-US" dirty="0" smtClean="0"/>
              <a:t>Random and independent samples of experimental units are associated with each treatment</a:t>
            </a:r>
            <a:endParaRPr lang="en-US" dirty="0"/>
          </a:p>
        </p:txBody>
      </p:sp>
    </p:spTree>
    <p:extLst>
      <p:ext uri="{BB962C8B-B14F-4D97-AF65-F5344CB8AC3E}">
        <p14:creationId xmlns:p14="http://schemas.microsoft.com/office/powerpoint/2010/main" val="2522274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01439893"/>
              </p:ext>
            </p:extLst>
          </p:nvPr>
        </p:nvGraphicFramePr>
        <p:xfrm>
          <a:off x="779931" y="719665"/>
          <a:ext cx="10529045" cy="5291169"/>
        </p:xfrm>
        <a:graphic>
          <a:graphicData uri="http://schemas.openxmlformats.org/drawingml/2006/table">
            <a:tbl>
              <a:tblPr firstRow="1" bandRow="1">
                <a:tableStyleId>{5C22544A-7EE6-4342-B048-85BDC9FD1C3A}</a:tableStyleId>
              </a:tblPr>
              <a:tblGrid>
                <a:gridCol w="2105809"/>
                <a:gridCol w="2105809"/>
                <a:gridCol w="2105809"/>
                <a:gridCol w="2105809"/>
                <a:gridCol w="2105809"/>
              </a:tblGrid>
              <a:tr h="591509">
                <a:tc>
                  <a:txBody>
                    <a:bodyPr/>
                    <a:lstStyle/>
                    <a:p>
                      <a:endParaRPr lang="en-US" dirty="0"/>
                    </a:p>
                  </a:txBody>
                  <a:tcPr/>
                </a:tc>
                <a:tc>
                  <a:txBody>
                    <a:bodyPr/>
                    <a:lstStyle/>
                    <a:p>
                      <a:pPr algn="ctr"/>
                      <a:r>
                        <a:rPr lang="en-US" dirty="0" smtClean="0"/>
                        <a:t>Brand</a:t>
                      </a:r>
                      <a:r>
                        <a:rPr lang="en-US" baseline="0" dirty="0" smtClean="0"/>
                        <a:t> E</a:t>
                      </a:r>
                      <a:endParaRPr lang="en-US" dirty="0"/>
                    </a:p>
                  </a:txBody>
                  <a:tcPr/>
                </a:tc>
                <a:tc>
                  <a:txBody>
                    <a:bodyPr/>
                    <a:lstStyle/>
                    <a:p>
                      <a:pPr algn="ctr"/>
                      <a:r>
                        <a:rPr lang="en-US" dirty="0" smtClean="0"/>
                        <a:t>Brand F</a:t>
                      </a:r>
                      <a:endParaRPr lang="en-US" dirty="0"/>
                    </a:p>
                  </a:txBody>
                  <a:tcPr/>
                </a:tc>
                <a:tc>
                  <a:txBody>
                    <a:bodyPr/>
                    <a:lstStyle/>
                    <a:p>
                      <a:pPr algn="ctr"/>
                      <a:r>
                        <a:rPr lang="en-US" dirty="0" smtClean="0"/>
                        <a:t>Brand</a:t>
                      </a:r>
                      <a:r>
                        <a:rPr lang="en-US" baseline="0" dirty="0" smtClean="0"/>
                        <a:t> G</a:t>
                      </a:r>
                      <a:endParaRPr lang="en-US" dirty="0"/>
                    </a:p>
                  </a:txBody>
                  <a:tcPr/>
                </a:tc>
                <a:tc>
                  <a:txBody>
                    <a:bodyPr/>
                    <a:lstStyle/>
                    <a:p>
                      <a:pPr algn="ctr"/>
                      <a:r>
                        <a:rPr lang="en-US" dirty="0" smtClean="0"/>
                        <a:t>Brand H</a:t>
                      </a:r>
                      <a:endParaRPr lang="en-US" dirty="0"/>
                    </a:p>
                  </a:txBody>
                  <a:tcPr/>
                </a:tc>
              </a:tr>
              <a:tr h="2366036">
                <a:tc>
                  <a:txBody>
                    <a:bodyPr/>
                    <a:lstStyle/>
                    <a:p>
                      <a:pPr algn="ctr"/>
                      <a:endParaRPr lang="en-US" dirty="0" smtClean="0"/>
                    </a:p>
                    <a:p>
                      <a:pPr algn="ctr"/>
                      <a:endParaRPr lang="en-US" dirty="0" smtClean="0"/>
                    </a:p>
                    <a:p>
                      <a:pPr algn="ctr"/>
                      <a:r>
                        <a:rPr lang="en-US" dirty="0" smtClean="0"/>
                        <a:t>Driver</a:t>
                      </a:r>
                      <a:endParaRPr lang="en-US" dirty="0"/>
                    </a:p>
                  </a:txBody>
                  <a:tcPr/>
                </a:tc>
                <a:tc>
                  <a:txBody>
                    <a:bodyPr/>
                    <a:lstStyle/>
                    <a:p>
                      <a:pPr algn="ctr"/>
                      <a:r>
                        <a:rPr lang="en-US" dirty="0" smtClean="0"/>
                        <a:t>238.6</a:t>
                      </a:r>
                    </a:p>
                    <a:p>
                      <a:pPr algn="ctr"/>
                      <a:r>
                        <a:rPr lang="en-US" dirty="0" smtClean="0"/>
                        <a:t>241.9</a:t>
                      </a:r>
                    </a:p>
                    <a:p>
                      <a:pPr algn="ctr"/>
                      <a:r>
                        <a:rPr lang="en-US" dirty="0" smtClean="0"/>
                        <a:t>236.6</a:t>
                      </a:r>
                    </a:p>
                    <a:p>
                      <a:pPr algn="ctr"/>
                      <a:r>
                        <a:rPr lang="en-US" dirty="0" smtClean="0"/>
                        <a:t>244.9</a:t>
                      </a:r>
                      <a:endParaRPr lang="en-US" dirty="0"/>
                    </a:p>
                  </a:txBody>
                  <a:tcPr/>
                </a:tc>
                <a:tc>
                  <a:txBody>
                    <a:bodyPr/>
                    <a:lstStyle/>
                    <a:p>
                      <a:pPr algn="ctr"/>
                      <a:r>
                        <a:rPr lang="en-US" dirty="0" smtClean="0"/>
                        <a:t>261.4</a:t>
                      </a:r>
                    </a:p>
                    <a:p>
                      <a:pPr algn="ctr"/>
                      <a:r>
                        <a:rPr lang="en-US" dirty="0" smtClean="0"/>
                        <a:t>261.3</a:t>
                      </a:r>
                    </a:p>
                    <a:p>
                      <a:pPr algn="ctr"/>
                      <a:r>
                        <a:rPr lang="en-US" dirty="0" smtClean="0"/>
                        <a:t>254.0</a:t>
                      </a:r>
                    </a:p>
                    <a:p>
                      <a:pPr algn="ctr"/>
                      <a:r>
                        <a:rPr lang="en-US" dirty="0" smtClean="0"/>
                        <a:t>259.9</a:t>
                      </a:r>
                      <a:endParaRPr lang="en-US" dirty="0"/>
                    </a:p>
                  </a:txBody>
                  <a:tcPr/>
                </a:tc>
                <a:tc>
                  <a:txBody>
                    <a:bodyPr/>
                    <a:lstStyle/>
                    <a:p>
                      <a:pPr algn="ctr"/>
                      <a:r>
                        <a:rPr lang="en-US" dirty="0" smtClean="0"/>
                        <a:t>264.7</a:t>
                      </a:r>
                    </a:p>
                    <a:p>
                      <a:pPr algn="ctr"/>
                      <a:r>
                        <a:rPr lang="en-US" dirty="0" smtClean="0"/>
                        <a:t>262.9</a:t>
                      </a:r>
                    </a:p>
                    <a:p>
                      <a:pPr algn="ctr"/>
                      <a:r>
                        <a:rPr lang="en-US" dirty="0" smtClean="0"/>
                        <a:t>253.5</a:t>
                      </a:r>
                    </a:p>
                    <a:p>
                      <a:pPr algn="ctr"/>
                      <a:r>
                        <a:rPr lang="en-US" dirty="0" smtClean="0"/>
                        <a:t>255.6</a:t>
                      </a:r>
                      <a:endParaRPr lang="en-US" dirty="0"/>
                    </a:p>
                  </a:txBody>
                  <a:tcPr/>
                </a:tc>
                <a:tc>
                  <a:txBody>
                    <a:bodyPr/>
                    <a:lstStyle/>
                    <a:p>
                      <a:pPr algn="ctr"/>
                      <a:r>
                        <a:rPr lang="en-US" dirty="0" smtClean="0"/>
                        <a:t>235.4</a:t>
                      </a:r>
                    </a:p>
                    <a:p>
                      <a:pPr algn="ctr"/>
                      <a:r>
                        <a:rPr lang="en-US" dirty="0" smtClean="0"/>
                        <a:t>239.8</a:t>
                      </a:r>
                    </a:p>
                    <a:p>
                      <a:pPr algn="ctr"/>
                      <a:r>
                        <a:rPr lang="en-US" dirty="0" smtClean="0"/>
                        <a:t>236.2</a:t>
                      </a:r>
                    </a:p>
                    <a:p>
                      <a:pPr algn="ctr"/>
                      <a:r>
                        <a:rPr lang="en-US" dirty="0" smtClean="0"/>
                        <a:t>237.5</a:t>
                      </a:r>
                      <a:endParaRPr lang="en-US" dirty="0"/>
                    </a:p>
                  </a:txBody>
                  <a:tcPr/>
                </a:tc>
              </a:tr>
              <a:tr h="2333624">
                <a:tc>
                  <a:txBody>
                    <a:bodyPr/>
                    <a:lstStyle/>
                    <a:p>
                      <a:pPr algn="ctr"/>
                      <a:endParaRPr lang="en-US" dirty="0" smtClean="0"/>
                    </a:p>
                    <a:p>
                      <a:pPr algn="ctr"/>
                      <a:r>
                        <a:rPr lang="en-US" dirty="0" smtClean="0"/>
                        <a:t>Five-iron</a:t>
                      </a:r>
                    </a:p>
                    <a:p>
                      <a:pPr algn="ctr"/>
                      <a:endParaRPr lang="en-US" dirty="0"/>
                    </a:p>
                  </a:txBody>
                  <a:tcPr/>
                </a:tc>
                <a:tc>
                  <a:txBody>
                    <a:bodyPr/>
                    <a:lstStyle/>
                    <a:p>
                      <a:pPr algn="ctr"/>
                      <a:r>
                        <a:rPr lang="en-US" dirty="0" smtClean="0"/>
                        <a:t>165.2</a:t>
                      </a:r>
                    </a:p>
                    <a:p>
                      <a:pPr algn="ctr"/>
                      <a:r>
                        <a:rPr lang="en-US" dirty="0" smtClean="0"/>
                        <a:t>156.9</a:t>
                      </a:r>
                    </a:p>
                    <a:p>
                      <a:pPr algn="ctr"/>
                      <a:r>
                        <a:rPr lang="en-US" dirty="0" smtClean="0"/>
                        <a:t>172.2</a:t>
                      </a:r>
                    </a:p>
                    <a:p>
                      <a:pPr algn="ctr"/>
                      <a:r>
                        <a:rPr lang="en-US" dirty="0" smtClean="0"/>
                        <a:t>163.2</a:t>
                      </a:r>
                      <a:endParaRPr lang="en-US" dirty="0"/>
                    </a:p>
                  </a:txBody>
                  <a:tcPr/>
                </a:tc>
                <a:tc>
                  <a:txBody>
                    <a:bodyPr/>
                    <a:lstStyle/>
                    <a:p>
                      <a:pPr algn="ctr"/>
                      <a:r>
                        <a:rPr lang="en-US" dirty="0" smtClean="0"/>
                        <a:t>179.2</a:t>
                      </a:r>
                    </a:p>
                    <a:p>
                      <a:pPr algn="ctr"/>
                      <a:r>
                        <a:rPr lang="en-US" dirty="0" smtClean="0"/>
                        <a:t>171.0</a:t>
                      </a:r>
                    </a:p>
                    <a:p>
                      <a:pPr algn="ctr"/>
                      <a:r>
                        <a:rPr lang="en-US" dirty="0" smtClean="0"/>
                        <a:t>178.0</a:t>
                      </a:r>
                    </a:p>
                    <a:p>
                      <a:pPr algn="ctr"/>
                      <a:r>
                        <a:rPr lang="en-US" dirty="0" smtClean="0"/>
                        <a:t>182.7</a:t>
                      </a:r>
                    </a:p>
                    <a:p>
                      <a:pPr algn="ctr"/>
                      <a:endParaRPr lang="en-US" dirty="0" smtClean="0"/>
                    </a:p>
                    <a:p>
                      <a:pPr algn="ctr"/>
                      <a:endParaRPr lang="en-US" dirty="0"/>
                    </a:p>
                  </a:txBody>
                  <a:tcPr/>
                </a:tc>
                <a:tc>
                  <a:txBody>
                    <a:bodyPr/>
                    <a:lstStyle/>
                    <a:p>
                      <a:pPr algn="ctr"/>
                      <a:r>
                        <a:rPr lang="en-US" dirty="0" smtClean="0"/>
                        <a:t>189.0</a:t>
                      </a:r>
                    </a:p>
                    <a:p>
                      <a:pPr algn="ctr"/>
                      <a:r>
                        <a:rPr lang="en-US" dirty="0" smtClean="0"/>
                        <a:t>191.2</a:t>
                      </a:r>
                    </a:p>
                    <a:p>
                      <a:pPr algn="ctr"/>
                      <a:r>
                        <a:rPr lang="en-US" dirty="0" smtClean="0"/>
                        <a:t>191.3</a:t>
                      </a:r>
                    </a:p>
                    <a:p>
                      <a:pPr algn="ctr"/>
                      <a:r>
                        <a:rPr lang="en-US" dirty="0" smtClean="0"/>
                        <a:t>180.5</a:t>
                      </a:r>
                    </a:p>
                    <a:p>
                      <a:pPr algn="ctr"/>
                      <a:endParaRPr lang="en-US" dirty="0"/>
                    </a:p>
                  </a:txBody>
                  <a:tcPr/>
                </a:tc>
                <a:tc>
                  <a:txBody>
                    <a:bodyPr/>
                    <a:lstStyle/>
                    <a:p>
                      <a:pPr algn="ctr"/>
                      <a:r>
                        <a:rPr lang="en-US" dirty="0" smtClean="0"/>
                        <a:t>171.4</a:t>
                      </a:r>
                    </a:p>
                    <a:p>
                      <a:pPr algn="ctr"/>
                      <a:r>
                        <a:rPr lang="en-US" dirty="0" smtClean="0"/>
                        <a:t>159.3</a:t>
                      </a:r>
                    </a:p>
                    <a:p>
                      <a:pPr algn="ctr"/>
                      <a:r>
                        <a:rPr lang="en-US" dirty="0" smtClean="0"/>
                        <a:t>156.6</a:t>
                      </a:r>
                    </a:p>
                    <a:p>
                      <a:pPr algn="ctr"/>
                      <a:r>
                        <a:rPr lang="en-US" dirty="0" smtClean="0"/>
                        <a:t>157.4</a:t>
                      </a:r>
                      <a:endParaRPr lang="en-US" dirty="0"/>
                    </a:p>
                  </a:txBody>
                  <a:tcPr/>
                </a:tc>
              </a:tr>
            </a:tbl>
          </a:graphicData>
        </a:graphic>
      </p:graphicFrame>
    </p:spTree>
    <p:extLst>
      <p:ext uri="{BB962C8B-B14F-4D97-AF65-F5344CB8AC3E}">
        <p14:creationId xmlns:p14="http://schemas.microsoft.com/office/powerpoint/2010/main" val="164025528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304862846"/>
              </p:ext>
            </p:extLst>
          </p:nvPr>
        </p:nvGraphicFramePr>
        <p:xfrm>
          <a:off x="838192" y="1075766"/>
          <a:ext cx="10349760" cy="4814046"/>
        </p:xfrm>
        <a:graphic>
          <a:graphicData uri="http://schemas.openxmlformats.org/drawingml/2006/table">
            <a:tbl>
              <a:tblPr/>
              <a:tblGrid>
                <a:gridCol w="1724960"/>
                <a:gridCol w="1724960"/>
                <a:gridCol w="1724960"/>
                <a:gridCol w="1724960"/>
                <a:gridCol w="1724960"/>
                <a:gridCol w="1724960"/>
              </a:tblGrid>
              <a:tr h="802341">
                <a:tc>
                  <a:txBody>
                    <a:bodyPr/>
                    <a:lstStyle/>
                    <a:p>
                      <a:pPr algn="ctr"/>
                      <a:r>
                        <a:rPr lang="en-US" b="1" dirty="0"/>
                        <a:t>Source</a:t>
                      </a:r>
                      <a:endParaRPr lang="en-US" dirty="0"/>
                    </a:p>
                  </a:txBody>
                  <a:tcPr marL="38100" marR="38100" marT="38100" marB="38100">
                    <a:lnL>
                      <a:noFill/>
                    </a:lnL>
                    <a:lnR>
                      <a:noFill/>
                    </a:lnR>
                    <a:lnT>
                      <a:noFill/>
                    </a:lnT>
                    <a:lnB>
                      <a:noFill/>
                    </a:lnB>
                    <a:solidFill>
                      <a:srgbClr val="FFFFFF"/>
                    </a:solidFill>
                  </a:tcPr>
                </a:tc>
                <a:tc>
                  <a:txBody>
                    <a:bodyPr/>
                    <a:lstStyle/>
                    <a:p>
                      <a:pPr algn="ctr"/>
                      <a:r>
                        <a:rPr lang="en-US" b="1"/>
                        <a:t>DF</a:t>
                      </a:r>
                      <a:endParaRPr lang="en-US"/>
                    </a:p>
                  </a:txBody>
                  <a:tcPr marL="38100" marR="38100" marT="38100" marB="38100">
                    <a:lnL>
                      <a:noFill/>
                    </a:lnL>
                    <a:lnR>
                      <a:noFill/>
                    </a:lnR>
                    <a:lnT>
                      <a:noFill/>
                    </a:lnT>
                    <a:lnB>
                      <a:noFill/>
                    </a:lnB>
                    <a:solidFill>
                      <a:srgbClr val="FFFFFF"/>
                    </a:solidFill>
                  </a:tcPr>
                </a:tc>
                <a:tc>
                  <a:txBody>
                    <a:bodyPr/>
                    <a:lstStyle/>
                    <a:p>
                      <a:pPr algn="ctr"/>
                      <a:r>
                        <a:rPr lang="en-US" b="1"/>
                        <a:t>SS</a:t>
                      </a:r>
                      <a:endParaRPr lang="en-US"/>
                    </a:p>
                  </a:txBody>
                  <a:tcPr marL="38100" marR="38100" marT="38100" marB="38100">
                    <a:lnL>
                      <a:noFill/>
                    </a:lnL>
                    <a:lnR>
                      <a:noFill/>
                    </a:lnR>
                    <a:lnT>
                      <a:noFill/>
                    </a:lnT>
                    <a:lnB>
                      <a:noFill/>
                    </a:lnB>
                    <a:solidFill>
                      <a:srgbClr val="FFFFFF"/>
                    </a:solidFill>
                  </a:tcPr>
                </a:tc>
                <a:tc>
                  <a:txBody>
                    <a:bodyPr/>
                    <a:lstStyle/>
                    <a:p>
                      <a:pPr algn="ctr"/>
                      <a:r>
                        <a:rPr lang="en-US" b="1"/>
                        <a:t>MS</a:t>
                      </a:r>
                      <a:endParaRPr lang="en-US"/>
                    </a:p>
                  </a:txBody>
                  <a:tcPr marL="38100" marR="38100" marT="38100" marB="38100">
                    <a:lnL>
                      <a:noFill/>
                    </a:lnL>
                    <a:lnR>
                      <a:noFill/>
                    </a:lnR>
                    <a:lnT>
                      <a:noFill/>
                    </a:lnT>
                    <a:lnB>
                      <a:noFill/>
                    </a:lnB>
                    <a:solidFill>
                      <a:srgbClr val="FFFFFF"/>
                    </a:solidFill>
                  </a:tcPr>
                </a:tc>
                <a:tc>
                  <a:txBody>
                    <a:bodyPr/>
                    <a:lstStyle/>
                    <a:p>
                      <a:pPr algn="ctr"/>
                      <a:r>
                        <a:rPr lang="en-US" b="1"/>
                        <a:t>F-Stat</a:t>
                      </a:r>
                      <a:endParaRPr lang="en-US"/>
                    </a:p>
                  </a:txBody>
                  <a:tcPr marL="38100" marR="38100" marT="38100" marB="38100">
                    <a:lnL>
                      <a:noFill/>
                    </a:lnL>
                    <a:lnR>
                      <a:noFill/>
                    </a:lnR>
                    <a:lnT>
                      <a:noFill/>
                    </a:lnT>
                    <a:lnB>
                      <a:noFill/>
                    </a:lnB>
                    <a:solidFill>
                      <a:srgbClr val="FFFFFF"/>
                    </a:solidFill>
                  </a:tcPr>
                </a:tc>
                <a:tc>
                  <a:txBody>
                    <a:bodyPr/>
                    <a:lstStyle/>
                    <a:p>
                      <a:pPr algn="ctr"/>
                      <a:r>
                        <a:rPr lang="en-US" b="1"/>
                        <a:t>P-value</a:t>
                      </a:r>
                      <a:endParaRPr lang="en-US"/>
                    </a:p>
                  </a:txBody>
                  <a:tcPr marL="38100" marR="38100" marT="38100" marB="38100">
                    <a:lnL>
                      <a:noFill/>
                    </a:lnL>
                    <a:lnR>
                      <a:noFill/>
                    </a:lnR>
                    <a:lnT>
                      <a:noFill/>
                    </a:lnT>
                    <a:lnB>
                      <a:noFill/>
                    </a:lnB>
                    <a:solidFill>
                      <a:srgbClr val="FFFFFF"/>
                    </a:solidFill>
                  </a:tcPr>
                </a:tc>
              </a:tr>
              <a:tr h="802341">
                <a:tc>
                  <a:txBody>
                    <a:bodyPr/>
                    <a:lstStyle/>
                    <a:p>
                      <a:pPr algn="l"/>
                      <a:r>
                        <a:rPr lang="en-US"/>
                        <a:t>Club</a:t>
                      </a:r>
                    </a:p>
                  </a:txBody>
                  <a:tcPr marL="38100" marR="38100" marT="38100" marB="38100">
                    <a:lnL>
                      <a:noFill/>
                    </a:lnL>
                    <a:lnR>
                      <a:noFill/>
                    </a:lnR>
                    <a:lnT>
                      <a:noFill/>
                    </a:lnT>
                    <a:lnB>
                      <a:noFill/>
                    </a:lnB>
                    <a:solidFill>
                      <a:srgbClr val="FFFFFF"/>
                    </a:solidFill>
                  </a:tcPr>
                </a:tc>
                <a:tc>
                  <a:txBody>
                    <a:bodyPr/>
                    <a:lstStyle/>
                    <a:p>
                      <a:pPr algn="r"/>
                      <a:r>
                        <a:rPr lang="en-US"/>
                        <a:t>1</a:t>
                      </a:r>
                    </a:p>
                  </a:txBody>
                  <a:tcPr marL="38100" marR="38100" marT="38100" marB="38100">
                    <a:lnL>
                      <a:noFill/>
                    </a:lnL>
                    <a:lnR>
                      <a:noFill/>
                    </a:lnR>
                    <a:lnT>
                      <a:noFill/>
                    </a:lnT>
                    <a:lnB>
                      <a:noFill/>
                    </a:lnB>
                    <a:solidFill>
                      <a:srgbClr val="FFFFFF"/>
                    </a:solidFill>
                  </a:tcPr>
                </a:tc>
                <a:tc>
                  <a:txBody>
                    <a:bodyPr/>
                    <a:lstStyle/>
                    <a:p>
                      <a:pPr algn="r"/>
                      <a:r>
                        <a:rPr lang="en-US"/>
                        <a:t>46443.9</a:t>
                      </a:r>
                    </a:p>
                  </a:txBody>
                  <a:tcPr marL="38100" marR="38100" marT="38100" marB="38100">
                    <a:lnL>
                      <a:noFill/>
                    </a:lnL>
                    <a:lnR>
                      <a:noFill/>
                    </a:lnR>
                    <a:lnT>
                      <a:noFill/>
                    </a:lnT>
                    <a:lnB>
                      <a:noFill/>
                    </a:lnB>
                    <a:solidFill>
                      <a:srgbClr val="FFFFFF"/>
                    </a:solidFill>
                  </a:tcPr>
                </a:tc>
                <a:tc>
                  <a:txBody>
                    <a:bodyPr/>
                    <a:lstStyle/>
                    <a:p>
                      <a:pPr algn="r"/>
                      <a:r>
                        <a:rPr lang="en-US"/>
                        <a:t>46443.9</a:t>
                      </a:r>
                    </a:p>
                  </a:txBody>
                  <a:tcPr marL="38100" marR="38100" marT="38100" marB="38100">
                    <a:lnL>
                      <a:noFill/>
                    </a:lnL>
                    <a:lnR>
                      <a:noFill/>
                    </a:lnR>
                    <a:lnT>
                      <a:noFill/>
                    </a:lnT>
                    <a:lnB>
                      <a:noFill/>
                    </a:lnB>
                    <a:solidFill>
                      <a:srgbClr val="FFFFFF"/>
                    </a:solidFill>
                  </a:tcPr>
                </a:tc>
                <a:tc>
                  <a:txBody>
                    <a:bodyPr/>
                    <a:lstStyle/>
                    <a:p>
                      <a:pPr algn="r"/>
                      <a:r>
                        <a:rPr lang="en-US"/>
                        <a:t>1887.9394</a:t>
                      </a:r>
                    </a:p>
                  </a:txBody>
                  <a:tcPr marL="38100" marR="38100" marT="38100" marB="38100">
                    <a:lnL>
                      <a:noFill/>
                    </a:lnL>
                    <a:lnR>
                      <a:noFill/>
                    </a:lnR>
                    <a:lnT>
                      <a:noFill/>
                    </a:lnT>
                    <a:lnB>
                      <a:noFill/>
                    </a:lnB>
                    <a:solidFill>
                      <a:srgbClr val="FFFFFF"/>
                    </a:solidFill>
                  </a:tcPr>
                </a:tc>
                <a:tc>
                  <a:txBody>
                    <a:bodyPr/>
                    <a:lstStyle/>
                    <a:p>
                      <a:pPr algn="r"/>
                      <a:r>
                        <a:rPr lang="en-US"/>
                        <a:t>&lt;0.0001</a:t>
                      </a:r>
                    </a:p>
                  </a:txBody>
                  <a:tcPr marL="38100" marR="38100" marT="38100" marB="38100">
                    <a:lnL>
                      <a:noFill/>
                    </a:lnL>
                    <a:lnR>
                      <a:noFill/>
                    </a:lnR>
                    <a:lnT>
                      <a:noFill/>
                    </a:lnT>
                    <a:lnB>
                      <a:noFill/>
                    </a:lnB>
                    <a:solidFill>
                      <a:srgbClr val="FFFFFF"/>
                    </a:solidFill>
                  </a:tcPr>
                </a:tc>
              </a:tr>
              <a:tr h="802341">
                <a:tc>
                  <a:txBody>
                    <a:bodyPr/>
                    <a:lstStyle/>
                    <a:p>
                      <a:pPr algn="l"/>
                      <a:r>
                        <a:rPr lang="en-US" dirty="0"/>
                        <a:t>Ball</a:t>
                      </a:r>
                    </a:p>
                  </a:txBody>
                  <a:tcPr marL="38100" marR="38100" marT="38100" marB="38100">
                    <a:lnL>
                      <a:noFill/>
                    </a:lnL>
                    <a:lnR>
                      <a:noFill/>
                    </a:lnR>
                    <a:lnT>
                      <a:noFill/>
                    </a:lnT>
                    <a:lnB>
                      <a:noFill/>
                    </a:lnB>
                    <a:solidFill>
                      <a:srgbClr val="FFFFFF"/>
                    </a:solidFill>
                  </a:tcPr>
                </a:tc>
                <a:tc>
                  <a:txBody>
                    <a:bodyPr/>
                    <a:lstStyle/>
                    <a:p>
                      <a:pPr algn="r"/>
                      <a:r>
                        <a:rPr lang="en-US" dirty="0"/>
                        <a:t>3</a:t>
                      </a:r>
                    </a:p>
                  </a:txBody>
                  <a:tcPr marL="38100" marR="38100" marT="38100" marB="38100">
                    <a:lnL>
                      <a:noFill/>
                    </a:lnL>
                    <a:lnR>
                      <a:noFill/>
                    </a:lnR>
                    <a:lnT>
                      <a:noFill/>
                    </a:lnT>
                    <a:lnB>
                      <a:noFill/>
                    </a:lnB>
                    <a:solidFill>
                      <a:srgbClr val="FFFFFF"/>
                    </a:solidFill>
                  </a:tcPr>
                </a:tc>
                <a:tc>
                  <a:txBody>
                    <a:bodyPr/>
                    <a:lstStyle/>
                    <a:p>
                      <a:pPr algn="r"/>
                      <a:r>
                        <a:rPr lang="en-US" dirty="0"/>
                        <a:t>3410.3159</a:t>
                      </a:r>
                    </a:p>
                  </a:txBody>
                  <a:tcPr marL="38100" marR="38100" marT="38100" marB="38100">
                    <a:lnL>
                      <a:noFill/>
                    </a:lnL>
                    <a:lnR>
                      <a:noFill/>
                    </a:lnR>
                    <a:lnT>
                      <a:noFill/>
                    </a:lnT>
                    <a:lnB>
                      <a:noFill/>
                    </a:lnB>
                    <a:solidFill>
                      <a:srgbClr val="FFFFFF"/>
                    </a:solidFill>
                  </a:tcPr>
                </a:tc>
                <a:tc>
                  <a:txBody>
                    <a:bodyPr/>
                    <a:lstStyle/>
                    <a:p>
                      <a:pPr algn="r"/>
                      <a:r>
                        <a:rPr lang="en-US" dirty="0"/>
                        <a:t>1136.772</a:t>
                      </a:r>
                    </a:p>
                  </a:txBody>
                  <a:tcPr marL="38100" marR="38100" marT="38100" marB="38100">
                    <a:lnL>
                      <a:noFill/>
                    </a:lnL>
                    <a:lnR>
                      <a:noFill/>
                    </a:lnR>
                    <a:lnT>
                      <a:noFill/>
                    </a:lnT>
                    <a:lnB>
                      <a:noFill/>
                    </a:lnB>
                    <a:solidFill>
                      <a:srgbClr val="FFFFFF"/>
                    </a:solidFill>
                  </a:tcPr>
                </a:tc>
                <a:tc>
                  <a:txBody>
                    <a:bodyPr/>
                    <a:lstStyle/>
                    <a:p>
                      <a:pPr algn="r"/>
                      <a:r>
                        <a:rPr lang="en-US"/>
                        <a:t>46.209656</a:t>
                      </a:r>
                    </a:p>
                  </a:txBody>
                  <a:tcPr marL="38100" marR="38100" marT="38100" marB="38100">
                    <a:lnL>
                      <a:noFill/>
                    </a:lnL>
                    <a:lnR>
                      <a:noFill/>
                    </a:lnR>
                    <a:lnT>
                      <a:noFill/>
                    </a:lnT>
                    <a:lnB>
                      <a:noFill/>
                    </a:lnB>
                    <a:solidFill>
                      <a:srgbClr val="FFFFFF"/>
                    </a:solidFill>
                  </a:tcPr>
                </a:tc>
                <a:tc>
                  <a:txBody>
                    <a:bodyPr/>
                    <a:lstStyle/>
                    <a:p>
                      <a:pPr algn="r"/>
                      <a:r>
                        <a:rPr lang="en-US"/>
                        <a:t>&lt;0.0001</a:t>
                      </a:r>
                    </a:p>
                  </a:txBody>
                  <a:tcPr marL="38100" marR="38100" marT="38100" marB="38100">
                    <a:lnL>
                      <a:noFill/>
                    </a:lnL>
                    <a:lnR>
                      <a:noFill/>
                    </a:lnR>
                    <a:lnT>
                      <a:noFill/>
                    </a:lnT>
                    <a:lnB>
                      <a:noFill/>
                    </a:lnB>
                    <a:solidFill>
                      <a:srgbClr val="FFFFFF"/>
                    </a:solidFill>
                  </a:tcPr>
                </a:tc>
              </a:tr>
              <a:tr h="802341">
                <a:tc>
                  <a:txBody>
                    <a:bodyPr/>
                    <a:lstStyle/>
                    <a:p>
                      <a:pPr algn="l"/>
                      <a:r>
                        <a:rPr lang="en-US"/>
                        <a:t>Interaction</a:t>
                      </a:r>
                    </a:p>
                  </a:txBody>
                  <a:tcPr marL="38100" marR="38100" marT="38100" marB="38100">
                    <a:lnL>
                      <a:noFill/>
                    </a:lnL>
                    <a:lnR>
                      <a:noFill/>
                    </a:lnR>
                    <a:lnT>
                      <a:noFill/>
                    </a:lnT>
                    <a:lnB>
                      <a:noFill/>
                    </a:lnB>
                    <a:solidFill>
                      <a:srgbClr val="FFFFFF"/>
                    </a:solidFill>
                  </a:tcPr>
                </a:tc>
                <a:tc>
                  <a:txBody>
                    <a:bodyPr/>
                    <a:lstStyle/>
                    <a:p>
                      <a:pPr algn="r"/>
                      <a:r>
                        <a:rPr lang="en-US"/>
                        <a:t>3</a:t>
                      </a:r>
                    </a:p>
                  </a:txBody>
                  <a:tcPr marL="38100" marR="38100" marT="38100" marB="38100">
                    <a:lnL>
                      <a:noFill/>
                    </a:lnL>
                    <a:lnR>
                      <a:noFill/>
                    </a:lnR>
                    <a:lnT>
                      <a:noFill/>
                    </a:lnT>
                    <a:lnB>
                      <a:noFill/>
                    </a:lnB>
                    <a:solidFill>
                      <a:srgbClr val="FFFFFF"/>
                    </a:solidFill>
                  </a:tcPr>
                </a:tc>
                <a:tc>
                  <a:txBody>
                    <a:bodyPr/>
                    <a:lstStyle/>
                    <a:p>
                      <a:pPr algn="r"/>
                      <a:r>
                        <a:rPr lang="en-US"/>
                        <a:t>105.15844</a:t>
                      </a:r>
                    </a:p>
                  </a:txBody>
                  <a:tcPr marL="38100" marR="38100" marT="38100" marB="38100">
                    <a:lnL>
                      <a:noFill/>
                    </a:lnL>
                    <a:lnR>
                      <a:noFill/>
                    </a:lnR>
                    <a:lnT>
                      <a:noFill/>
                    </a:lnT>
                    <a:lnB>
                      <a:noFill/>
                    </a:lnB>
                    <a:solidFill>
                      <a:srgbClr val="FFFFFF"/>
                    </a:solidFill>
                  </a:tcPr>
                </a:tc>
                <a:tc>
                  <a:txBody>
                    <a:bodyPr/>
                    <a:lstStyle/>
                    <a:p>
                      <a:pPr algn="r"/>
                      <a:r>
                        <a:rPr lang="en-US"/>
                        <a:t>35.052812</a:t>
                      </a:r>
                    </a:p>
                  </a:txBody>
                  <a:tcPr marL="38100" marR="38100" marT="38100" marB="38100">
                    <a:lnL>
                      <a:noFill/>
                    </a:lnL>
                    <a:lnR>
                      <a:noFill/>
                    </a:lnR>
                    <a:lnT>
                      <a:noFill/>
                    </a:lnT>
                    <a:lnB>
                      <a:noFill/>
                    </a:lnB>
                    <a:solidFill>
                      <a:srgbClr val="FFFFFF"/>
                    </a:solidFill>
                  </a:tcPr>
                </a:tc>
                <a:tc>
                  <a:txBody>
                    <a:bodyPr/>
                    <a:lstStyle/>
                    <a:p>
                      <a:pPr algn="r"/>
                      <a:r>
                        <a:rPr lang="en-US" dirty="0"/>
                        <a:t>1.424893</a:t>
                      </a:r>
                    </a:p>
                  </a:txBody>
                  <a:tcPr marL="38100" marR="38100" marT="38100" marB="38100">
                    <a:lnL>
                      <a:noFill/>
                    </a:lnL>
                    <a:lnR>
                      <a:noFill/>
                    </a:lnR>
                    <a:lnT>
                      <a:noFill/>
                    </a:lnT>
                    <a:lnB>
                      <a:noFill/>
                    </a:lnB>
                    <a:solidFill>
                      <a:srgbClr val="FFFFFF"/>
                    </a:solidFill>
                  </a:tcPr>
                </a:tc>
                <a:tc>
                  <a:txBody>
                    <a:bodyPr/>
                    <a:lstStyle/>
                    <a:p>
                      <a:pPr algn="r"/>
                      <a:r>
                        <a:rPr lang="en-US" dirty="0">
                          <a:solidFill>
                            <a:srgbClr val="FF0000"/>
                          </a:solidFill>
                        </a:rPr>
                        <a:t>0.26</a:t>
                      </a:r>
                    </a:p>
                  </a:txBody>
                  <a:tcPr marL="38100" marR="38100" marT="38100" marB="38100">
                    <a:lnL>
                      <a:noFill/>
                    </a:lnL>
                    <a:lnR>
                      <a:noFill/>
                    </a:lnR>
                    <a:lnT>
                      <a:noFill/>
                    </a:lnT>
                    <a:lnB>
                      <a:noFill/>
                    </a:lnB>
                    <a:solidFill>
                      <a:srgbClr val="FFFFFF"/>
                    </a:solidFill>
                  </a:tcPr>
                </a:tc>
              </a:tr>
              <a:tr h="802341">
                <a:tc>
                  <a:txBody>
                    <a:bodyPr/>
                    <a:lstStyle/>
                    <a:p>
                      <a:pPr algn="l"/>
                      <a:r>
                        <a:rPr lang="en-US"/>
                        <a:t>Error</a:t>
                      </a:r>
                    </a:p>
                  </a:txBody>
                  <a:tcPr marL="38100" marR="38100" marT="38100" marB="38100">
                    <a:lnL>
                      <a:noFill/>
                    </a:lnL>
                    <a:lnR>
                      <a:noFill/>
                    </a:lnR>
                    <a:lnT>
                      <a:noFill/>
                    </a:lnT>
                    <a:lnB>
                      <a:noFill/>
                    </a:lnB>
                    <a:solidFill>
                      <a:srgbClr val="FFFFFF"/>
                    </a:solidFill>
                  </a:tcPr>
                </a:tc>
                <a:tc>
                  <a:txBody>
                    <a:bodyPr/>
                    <a:lstStyle/>
                    <a:p>
                      <a:pPr algn="r"/>
                      <a:r>
                        <a:rPr lang="en-US" dirty="0"/>
                        <a:t>24</a:t>
                      </a:r>
                    </a:p>
                  </a:txBody>
                  <a:tcPr marL="38100" marR="38100" marT="38100" marB="38100">
                    <a:lnL>
                      <a:noFill/>
                    </a:lnL>
                    <a:lnR>
                      <a:noFill/>
                    </a:lnR>
                    <a:lnT>
                      <a:noFill/>
                    </a:lnT>
                    <a:lnB>
                      <a:noFill/>
                    </a:lnB>
                    <a:solidFill>
                      <a:srgbClr val="FFFFFF"/>
                    </a:solidFill>
                  </a:tcPr>
                </a:tc>
                <a:tc>
                  <a:txBody>
                    <a:bodyPr/>
                    <a:lstStyle/>
                    <a:p>
                      <a:pPr algn="r"/>
                      <a:r>
                        <a:rPr lang="en-US"/>
                        <a:t>590.4075</a:t>
                      </a:r>
                    </a:p>
                  </a:txBody>
                  <a:tcPr marL="38100" marR="38100" marT="38100" marB="38100">
                    <a:lnL>
                      <a:noFill/>
                    </a:lnL>
                    <a:lnR>
                      <a:noFill/>
                    </a:lnR>
                    <a:lnT>
                      <a:noFill/>
                    </a:lnT>
                    <a:lnB>
                      <a:noFill/>
                    </a:lnB>
                    <a:solidFill>
                      <a:srgbClr val="FFFFFF"/>
                    </a:solidFill>
                  </a:tcPr>
                </a:tc>
                <a:tc>
                  <a:txBody>
                    <a:bodyPr/>
                    <a:lstStyle/>
                    <a:p>
                      <a:pPr algn="r"/>
                      <a:r>
                        <a:rPr lang="en-US"/>
                        <a:t>24.600312</a:t>
                      </a:r>
                    </a:p>
                  </a:txBody>
                  <a:tcPr marL="38100" marR="38100" marT="38100" marB="38100">
                    <a:lnL>
                      <a:noFill/>
                    </a:lnL>
                    <a:lnR>
                      <a:noFill/>
                    </a:lnR>
                    <a:lnT>
                      <a:noFill/>
                    </a:lnT>
                    <a:lnB>
                      <a:noFill/>
                    </a:lnB>
                    <a:solidFill>
                      <a:srgbClr val="FFFFFF"/>
                    </a:solidFill>
                  </a:tcPr>
                </a:tc>
                <a:tc>
                  <a:txBody>
                    <a:bodyPr/>
                    <a:lstStyle/>
                    <a:p>
                      <a:pPr algn="r"/>
                      <a:endParaRPr lang="en-US"/>
                    </a:p>
                  </a:txBody>
                  <a:tcPr marL="38100" marR="38100" marT="38100" marB="38100">
                    <a:lnL>
                      <a:noFill/>
                    </a:lnL>
                    <a:lnR>
                      <a:noFill/>
                    </a:lnR>
                    <a:lnT>
                      <a:noFill/>
                    </a:lnT>
                    <a:lnB>
                      <a:noFill/>
                    </a:lnB>
                    <a:solidFill>
                      <a:srgbClr val="FFFFFF"/>
                    </a:solidFill>
                  </a:tcPr>
                </a:tc>
                <a:tc>
                  <a:txBody>
                    <a:bodyPr/>
                    <a:lstStyle/>
                    <a:p>
                      <a:pPr algn="r"/>
                      <a:endParaRPr lang="en-US"/>
                    </a:p>
                  </a:txBody>
                  <a:tcPr marL="38100" marR="38100" marT="38100" marB="38100">
                    <a:lnL>
                      <a:noFill/>
                    </a:lnL>
                    <a:lnR>
                      <a:noFill/>
                    </a:lnR>
                    <a:lnT>
                      <a:noFill/>
                    </a:lnT>
                    <a:lnB>
                      <a:noFill/>
                    </a:lnB>
                    <a:solidFill>
                      <a:srgbClr val="FFFFFF"/>
                    </a:solidFill>
                  </a:tcPr>
                </a:tc>
              </a:tr>
              <a:tr h="802341">
                <a:tc>
                  <a:txBody>
                    <a:bodyPr/>
                    <a:lstStyle/>
                    <a:p>
                      <a:pPr algn="l"/>
                      <a:r>
                        <a:rPr lang="en-US"/>
                        <a:t>Total</a:t>
                      </a:r>
                    </a:p>
                  </a:txBody>
                  <a:tcPr marL="38100" marR="38100" marT="38100" marB="38100">
                    <a:lnL>
                      <a:noFill/>
                    </a:lnL>
                    <a:lnR>
                      <a:noFill/>
                    </a:lnR>
                    <a:lnT>
                      <a:noFill/>
                    </a:lnT>
                    <a:lnB>
                      <a:noFill/>
                    </a:lnB>
                    <a:solidFill>
                      <a:srgbClr val="FFFFFF"/>
                    </a:solidFill>
                  </a:tcPr>
                </a:tc>
                <a:tc>
                  <a:txBody>
                    <a:bodyPr/>
                    <a:lstStyle/>
                    <a:p>
                      <a:pPr algn="r"/>
                      <a:r>
                        <a:rPr lang="en-US"/>
                        <a:t>31</a:t>
                      </a:r>
                    </a:p>
                  </a:txBody>
                  <a:tcPr marL="38100" marR="38100" marT="38100" marB="38100">
                    <a:lnL>
                      <a:noFill/>
                    </a:lnL>
                    <a:lnR>
                      <a:noFill/>
                    </a:lnR>
                    <a:lnT>
                      <a:noFill/>
                    </a:lnT>
                    <a:lnB>
                      <a:noFill/>
                    </a:lnB>
                    <a:solidFill>
                      <a:srgbClr val="FFFFFF"/>
                    </a:solidFill>
                  </a:tcPr>
                </a:tc>
                <a:tc>
                  <a:txBody>
                    <a:bodyPr/>
                    <a:lstStyle/>
                    <a:p>
                      <a:pPr algn="r"/>
                      <a:r>
                        <a:rPr lang="en-US"/>
                        <a:t>50549.782</a:t>
                      </a:r>
                    </a:p>
                  </a:txBody>
                  <a:tcPr marL="38100" marR="38100" marT="38100" marB="38100">
                    <a:lnL>
                      <a:noFill/>
                    </a:lnL>
                    <a:lnR>
                      <a:noFill/>
                    </a:lnR>
                    <a:lnT>
                      <a:noFill/>
                    </a:lnT>
                    <a:lnB>
                      <a:noFill/>
                    </a:lnB>
                    <a:solidFill>
                      <a:srgbClr val="FFFFFF"/>
                    </a:solidFill>
                  </a:tcPr>
                </a:tc>
                <a:tc>
                  <a:txBody>
                    <a:bodyPr/>
                    <a:lstStyle/>
                    <a:p>
                      <a:pPr algn="r"/>
                      <a:endParaRPr lang="en-US"/>
                    </a:p>
                  </a:txBody>
                  <a:tcPr marL="38100" marR="38100" marT="38100" marB="38100">
                    <a:lnL>
                      <a:noFill/>
                    </a:lnL>
                    <a:lnR>
                      <a:noFill/>
                    </a:lnR>
                    <a:lnT>
                      <a:noFill/>
                    </a:lnT>
                    <a:lnB>
                      <a:noFill/>
                    </a:lnB>
                    <a:solidFill>
                      <a:srgbClr val="FFFFFF"/>
                    </a:solidFill>
                  </a:tcPr>
                </a:tc>
                <a:tc>
                  <a:txBody>
                    <a:bodyPr/>
                    <a:lstStyle/>
                    <a:p>
                      <a:pPr algn="r"/>
                      <a:endParaRPr lang="en-US"/>
                    </a:p>
                  </a:txBody>
                  <a:tcPr marL="38100" marR="38100" marT="38100" marB="38100">
                    <a:lnL>
                      <a:noFill/>
                    </a:lnL>
                    <a:lnR>
                      <a:noFill/>
                    </a:lnR>
                    <a:lnT>
                      <a:noFill/>
                    </a:lnT>
                    <a:lnB>
                      <a:noFill/>
                    </a:lnB>
                    <a:solidFill>
                      <a:srgbClr val="FFFFFF"/>
                    </a:solidFill>
                  </a:tcPr>
                </a:tc>
                <a:tc>
                  <a:txBody>
                    <a:bodyPr/>
                    <a:lstStyle/>
                    <a:p>
                      <a:pPr algn="r"/>
                      <a:endParaRPr lang="en-US" dirty="0"/>
                    </a:p>
                  </a:txBody>
                  <a:tcPr marL="38100" marR="38100" marT="38100" marB="38100">
                    <a:lnL>
                      <a:noFill/>
                    </a:lnL>
                    <a:lnR>
                      <a:noFill/>
                    </a:lnR>
                    <a:lnT>
                      <a:noFill/>
                    </a:lnT>
                    <a:lnB>
                      <a:noFill/>
                    </a:lnB>
                    <a:solidFill>
                      <a:srgbClr val="FFFFFF"/>
                    </a:solidFill>
                  </a:tcPr>
                </a:tc>
              </a:tr>
            </a:tbl>
          </a:graphicData>
        </a:graphic>
      </p:graphicFrame>
      <p:sp>
        <p:nvSpPr>
          <p:cNvPr id="4" name="Rectangle 1"/>
          <p:cNvSpPr>
            <a:spLocks noChangeArrowheads="1"/>
          </p:cNvSpPr>
          <p:nvPr/>
        </p:nvSpPr>
        <p:spPr bwMode="auto">
          <a:xfrm>
            <a:off x="838200" y="2855010"/>
            <a:ext cx="99417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1246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 and Conclusions</a:t>
            </a:r>
            <a:endParaRPr lang="en-US" dirty="0"/>
          </a:p>
        </p:txBody>
      </p:sp>
      <p:sp>
        <p:nvSpPr>
          <p:cNvPr id="6" name="Text Placeholder 5"/>
          <p:cNvSpPr>
            <a:spLocks noGrp="1"/>
          </p:cNvSpPr>
          <p:nvPr>
            <p:ph type="body" idx="1"/>
          </p:nvPr>
        </p:nvSpPr>
        <p:spPr/>
        <p:txBody>
          <a:bodyPr/>
          <a:lstStyle/>
          <a:p>
            <a:r>
              <a:rPr lang="en-US" dirty="0" smtClean="0"/>
              <a:t>Hypothesis #1</a:t>
            </a:r>
            <a:endParaRPr lang="en-US" dirty="0"/>
          </a:p>
        </p:txBody>
      </p:sp>
      <p:sp>
        <p:nvSpPr>
          <p:cNvPr id="4" name="Content Placeholder 3"/>
          <p:cNvSpPr>
            <a:spLocks noGrp="1"/>
          </p:cNvSpPr>
          <p:nvPr>
            <p:ph sz="half" idx="2"/>
          </p:nvPr>
        </p:nvSpPr>
        <p:spPr/>
        <p:txBody>
          <a:bodyPr/>
          <a:lstStyle/>
          <a:p>
            <a:pPr marL="0" indent="0">
              <a:buNone/>
            </a:pPr>
            <a:r>
              <a:rPr lang="en-US" dirty="0"/>
              <a:t>H</a:t>
            </a:r>
            <a:r>
              <a:rPr lang="en-US" baseline="-25000" dirty="0"/>
              <a:t>o</a:t>
            </a:r>
            <a:r>
              <a:rPr lang="en-US" dirty="0"/>
              <a:t> : The factors of club and ball brand </a:t>
            </a:r>
            <a:r>
              <a:rPr lang="en-US" dirty="0">
                <a:solidFill>
                  <a:srgbClr val="FF0000"/>
                </a:solidFill>
              </a:rPr>
              <a:t>do not </a:t>
            </a:r>
            <a:r>
              <a:rPr lang="en-US" dirty="0"/>
              <a:t>interact to affect the response </a:t>
            </a:r>
            <a:r>
              <a:rPr lang="en-US" dirty="0" smtClean="0"/>
              <a:t>mean</a:t>
            </a:r>
          </a:p>
          <a:p>
            <a:pPr marL="0" indent="0">
              <a:buNone/>
            </a:pPr>
            <a:endParaRPr lang="en-US" dirty="0"/>
          </a:p>
          <a:p>
            <a:pPr marL="0" indent="0">
              <a:buNone/>
            </a:pPr>
            <a:r>
              <a:rPr lang="en-US" dirty="0"/>
              <a:t>H</a:t>
            </a:r>
            <a:r>
              <a:rPr lang="en-US" baseline="-25000" dirty="0"/>
              <a:t>a</a:t>
            </a:r>
            <a:r>
              <a:rPr lang="en-US" dirty="0"/>
              <a:t> :The factors of club and ball brand </a:t>
            </a:r>
            <a:r>
              <a:rPr lang="en-US" dirty="0">
                <a:solidFill>
                  <a:srgbClr val="FF0000"/>
                </a:solidFill>
              </a:rPr>
              <a:t>do</a:t>
            </a:r>
            <a:r>
              <a:rPr lang="en-US" dirty="0"/>
              <a:t> interact to affect the response mean</a:t>
            </a:r>
          </a:p>
          <a:p>
            <a:endParaRPr lang="en-US" dirty="0"/>
          </a:p>
        </p:txBody>
      </p:sp>
      <p:sp>
        <p:nvSpPr>
          <p:cNvPr id="7" name="Text Placeholder 6"/>
          <p:cNvSpPr>
            <a:spLocks noGrp="1"/>
          </p:cNvSpPr>
          <p:nvPr>
            <p:ph type="body" sz="quarter" idx="3"/>
          </p:nvPr>
        </p:nvSpPr>
        <p:spPr/>
        <p:txBody>
          <a:bodyPr/>
          <a:lstStyle/>
          <a:p>
            <a:r>
              <a:rPr lang="en-US" dirty="0" smtClean="0"/>
              <a:t>Conclusion and Justification</a:t>
            </a:r>
            <a:endParaRPr lang="en-US" dirty="0"/>
          </a:p>
        </p:txBody>
      </p:sp>
      <p:sp>
        <p:nvSpPr>
          <p:cNvPr id="5" name="Content Placeholder 4"/>
          <p:cNvSpPr>
            <a:spLocks noGrp="1"/>
          </p:cNvSpPr>
          <p:nvPr>
            <p:ph sz="quarter" idx="4"/>
          </p:nvPr>
        </p:nvSpPr>
        <p:spPr/>
        <p:txBody>
          <a:bodyPr/>
          <a:lstStyle/>
          <a:p>
            <a:r>
              <a:rPr lang="en-US" dirty="0" smtClean="0"/>
              <a:t>As the p-value of .26 is greater than the significance level of 0.05, we </a:t>
            </a:r>
            <a:r>
              <a:rPr lang="en-US" dirty="0" smtClean="0">
                <a:solidFill>
                  <a:srgbClr val="FF0000"/>
                </a:solidFill>
              </a:rPr>
              <a:t>fail to reject the null hypothesis.</a:t>
            </a:r>
            <a:r>
              <a:rPr lang="en-US" dirty="0" smtClean="0"/>
              <a:t> Therefore there is no evidence that brand interacts with the type of ball</a:t>
            </a:r>
            <a:endParaRPr lang="en-US" dirty="0"/>
          </a:p>
        </p:txBody>
      </p:sp>
    </p:spTree>
    <p:extLst>
      <p:ext uri="{BB962C8B-B14F-4D97-AF65-F5344CB8AC3E}">
        <p14:creationId xmlns:p14="http://schemas.microsoft.com/office/powerpoint/2010/main" val="714477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Plot</a:t>
            </a:r>
            <a:endParaRPr lang="en-US" dirty="0"/>
          </a:p>
        </p:txBody>
      </p:sp>
      <p:pic>
        <p:nvPicPr>
          <p:cNvPr id="4" name="Content Placeholder 3"/>
          <p:cNvPicPr>
            <a:picLocks noGrp="1" noChangeAspect="1"/>
          </p:cNvPicPr>
          <p:nvPr>
            <p:ph idx="1"/>
          </p:nvPr>
        </p:nvPicPr>
        <p:blipFill>
          <a:blip r:embed="rId2"/>
          <a:stretch>
            <a:fillRect/>
          </a:stretch>
        </p:blipFill>
        <p:spPr>
          <a:xfrm>
            <a:off x="1761565" y="2334418"/>
            <a:ext cx="9022976" cy="4147063"/>
          </a:xfrm>
          <a:prstGeom prst="rect">
            <a:avLst/>
          </a:prstGeom>
        </p:spPr>
      </p:pic>
    </p:spTree>
    <p:extLst>
      <p:ext uri="{BB962C8B-B14F-4D97-AF65-F5344CB8AC3E}">
        <p14:creationId xmlns:p14="http://schemas.microsoft.com/office/powerpoint/2010/main" val="4250346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Hypothesis </a:t>
            </a:r>
            <a:r>
              <a:rPr lang="en-US" dirty="0" smtClean="0"/>
              <a:t>#2</a:t>
            </a:r>
            <a:endParaRPr lang="en-US" dirty="0"/>
          </a:p>
          <a:p>
            <a:endParaRPr lang="en-US" dirty="0"/>
          </a:p>
        </p:txBody>
      </p:sp>
      <p:sp>
        <p:nvSpPr>
          <p:cNvPr id="4" name="Content Placeholder 3"/>
          <p:cNvSpPr>
            <a:spLocks noGrp="1"/>
          </p:cNvSpPr>
          <p:nvPr>
            <p:ph sz="half" idx="2"/>
          </p:nvPr>
        </p:nvSpPr>
        <p:spPr/>
        <p:txBody>
          <a:bodyPr/>
          <a:lstStyle/>
          <a:p>
            <a:pPr lvl="0"/>
            <a:r>
              <a:rPr lang="en-US" dirty="0">
                <a:solidFill>
                  <a:prstClr val="black"/>
                </a:solidFill>
              </a:rPr>
              <a:t>H</a:t>
            </a:r>
            <a:r>
              <a:rPr lang="en-US" baseline="-25000" dirty="0">
                <a:solidFill>
                  <a:prstClr val="black"/>
                </a:solidFill>
              </a:rPr>
              <a:t>o</a:t>
            </a:r>
            <a:r>
              <a:rPr lang="en-US" dirty="0">
                <a:solidFill>
                  <a:prstClr val="black"/>
                </a:solidFill>
              </a:rPr>
              <a:t> : There is no difference among the two distance means for type for the two clubs.</a:t>
            </a:r>
          </a:p>
          <a:p>
            <a:r>
              <a:rPr lang="en-US" dirty="0">
                <a:solidFill>
                  <a:prstClr val="black"/>
                </a:solidFill>
              </a:rPr>
              <a:t>H</a:t>
            </a:r>
            <a:r>
              <a:rPr lang="en-US" baseline="-25000" dirty="0">
                <a:solidFill>
                  <a:prstClr val="black"/>
                </a:solidFill>
              </a:rPr>
              <a:t>a</a:t>
            </a:r>
            <a:r>
              <a:rPr lang="en-US" dirty="0">
                <a:solidFill>
                  <a:prstClr val="black"/>
                </a:solidFill>
              </a:rPr>
              <a:t> : There is a difference among the two distance means for type for the two clubs.</a:t>
            </a:r>
          </a:p>
          <a:p>
            <a:endParaRPr lang="en-US" dirty="0"/>
          </a:p>
        </p:txBody>
      </p:sp>
      <p:sp>
        <p:nvSpPr>
          <p:cNvPr id="5" name="Text Placeholder 4"/>
          <p:cNvSpPr>
            <a:spLocks noGrp="1"/>
          </p:cNvSpPr>
          <p:nvPr>
            <p:ph type="body" sz="quarter" idx="3"/>
          </p:nvPr>
        </p:nvSpPr>
        <p:spPr/>
        <p:txBody>
          <a:bodyPr/>
          <a:lstStyle/>
          <a:p>
            <a:r>
              <a:rPr lang="en-US" dirty="0"/>
              <a:t>Conclusion and Justification</a:t>
            </a:r>
          </a:p>
          <a:p>
            <a:endParaRPr lang="en-US" dirty="0"/>
          </a:p>
        </p:txBody>
      </p:sp>
      <p:sp>
        <p:nvSpPr>
          <p:cNvPr id="6" name="Content Placeholder 5"/>
          <p:cNvSpPr>
            <a:spLocks noGrp="1"/>
          </p:cNvSpPr>
          <p:nvPr>
            <p:ph sz="quarter" idx="4"/>
          </p:nvPr>
        </p:nvSpPr>
        <p:spPr/>
        <p:txBody>
          <a:bodyPr/>
          <a:lstStyle/>
          <a:p>
            <a:r>
              <a:rPr lang="en-US" dirty="0" smtClean="0"/>
              <a:t>As the p-value is less than 0.05, we </a:t>
            </a:r>
            <a:r>
              <a:rPr lang="en-US" dirty="0" smtClean="0">
                <a:solidFill>
                  <a:srgbClr val="FF0000"/>
                </a:solidFill>
              </a:rPr>
              <a:t>reject the null hypothesis </a:t>
            </a:r>
            <a:r>
              <a:rPr lang="en-US" dirty="0" smtClean="0"/>
              <a:t>and conclude that there is a difference in the mean distances for the two types of clubs.</a:t>
            </a:r>
            <a:endParaRPr lang="en-US" dirty="0"/>
          </a:p>
        </p:txBody>
      </p:sp>
    </p:spTree>
    <p:extLst>
      <p:ext uri="{BB962C8B-B14F-4D97-AF65-F5344CB8AC3E}">
        <p14:creationId xmlns:p14="http://schemas.microsoft.com/office/powerpoint/2010/main" val="3695697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Hypothesis </a:t>
            </a:r>
            <a:r>
              <a:rPr lang="en-US" dirty="0" smtClean="0"/>
              <a:t>#3</a:t>
            </a:r>
            <a:endParaRPr lang="en-US" dirty="0"/>
          </a:p>
          <a:p>
            <a:endParaRPr lang="en-US" dirty="0"/>
          </a:p>
        </p:txBody>
      </p:sp>
      <p:sp>
        <p:nvSpPr>
          <p:cNvPr id="4" name="Content Placeholder 3"/>
          <p:cNvSpPr>
            <a:spLocks noGrp="1"/>
          </p:cNvSpPr>
          <p:nvPr>
            <p:ph sz="half" idx="2"/>
          </p:nvPr>
        </p:nvSpPr>
        <p:spPr/>
        <p:txBody>
          <a:bodyPr/>
          <a:lstStyle/>
          <a:p>
            <a:pPr marL="0" lvl="0" indent="0">
              <a:buNone/>
            </a:pPr>
            <a:r>
              <a:rPr lang="en-US" dirty="0">
                <a:solidFill>
                  <a:prstClr val="black"/>
                </a:solidFill>
              </a:rPr>
              <a:t>H</a:t>
            </a:r>
            <a:r>
              <a:rPr lang="en-US" baseline="-25000" dirty="0">
                <a:solidFill>
                  <a:prstClr val="black"/>
                </a:solidFill>
              </a:rPr>
              <a:t>o</a:t>
            </a:r>
            <a:r>
              <a:rPr lang="en-US" dirty="0">
                <a:solidFill>
                  <a:prstClr val="black"/>
                </a:solidFill>
              </a:rPr>
              <a:t> : There is no difference among the four means for type of golf ball.</a:t>
            </a:r>
          </a:p>
          <a:p>
            <a:pPr marL="0" indent="0">
              <a:buNone/>
            </a:pPr>
            <a:r>
              <a:rPr lang="en-US" dirty="0">
                <a:solidFill>
                  <a:prstClr val="black"/>
                </a:solidFill>
              </a:rPr>
              <a:t>H</a:t>
            </a:r>
            <a:r>
              <a:rPr lang="en-US" baseline="-25000" dirty="0">
                <a:solidFill>
                  <a:prstClr val="black"/>
                </a:solidFill>
              </a:rPr>
              <a:t>a</a:t>
            </a:r>
            <a:r>
              <a:rPr lang="en-US" dirty="0">
                <a:solidFill>
                  <a:prstClr val="black"/>
                </a:solidFill>
              </a:rPr>
              <a:t> : There is a difference among the four means for type of golf ball.</a:t>
            </a:r>
          </a:p>
          <a:p>
            <a:endParaRPr lang="en-US" dirty="0"/>
          </a:p>
        </p:txBody>
      </p:sp>
      <p:sp>
        <p:nvSpPr>
          <p:cNvPr id="5" name="Text Placeholder 4"/>
          <p:cNvSpPr>
            <a:spLocks noGrp="1"/>
          </p:cNvSpPr>
          <p:nvPr>
            <p:ph type="body" sz="quarter" idx="3"/>
          </p:nvPr>
        </p:nvSpPr>
        <p:spPr/>
        <p:txBody>
          <a:bodyPr/>
          <a:lstStyle/>
          <a:p>
            <a:r>
              <a:rPr lang="en-US" dirty="0"/>
              <a:t>Conclusion and Justification</a:t>
            </a:r>
          </a:p>
          <a:p>
            <a:endParaRPr lang="en-US" dirty="0"/>
          </a:p>
        </p:txBody>
      </p:sp>
      <p:sp>
        <p:nvSpPr>
          <p:cNvPr id="6" name="Content Placeholder 5"/>
          <p:cNvSpPr>
            <a:spLocks noGrp="1"/>
          </p:cNvSpPr>
          <p:nvPr>
            <p:ph sz="quarter" idx="4"/>
          </p:nvPr>
        </p:nvSpPr>
        <p:spPr/>
        <p:txBody>
          <a:bodyPr/>
          <a:lstStyle/>
          <a:p>
            <a:r>
              <a:rPr lang="en-US" dirty="0" smtClean="0"/>
              <a:t>As the p-value is less than 0.05, we </a:t>
            </a:r>
            <a:r>
              <a:rPr lang="en-US" dirty="0" smtClean="0">
                <a:solidFill>
                  <a:srgbClr val="FF0000"/>
                </a:solidFill>
              </a:rPr>
              <a:t>reject the null hypothesis </a:t>
            </a:r>
            <a:r>
              <a:rPr lang="en-US" dirty="0" smtClean="0"/>
              <a:t>and conclude that there is a difference in the mean distances for the four types of golf ball brands.</a:t>
            </a:r>
            <a:endParaRPr lang="en-US" dirty="0"/>
          </a:p>
        </p:txBody>
      </p:sp>
    </p:spTree>
    <p:extLst>
      <p:ext uri="{BB962C8B-B14F-4D97-AF65-F5344CB8AC3E}">
        <p14:creationId xmlns:p14="http://schemas.microsoft.com/office/powerpoint/2010/main" val="3639354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Follow-up</a:t>
            </a:r>
            <a:endParaRPr lang="en-US" dirty="0"/>
          </a:p>
        </p:txBody>
      </p:sp>
      <p:sp>
        <p:nvSpPr>
          <p:cNvPr id="3" name="Content Placeholder 2"/>
          <p:cNvSpPr>
            <a:spLocks noGrp="1"/>
          </p:cNvSpPr>
          <p:nvPr>
            <p:ph idx="1"/>
          </p:nvPr>
        </p:nvSpPr>
        <p:spPr/>
        <p:txBody>
          <a:bodyPr/>
          <a:lstStyle/>
          <a:p>
            <a:r>
              <a:rPr lang="en-US" dirty="0" smtClean="0"/>
              <a:t>As there are only </a:t>
            </a:r>
            <a:r>
              <a:rPr lang="en-US" dirty="0" smtClean="0">
                <a:solidFill>
                  <a:srgbClr val="FF0000"/>
                </a:solidFill>
              </a:rPr>
              <a:t>two types of clubs</a:t>
            </a:r>
            <a:r>
              <a:rPr lang="en-US" dirty="0" smtClean="0"/>
              <a:t>, an F-test leads to the inference that there is a </a:t>
            </a:r>
            <a:r>
              <a:rPr lang="en-US" dirty="0" smtClean="0">
                <a:solidFill>
                  <a:srgbClr val="FF0000"/>
                </a:solidFill>
              </a:rPr>
              <a:t>difference in distances for the two types of clubs</a:t>
            </a:r>
            <a:r>
              <a:rPr lang="en-US" dirty="0" smtClean="0"/>
              <a:t>. It is no surprise to golfers that the mean distance for balls hit with a driver is significantly greater than the mean distance for balls hit with an iron.</a:t>
            </a:r>
          </a:p>
          <a:p>
            <a:endParaRPr lang="en-US" dirty="0"/>
          </a:p>
        </p:txBody>
      </p:sp>
      <p:pic>
        <p:nvPicPr>
          <p:cNvPr id="4" name="Picture 3"/>
          <p:cNvPicPr>
            <a:picLocks noChangeAspect="1"/>
          </p:cNvPicPr>
          <p:nvPr/>
        </p:nvPicPr>
        <p:blipFill>
          <a:blip r:embed="rId2"/>
          <a:stretch>
            <a:fillRect/>
          </a:stretch>
        </p:blipFill>
        <p:spPr>
          <a:xfrm>
            <a:off x="2099141" y="4034118"/>
            <a:ext cx="2695575" cy="1855694"/>
          </a:xfrm>
          <a:prstGeom prst="rect">
            <a:avLst/>
          </a:prstGeom>
        </p:spPr>
      </p:pic>
      <p:pic>
        <p:nvPicPr>
          <p:cNvPr id="6" name="Picture 5"/>
          <p:cNvPicPr>
            <a:picLocks noChangeAspect="1"/>
          </p:cNvPicPr>
          <p:nvPr/>
        </p:nvPicPr>
        <p:blipFill>
          <a:blip r:embed="rId3"/>
          <a:stretch>
            <a:fillRect/>
          </a:stretch>
        </p:blipFill>
        <p:spPr>
          <a:xfrm>
            <a:off x="6441141" y="3899647"/>
            <a:ext cx="2837330" cy="2111748"/>
          </a:xfrm>
          <a:prstGeom prst="rect">
            <a:avLst/>
          </a:prstGeom>
        </p:spPr>
      </p:pic>
    </p:spTree>
    <p:extLst>
      <p:ext uri="{BB962C8B-B14F-4D97-AF65-F5344CB8AC3E}">
        <p14:creationId xmlns:p14="http://schemas.microsoft.com/office/powerpoint/2010/main" val="104513401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Follow-up</a:t>
            </a:r>
            <a:endParaRPr lang="en-US" dirty="0"/>
          </a:p>
        </p:txBody>
      </p:sp>
      <p:sp>
        <p:nvSpPr>
          <p:cNvPr id="8" name="Content Placeholder 7"/>
          <p:cNvSpPr>
            <a:spLocks noGrp="1"/>
          </p:cNvSpPr>
          <p:nvPr>
            <p:ph idx="1"/>
          </p:nvPr>
        </p:nvSpPr>
        <p:spPr/>
        <p:txBody>
          <a:bodyPr/>
          <a:lstStyle/>
          <a:p>
            <a:r>
              <a:rPr lang="en-US" dirty="0" smtClean="0"/>
              <a:t>To determine which brand means differ we can use the Fisher’s LSD method</a:t>
            </a:r>
          </a:p>
          <a:p>
            <a:pPr marL="0" indent="0">
              <a:buNone/>
            </a:pPr>
            <a:endParaRPr lang="en-US" dirty="0" smtClean="0"/>
          </a:p>
          <a:p>
            <a:pPr marL="0" indent="0">
              <a:buNone/>
            </a:pPr>
            <a:endParaRPr lang="en-US" dirty="0"/>
          </a:p>
          <a:p>
            <a:pPr marL="0" indent="0">
              <a:buNone/>
            </a:pPr>
            <a:r>
              <a:rPr lang="en-US" dirty="0" smtClean="0"/>
              <a:t>LSD = t</a:t>
            </a:r>
            <a:r>
              <a:rPr lang="en-US" baseline="-25000" dirty="0" smtClean="0"/>
              <a:t>24 </a:t>
            </a:r>
            <a:r>
              <a:rPr lang="en-US" dirty="0"/>
              <a:t> </a:t>
            </a:r>
            <a:r>
              <a:rPr lang="en-US" dirty="0" smtClean="0"/>
              <a:t>                   = 2.064(2.4799)=5.1186</a:t>
            </a:r>
          </a:p>
          <a:p>
            <a:pPr marL="0" indent="0">
              <a:buNone/>
            </a:pPr>
            <a:endParaRPr lang="en-US" dirty="0"/>
          </a:p>
          <a:p>
            <a:pPr marL="0" indent="0">
              <a:buNone/>
            </a:pP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3847609533"/>
              </p:ext>
            </p:extLst>
          </p:nvPr>
        </p:nvGraphicFramePr>
        <p:xfrm>
          <a:off x="2224741" y="3590364"/>
          <a:ext cx="1379071" cy="632012"/>
        </p:xfrm>
        <a:graphic>
          <a:graphicData uri="http://schemas.openxmlformats.org/presentationml/2006/ole">
            <mc:AlternateContent xmlns:mc="http://schemas.openxmlformats.org/markup-compatibility/2006">
              <mc:Choice xmlns:v="urn:schemas-microsoft-com:vml" Requires="v">
                <p:oleObj spid="_x0000_s13330" name="Equation" r:id="rId3" imgW="965160" imgH="444240" progId="Equation.3">
                  <p:embed/>
                </p:oleObj>
              </mc:Choice>
              <mc:Fallback>
                <p:oleObj name="Equation" r:id="rId3" imgW="965160" imgH="444240" progId="Equation.3">
                  <p:embed/>
                  <p:pic>
                    <p:nvPicPr>
                      <p:cNvPr id="0" name=""/>
                      <p:cNvPicPr/>
                      <p:nvPr/>
                    </p:nvPicPr>
                    <p:blipFill>
                      <a:blip r:embed="rId4"/>
                      <a:stretch>
                        <a:fillRect/>
                      </a:stretch>
                    </p:blipFill>
                    <p:spPr>
                      <a:xfrm>
                        <a:off x="2224741" y="3590364"/>
                        <a:ext cx="1379071" cy="632012"/>
                      </a:xfrm>
                      <a:prstGeom prst="rect">
                        <a:avLst/>
                      </a:prstGeom>
                    </p:spPr>
                  </p:pic>
                </p:oleObj>
              </mc:Fallback>
            </mc:AlternateContent>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638869394"/>
              </p:ext>
            </p:extLst>
          </p:nvPr>
        </p:nvGraphicFramePr>
        <p:xfrm>
          <a:off x="4262717" y="5454020"/>
          <a:ext cx="6952131" cy="1657087"/>
        </p:xfrm>
        <a:graphic>
          <a:graphicData uri="http://schemas.openxmlformats.org/drawingml/2006/table">
            <a:tbl>
              <a:tblPr/>
              <a:tblGrid>
                <a:gridCol w="1654736"/>
                <a:gridCol w="101600"/>
                <a:gridCol w="101600"/>
                <a:gridCol w="1698065"/>
                <a:gridCol w="1698065"/>
                <a:gridCol w="1698065"/>
              </a:tblGrid>
              <a:tr h="956047">
                <a:tc>
                  <a:txBody>
                    <a:bodyPr/>
                    <a:lstStyle/>
                    <a:p>
                      <a:endParaRPr lang="en-US" dirty="0"/>
                    </a:p>
                  </a:txBody>
                  <a:tcPr marL="38100" marR="38100" marT="38100" marB="38100">
                    <a:lnL>
                      <a:noFill/>
                    </a:lnL>
                    <a:lnR>
                      <a:noFill/>
                    </a:lnR>
                    <a:lnT>
                      <a:noFill/>
                    </a:lnT>
                    <a:lnB>
                      <a:noFill/>
                    </a:lnB>
                    <a:solidFill>
                      <a:srgbClr val="FFFFFF"/>
                    </a:solidFill>
                  </a:tcPr>
                </a:tc>
                <a:tc>
                  <a:txBody>
                    <a:bodyPr/>
                    <a:lstStyle/>
                    <a:p>
                      <a:endParaRPr lang="en-US"/>
                    </a:p>
                  </a:txBody>
                  <a:tcPr marL="38100" marR="38100" marT="38100" marB="38100">
                    <a:lnL>
                      <a:noFill/>
                    </a:lnL>
                    <a:lnR>
                      <a:noFill/>
                    </a:lnR>
                    <a:lnT>
                      <a:noFill/>
                    </a:lnT>
                    <a:lnB>
                      <a:noFill/>
                    </a:lnB>
                    <a:solidFill>
                      <a:srgbClr val="FFFFFF"/>
                    </a:solidFill>
                  </a:tcPr>
                </a:tc>
                <a:tc>
                  <a:txBody>
                    <a:bodyPr/>
                    <a:lstStyle/>
                    <a:p>
                      <a:endParaRPr lang="en-US"/>
                    </a:p>
                  </a:txBody>
                  <a:tcPr marL="38100" marR="38100" marT="38100" marB="38100">
                    <a:lnL>
                      <a:noFill/>
                    </a:lnL>
                    <a:lnR>
                      <a:noFill/>
                    </a:lnR>
                    <a:lnT>
                      <a:noFill/>
                    </a:lnT>
                    <a:lnB>
                      <a:noFill/>
                    </a:lnB>
                    <a:solidFill>
                      <a:srgbClr val="FFFFFF"/>
                    </a:solidFill>
                  </a:tcPr>
                </a:tc>
                <a:tc>
                  <a:txBody>
                    <a:bodyPr/>
                    <a:lstStyle/>
                    <a:p>
                      <a:endParaRPr lang="en-US" dirty="0"/>
                    </a:p>
                  </a:txBody>
                  <a:tcPr marL="38100" marR="38100" marT="38100" marB="38100">
                    <a:lnL>
                      <a:noFill/>
                    </a:lnL>
                    <a:lnR>
                      <a:noFill/>
                    </a:lnR>
                    <a:lnT>
                      <a:noFill/>
                    </a:lnT>
                    <a:lnB>
                      <a:noFill/>
                    </a:lnB>
                    <a:solidFill>
                      <a:srgbClr val="FFFFFF"/>
                    </a:solidFill>
                  </a:tcPr>
                </a:tc>
                <a:tc>
                  <a:txBody>
                    <a:bodyPr/>
                    <a:lstStyle/>
                    <a:p>
                      <a:endParaRPr lang="en-US"/>
                    </a:p>
                  </a:txBody>
                  <a:tcPr marL="38100" marR="38100" marT="38100" marB="38100">
                    <a:lnL>
                      <a:noFill/>
                    </a:lnL>
                    <a:lnR>
                      <a:noFill/>
                    </a:lnR>
                    <a:lnT>
                      <a:noFill/>
                    </a:lnT>
                    <a:lnB>
                      <a:noFill/>
                    </a:lnB>
                    <a:solidFill>
                      <a:srgbClr val="FFFFFF"/>
                    </a:solidFill>
                  </a:tcPr>
                </a:tc>
                <a:tc>
                  <a:txBody>
                    <a:bodyPr/>
                    <a:lstStyle/>
                    <a:p>
                      <a:endParaRPr lang="en-US"/>
                    </a:p>
                  </a:txBody>
                  <a:tcPr marL="38100" marR="38100" marT="38100" marB="38100">
                    <a:lnL>
                      <a:noFill/>
                    </a:lnL>
                    <a:lnR>
                      <a:noFill/>
                    </a:lnR>
                    <a:lnT>
                      <a:noFill/>
                    </a:lnT>
                    <a:lnB>
                      <a:noFill/>
                    </a:lnB>
                    <a:solidFill>
                      <a:srgbClr val="FFFFFF"/>
                    </a:solidFill>
                  </a:tcPr>
                </a:tc>
              </a:tr>
              <a:tr h="287266">
                <a:tc>
                  <a:txBody>
                    <a:bodyPr/>
                    <a:lstStyle/>
                    <a:p>
                      <a:endParaRPr lang="en-US"/>
                    </a:p>
                  </a:txBody>
                  <a:tcPr marL="38100" marR="38100" marT="38100" marB="38100">
                    <a:lnL>
                      <a:noFill/>
                    </a:lnL>
                    <a:lnR>
                      <a:noFill/>
                    </a:lnR>
                    <a:lnT>
                      <a:noFill/>
                    </a:lnT>
                    <a:lnB>
                      <a:noFill/>
                    </a:lnB>
                    <a:solidFill>
                      <a:srgbClr val="FFFFFF"/>
                    </a:solidFill>
                  </a:tcPr>
                </a:tc>
                <a:tc>
                  <a:txBody>
                    <a:bodyPr/>
                    <a:lstStyle/>
                    <a:p>
                      <a:endParaRPr lang="en-US"/>
                    </a:p>
                  </a:txBody>
                  <a:tcPr marL="38100" marR="38100" marT="38100" marB="38100">
                    <a:lnL>
                      <a:noFill/>
                    </a:lnL>
                    <a:lnR>
                      <a:noFill/>
                    </a:lnR>
                    <a:lnT>
                      <a:noFill/>
                    </a:lnT>
                    <a:lnB>
                      <a:noFill/>
                    </a:lnB>
                    <a:solidFill>
                      <a:srgbClr val="FFFFFF"/>
                    </a:solidFill>
                  </a:tcPr>
                </a:tc>
                <a:tc>
                  <a:txBody>
                    <a:bodyPr/>
                    <a:lstStyle/>
                    <a:p>
                      <a:endParaRPr lang="en-US"/>
                    </a:p>
                  </a:txBody>
                  <a:tcPr marL="38100" marR="38100" marT="38100" marB="38100">
                    <a:lnL>
                      <a:noFill/>
                    </a:lnL>
                    <a:lnR>
                      <a:noFill/>
                    </a:lnR>
                    <a:lnT>
                      <a:noFill/>
                    </a:lnT>
                    <a:lnB>
                      <a:noFill/>
                    </a:lnB>
                    <a:solidFill>
                      <a:srgbClr val="FFFFFF"/>
                    </a:solidFill>
                  </a:tcPr>
                </a:tc>
                <a:tc>
                  <a:txBody>
                    <a:bodyPr/>
                    <a:lstStyle/>
                    <a:p>
                      <a:endParaRPr lang="en-US" dirty="0"/>
                    </a:p>
                  </a:txBody>
                  <a:tcPr marL="38100" marR="38100" marT="38100" marB="38100">
                    <a:lnL>
                      <a:noFill/>
                    </a:lnL>
                    <a:lnR>
                      <a:noFill/>
                    </a:lnR>
                    <a:lnT>
                      <a:noFill/>
                    </a:lnT>
                    <a:lnB>
                      <a:noFill/>
                    </a:lnB>
                    <a:solidFill>
                      <a:srgbClr val="FFFFFF"/>
                    </a:solidFill>
                  </a:tcPr>
                </a:tc>
                <a:tc>
                  <a:txBody>
                    <a:bodyPr/>
                    <a:lstStyle/>
                    <a:p>
                      <a:endParaRPr lang="en-US"/>
                    </a:p>
                  </a:txBody>
                  <a:tcPr marL="38100" marR="38100" marT="38100" marB="38100">
                    <a:lnL>
                      <a:noFill/>
                    </a:lnL>
                    <a:lnR>
                      <a:noFill/>
                    </a:lnR>
                    <a:lnT>
                      <a:noFill/>
                    </a:lnT>
                    <a:lnB>
                      <a:noFill/>
                    </a:lnB>
                    <a:solidFill>
                      <a:srgbClr val="FFFFFF"/>
                    </a:solidFill>
                  </a:tcPr>
                </a:tc>
                <a:tc>
                  <a:txBody>
                    <a:bodyPr/>
                    <a:lstStyle/>
                    <a:p>
                      <a:endParaRPr lang="en-US"/>
                    </a:p>
                  </a:txBody>
                  <a:tcPr marL="38100" marR="38100" marT="38100" marB="38100">
                    <a:lnL>
                      <a:noFill/>
                    </a:lnL>
                    <a:lnR>
                      <a:noFill/>
                    </a:lnR>
                    <a:lnT>
                      <a:noFill/>
                    </a:lnT>
                    <a:lnB>
                      <a:noFill/>
                    </a:lnB>
                    <a:solidFill>
                      <a:srgbClr val="FFFFFF"/>
                    </a:solidFill>
                  </a:tcPr>
                </a:tc>
              </a:tr>
              <a:tr h="287266">
                <a:tc>
                  <a:txBody>
                    <a:bodyPr/>
                    <a:lstStyle/>
                    <a:p>
                      <a:endParaRPr lang="en-US" dirty="0"/>
                    </a:p>
                  </a:txBody>
                  <a:tcPr marL="38100" marR="38100" marT="38100" marB="38100">
                    <a:lnL>
                      <a:noFill/>
                    </a:lnL>
                    <a:lnR>
                      <a:noFill/>
                    </a:lnR>
                    <a:lnT>
                      <a:noFill/>
                    </a:lnT>
                    <a:lnB>
                      <a:noFill/>
                    </a:lnB>
                    <a:solidFill>
                      <a:srgbClr val="FFFFFF"/>
                    </a:solidFill>
                  </a:tcPr>
                </a:tc>
                <a:tc>
                  <a:txBody>
                    <a:bodyPr/>
                    <a:lstStyle/>
                    <a:p>
                      <a:endParaRPr lang="en-US" dirty="0"/>
                    </a:p>
                  </a:txBody>
                  <a:tcPr marL="38100" marR="38100" marT="38100" marB="38100">
                    <a:lnL>
                      <a:noFill/>
                    </a:lnL>
                    <a:lnR>
                      <a:noFill/>
                    </a:lnR>
                    <a:lnT>
                      <a:noFill/>
                    </a:lnT>
                    <a:lnB>
                      <a:noFill/>
                    </a:lnB>
                    <a:solidFill>
                      <a:srgbClr val="FFFFFF"/>
                    </a:solidFill>
                  </a:tcPr>
                </a:tc>
                <a:tc>
                  <a:txBody>
                    <a:bodyPr/>
                    <a:lstStyle/>
                    <a:p>
                      <a:endParaRPr lang="en-US" dirty="0"/>
                    </a:p>
                  </a:txBody>
                  <a:tcPr marL="38100" marR="38100" marT="38100" marB="38100">
                    <a:lnL>
                      <a:noFill/>
                    </a:lnL>
                    <a:lnR>
                      <a:noFill/>
                    </a:lnR>
                    <a:lnT>
                      <a:noFill/>
                    </a:lnT>
                    <a:lnB>
                      <a:noFill/>
                    </a:lnB>
                    <a:solidFill>
                      <a:srgbClr val="FFFFFF"/>
                    </a:solidFill>
                  </a:tcPr>
                </a:tc>
                <a:tc>
                  <a:txBody>
                    <a:bodyPr/>
                    <a:lstStyle/>
                    <a:p>
                      <a:endParaRPr lang="en-US" dirty="0"/>
                    </a:p>
                  </a:txBody>
                  <a:tcPr marL="38100" marR="38100" marT="38100" marB="38100">
                    <a:lnL>
                      <a:noFill/>
                    </a:lnL>
                    <a:lnR>
                      <a:noFill/>
                    </a:lnR>
                    <a:lnT>
                      <a:noFill/>
                    </a:lnT>
                    <a:lnB>
                      <a:noFill/>
                    </a:lnB>
                    <a:solidFill>
                      <a:srgbClr val="FFFFFF"/>
                    </a:solidFill>
                  </a:tcPr>
                </a:tc>
                <a:tc>
                  <a:txBody>
                    <a:bodyPr/>
                    <a:lstStyle/>
                    <a:p>
                      <a:endParaRPr lang="en-US"/>
                    </a:p>
                  </a:txBody>
                  <a:tcPr marL="38100" marR="38100" marT="38100" marB="38100">
                    <a:lnL>
                      <a:noFill/>
                    </a:lnL>
                    <a:lnR>
                      <a:noFill/>
                    </a:lnR>
                    <a:lnT>
                      <a:noFill/>
                    </a:lnT>
                    <a:lnB>
                      <a:noFill/>
                    </a:lnB>
                    <a:solidFill>
                      <a:srgbClr val="FFFFFF"/>
                    </a:solidFill>
                  </a:tcPr>
                </a:tc>
                <a:tc>
                  <a:txBody>
                    <a:bodyPr/>
                    <a:lstStyle/>
                    <a:p>
                      <a:endParaRPr lang="en-US" dirty="0"/>
                    </a:p>
                  </a:txBody>
                  <a:tcPr marL="38100" marR="38100" marT="38100" marB="38100">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52436882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14024874"/>
              </p:ext>
            </p:extLst>
          </p:nvPr>
        </p:nvGraphicFramePr>
        <p:xfrm>
          <a:off x="779931" y="719665"/>
          <a:ext cx="10529045" cy="5291169"/>
        </p:xfrm>
        <a:graphic>
          <a:graphicData uri="http://schemas.openxmlformats.org/drawingml/2006/table">
            <a:tbl>
              <a:tblPr firstRow="1" bandRow="1">
                <a:tableStyleId>{5C22544A-7EE6-4342-B048-85BDC9FD1C3A}</a:tableStyleId>
              </a:tblPr>
              <a:tblGrid>
                <a:gridCol w="2105809"/>
                <a:gridCol w="2105809"/>
                <a:gridCol w="2105809"/>
                <a:gridCol w="2105809"/>
                <a:gridCol w="2105809"/>
              </a:tblGrid>
              <a:tr h="591509">
                <a:tc>
                  <a:txBody>
                    <a:bodyPr/>
                    <a:lstStyle/>
                    <a:p>
                      <a:endParaRPr lang="en-US" dirty="0"/>
                    </a:p>
                  </a:txBody>
                  <a:tcPr/>
                </a:tc>
                <a:tc>
                  <a:txBody>
                    <a:bodyPr/>
                    <a:lstStyle/>
                    <a:p>
                      <a:pPr algn="ctr"/>
                      <a:r>
                        <a:rPr lang="en-US" dirty="0" smtClean="0"/>
                        <a:t>Brand</a:t>
                      </a:r>
                      <a:r>
                        <a:rPr lang="en-US" baseline="0" dirty="0" smtClean="0"/>
                        <a:t> A</a:t>
                      </a:r>
                      <a:endParaRPr lang="en-US" dirty="0"/>
                    </a:p>
                  </a:txBody>
                  <a:tcPr/>
                </a:tc>
                <a:tc>
                  <a:txBody>
                    <a:bodyPr/>
                    <a:lstStyle/>
                    <a:p>
                      <a:pPr algn="ctr"/>
                      <a:r>
                        <a:rPr lang="en-US" dirty="0" smtClean="0"/>
                        <a:t>Brand B</a:t>
                      </a:r>
                      <a:endParaRPr lang="en-US" dirty="0"/>
                    </a:p>
                  </a:txBody>
                  <a:tcPr/>
                </a:tc>
                <a:tc>
                  <a:txBody>
                    <a:bodyPr/>
                    <a:lstStyle/>
                    <a:p>
                      <a:pPr algn="ctr"/>
                      <a:r>
                        <a:rPr lang="en-US" dirty="0" smtClean="0"/>
                        <a:t>Brand</a:t>
                      </a:r>
                      <a:r>
                        <a:rPr lang="en-US" baseline="0" dirty="0" smtClean="0"/>
                        <a:t> C</a:t>
                      </a:r>
                      <a:endParaRPr lang="en-US" dirty="0"/>
                    </a:p>
                  </a:txBody>
                  <a:tcPr/>
                </a:tc>
                <a:tc>
                  <a:txBody>
                    <a:bodyPr/>
                    <a:lstStyle/>
                    <a:p>
                      <a:pPr algn="ctr"/>
                      <a:r>
                        <a:rPr lang="en-US" dirty="0" smtClean="0"/>
                        <a:t>Brand D</a:t>
                      </a:r>
                      <a:endParaRPr lang="en-US" dirty="0"/>
                    </a:p>
                  </a:txBody>
                  <a:tcPr/>
                </a:tc>
              </a:tr>
              <a:tr h="2366036">
                <a:tc>
                  <a:txBody>
                    <a:bodyPr/>
                    <a:lstStyle/>
                    <a:p>
                      <a:pPr algn="ctr"/>
                      <a:endParaRPr lang="en-US" dirty="0" smtClean="0"/>
                    </a:p>
                    <a:p>
                      <a:pPr algn="ctr"/>
                      <a:endParaRPr lang="en-US" dirty="0" smtClean="0"/>
                    </a:p>
                    <a:p>
                      <a:pPr algn="ctr"/>
                      <a:r>
                        <a:rPr lang="en-US" dirty="0" smtClean="0"/>
                        <a:t>Driver</a:t>
                      </a:r>
                      <a:endParaRPr lang="en-US" dirty="0"/>
                    </a:p>
                  </a:txBody>
                  <a:tcPr/>
                </a:tc>
                <a:tc>
                  <a:txBody>
                    <a:bodyPr/>
                    <a:lstStyle/>
                    <a:p>
                      <a:pPr algn="ctr"/>
                      <a:r>
                        <a:rPr lang="en-US" dirty="0" smtClean="0"/>
                        <a:t>226.4</a:t>
                      </a:r>
                    </a:p>
                    <a:p>
                      <a:pPr algn="ctr"/>
                      <a:r>
                        <a:rPr lang="en-US" dirty="0" smtClean="0"/>
                        <a:t>232.6</a:t>
                      </a:r>
                    </a:p>
                    <a:p>
                      <a:pPr algn="ctr"/>
                      <a:r>
                        <a:rPr lang="en-US" dirty="0" smtClean="0"/>
                        <a:t>234.0</a:t>
                      </a:r>
                    </a:p>
                    <a:p>
                      <a:pPr algn="ctr"/>
                      <a:r>
                        <a:rPr lang="en-US" dirty="0" smtClean="0"/>
                        <a:t>220.7</a:t>
                      </a:r>
                      <a:endParaRPr lang="en-US" dirty="0"/>
                    </a:p>
                  </a:txBody>
                  <a:tcPr/>
                </a:tc>
                <a:tc>
                  <a:txBody>
                    <a:bodyPr/>
                    <a:lstStyle/>
                    <a:p>
                      <a:pPr algn="ctr"/>
                      <a:r>
                        <a:rPr lang="en-US" dirty="0" smtClean="0"/>
                        <a:t>238.3</a:t>
                      </a:r>
                    </a:p>
                    <a:p>
                      <a:pPr algn="ctr"/>
                      <a:r>
                        <a:rPr lang="en-US" dirty="0" smtClean="0"/>
                        <a:t>231.7</a:t>
                      </a:r>
                    </a:p>
                    <a:p>
                      <a:pPr algn="ctr"/>
                      <a:r>
                        <a:rPr lang="en-US" dirty="0" smtClean="0"/>
                        <a:t>227.7</a:t>
                      </a:r>
                    </a:p>
                    <a:p>
                      <a:pPr algn="ctr"/>
                      <a:r>
                        <a:rPr lang="en-US" dirty="0" smtClean="0"/>
                        <a:t>237.2</a:t>
                      </a:r>
                      <a:endParaRPr lang="en-US" dirty="0"/>
                    </a:p>
                  </a:txBody>
                  <a:tcPr/>
                </a:tc>
                <a:tc>
                  <a:txBody>
                    <a:bodyPr/>
                    <a:lstStyle/>
                    <a:p>
                      <a:pPr algn="ctr"/>
                      <a:r>
                        <a:rPr lang="en-US" dirty="0" smtClean="0"/>
                        <a:t>240.5</a:t>
                      </a:r>
                    </a:p>
                    <a:p>
                      <a:pPr algn="ctr"/>
                      <a:r>
                        <a:rPr lang="en-US" dirty="0" smtClean="0"/>
                        <a:t>246.9</a:t>
                      </a:r>
                    </a:p>
                    <a:p>
                      <a:pPr algn="ctr"/>
                      <a:r>
                        <a:rPr lang="en-US" dirty="0" smtClean="0"/>
                        <a:t>240.3</a:t>
                      </a:r>
                    </a:p>
                    <a:p>
                      <a:pPr algn="ctr"/>
                      <a:r>
                        <a:rPr lang="en-US" dirty="0" smtClean="0"/>
                        <a:t>244.7</a:t>
                      </a:r>
                      <a:endParaRPr lang="en-US" dirty="0"/>
                    </a:p>
                  </a:txBody>
                  <a:tcPr/>
                </a:tc>
                <a:tc>
                  <a:txBody>
                    <a:bodyPr/>
                    <a:lstStyle/>
                    <a:p>
                      <a:pPr algn="ctr"/>
                      <a:r>
                        <a:rPr lang="en-US" dirty="0" smtClean="0"/>
                        <a:t>219.8</a:t>
                      </a:r>
                    </a:p>
                    <a:p>
                      <a:pPr algn="ctr"/>
                      <a:r>
                        <a:rPr lang="en-US" dirty="0" smtClean="0"/>
                        <a:t>228.7</a:t>
                      </a:r>
                    </a:p>
                    <a:p>
                      <a:pPr algn="ctr"/>
                      <a:r>
                        <a:rPr lang="en-US" dirty="0" smtClean="0"/>
                        <a:t>232.9</a:t>
                      </a:r>
                    </a:p>
                    <a:p>
                      <a:pPr algn="ctr"/>
                      <a:r>
                        <a:rPr lang="en-US" dirty="0" smtClean="0"/>
                        <a:t>237.6</a:t>
                      </a:r>
                      <a:endParaRPr lang="en-US" dirty="0"/>
                    </a:p>
                  </a:txBody>
                  <a:tcPr/>
                </a:tc>
              </a:tr>
              <a:tr h="2333624">
                <a:tc>
                  <a:txBody>
                    <a:bodyPr/>
                    <a:lstStyle/>
                    <a:p>
                      <a:pPr algn="ctr"/>
                      <a:endParaRPr lang="en-US" dirty="0" smtClean="0"/>
                    </a:p>
                    <a:p>
                      <a:pPr algn="ctr"/>
                      <a:r>
                        <a:rPr lang="en-US" dirty="0" smtClean="0"/>
                        <a:t>Five-iron</a:t>
                      </a:r>
                    </a:p>
                    <a:p>
                      <a:pPr algn="ctr"/>
                      <a:endParaRPr lang="en-US" dirty="0"/>
                    </a:p>
                  </a:txBody>
                  <a:tcPr/>
                </a:tc>
                <a:tc>
                  <a:txBody>
                    <a:bodyPr/>
                    <a:lstStyle/>
                    <a:p>
                      <a:pPr algn="ctr"/>
                      <a:r>
                        <a:rPr lang="en-US" dirty="0" smtClean="0"/>
                        <a:t>163.8</a:t>
                      </a:r>
                    </a:p>
                    <a:p>
                      <a:pPr algn="ctr"/>
                      <a:r>
                        <a:rPr lang="en-US" dirty="0" smtClean="0"/>
                        <a:t>179.4</a:t>
                      </a:r>
                    </a:p>
                    <a:p>
                      <a:pPr algn="ctr"/>
                      <a:r>
                        <a:rPr lang="en-US" dirty="0" smtClean="0"/>
                        <a:t>168.6</a:t>
                      </a:r>
                    </a:p>
                    <a:p>
                      <a:pPr algn="ctr"/>
                      <a:r>
                        <a:rPr lang="en-US" dirty="0" smtClean="0"/>
                        <a:t>173.4</a:t>
                      </a:r>
                    </a:p>
                    <a:p>
                      <a:pPr algn="ctr"/>
                      <a:endParaRPr lang="en-US" dirty="0"/>
                    </a:p>
                  </a:txBody>
                  <a:tcPr/>
                </a:tc>
                <a:tc>
                  <a:txBody>
                    <a:bodyPr/>
                    <a:lstStyle/>
                    <a:p>
                      <a:pPr algn="ctr"/>
                      <a:r>
                        <a:rPr lang="en-US" dirty="0" smtClean="0"/>
                        <a:t>184.4</a:t>
                      </a:r>
                    </a:p>
                    <a:p>
                      <a:pPr algn="ctr"/>
                      <a:r>
                        <a:rPr lang="en-US" dirty="0" smtClean="0"/>
                        <a:t>180.6</a:t>
                      </a:r>
                    </a:p>
                    <a:p>
                      <a:pPr algn="ctr"/>
                      <a:r>
                        <a:rPr lang="en-US" dirty="0" smtClean="0"/>
                        <a:t>179.5</a:t>
                      </a:r>
                    </a:p>
                    <a:p>
                      <a:pPr algn="ctr"/>
                      <a:r>
                        <a:rPr lang="en-US" dirty="0" smtClean="0"/>
                        <a:t>186.2</a:t>
                      </a:r>
                      <a:endParaRPr lang="en-US" dirty="0"/>
                    </a:p>
                  </a:txBody>
                  <a:tcPr/>
                </a:tc>
                <a:tc>
                  <a:txBody>
                    <a:bodyPr/>
                    <a:lstStyle/>
                    <a:p>
                      <a:pPr algn="ctr"/>
                      <a:r>
                        <a:rPr lang="en-US" dirty="0" smtClean="0"/>
                        <a:t>179.0</a:t>
                      </a:r>
                    </a:p>
                    <a:p>
                      <a:pPr algn="ctr"/>
                      <a:r>
                        <a:rPr lang="en-US" dirty="0" smtClean="0"/>
                        <a:t>168.0</a:t>
                      </a:r>
                    </a:p>
                    <a:p>
                      <a:pPr algn="ctr"/>
                      <a:r>
                        <a:rPr lang="en-US" dirty="0" smtClean="0"/>
                        <a:t>165.2</a:t>
                      </a:r>
                    </a:p>
                    <a:p>
                      <a:pPr algn="ctr"/>
                      <a:r>
                        <a:rPr lang="en-US" dirty="0" smtClean="0"/>
                        <a:t>156.5</a:t>
                      </a:r>
                      <a:endParaRPr lang="en-US" dirty="0"/>
                    </a:p>
                  </a:txBody>
                  <a:tcPr/>
                </a:tc>
                <a:tc>
                  <a:txBody>
                    <a:bodyPr/>
                    <a:lstStyle/>
                    <a:p>
                      <a:pPr algn="ctr"/>
                      <a:r>
                        <a:rPr lang="en-US" dirty="0" smtClean="0"/>
                        <a:t>157.8</a:t>
                      </a:r>
                    </a:p>
                    <a:p>
                      <a:pPr algn="ctr"/>
                      <a:r>
                        <a:rPr lang="en-US" dirty="0" smtClean="0"/>
                        <a:t>161.8</a:t>
                      </a:r>
                    </a:p>
                    <a:p>
                      <a:pPr algn="ctr"/>
                      <a:r>
                        <a:rPr lang="en-US" dirty="0" smtClean="0"/>
                        <a:t>162.1</a:t>
                      </a:r>
                    </a:p>
                    <a:p>
                      <a:pPr algn="ctr"/>
                      <a:r>
                        <a:rPr lang="en-US" dirty="0" smtClean="0"/>
                        <a:t>160.3</a:t>
                      </a:r>
                    </a:p>
                    <a:p>
                      <a:pPr algn="ctr"/>
                      <a:endParaRPr lang="en-US" dirty="0"/>
                    </a:p>
                  </a:txBody>
                  <a:tcPr/>
                </a:tc>
              </a:tr>
            </a:tbl>
          </a:graphicData>
        </a:graphic>
      </p:graphicFrame>
    </p:spTree>
    <p:extLst>
      <p:ext uri="{BB962C8B-B14F-4D97-AF65-F5344CB8AC3E}">
        <p14:creationId xmlns:p14="http://schemas.microsoft.com/office/powerpoint/2010/main" val="107123879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15471" y="1556684"/>
            <a:ext cx="10515600" cy="4351338"/>
          </a:xfrm>
        </p:spPr>
        <p:txBody>
          <a:bodyPr>
            <a:normAutofit/>
          </a:bodyPr>
          <a:lstStyle/>
          <a:p>
            <a:pPr marL="0" indent="0">
              <a:buNone/>
            </a:pPr>
            <a:r>
              <a:rPr lang="en-US" dirty="0" smtClean="0"/>
              <a:t>Mean of Brand E = 202.4375</a:t>
            </a:r>
          </a:p>
          <a:p>
            <a:pPr marL="0" indent="0">
              <a:buNone/>
            </a:pPr>
            <a:r>
              <a:rPr lang="en-US" dirty="0" smtClean="0"/>
              <a:t>Mean of Brand F = 218.4375</a:t>
            </a:r>
          </a:p>
          <a:p>
            <a:pPr marL="0" indent="0">
              <a:buNone/>
            </a:pPr>
            <a:r>
              <a:rPr lang="en-US" dirty="0" smtClean="0"/>
              <a:t>Mean of Brand G= 223.5875</a:t>
            </a:r>
          </a:p>
          <a:p>
            <a:pPr marL="0" indent="0">
              <a:buNone/>
            </a:pPr>
            <a:r>
              <a:rPr lang="en-US" dirty="0" smtClean="0"/>
              <a:t>Mean of Brand H= 199.20</a:t>
            </a:r>
          </a:p>
          <a:p>
            <a:endParaRPr lang="en-US" dirty="0"/>
          </a:p>
          <a:p>
            <a:pPr marL="0" indent="0">
              <a:buNone/>
            </a:pPr>
            <a:r>
              <a:rPr lang="en-US" dirty="0" smtClean="0"/>
              <a:t>While there is no significant difference between E and H or G and F. </a:t>
            </a:r>
            <a:r>
              <a:rPr lang="en-US" dirty="0"/>
              <a:t>It appears that both Brands </a:t>
            </a:r>
            <a:r>
              <a:rPr lang="en-US" dirty="0" smtClean="0"/>
              <a:t>G </a:t>
            </a:r>
            <a:r>
              <a:rPr lang="en-US" dirty="0"/>
              <a:t>and </a:t>
            </a:r>
            <a:r>
              <a:rPr lang="en-US" dirty="0" smtClean="0"/>
              <a:t>F </a:t>
            </a:r>
            <a:r>
              <a:rPr lang="en-US" dirty="0"/>
              <a:t>have a significantly great mean distance than both Brands E and H as these means differ by more than 5.11.</a:t>
            </a:r>
          </a:p>
        </p:txBody>
      </p:sp>
    </p:spTree>
    <p:extLst>
      <p:ext uri="{BB962C8B-B14F-4D97-AF65-F5344CB8AC3E}">
        <p14:creationId xmlns:p14="http://schemas.microsoft.com/office/powerpoint/2010/main" val="33570250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40351408"/>
              </p:ext>
            </p:extLst>
          </p:nvPr>
        </p:nvGraphicFramePr>
        <p:xfrm>
          <a:off x="779931" y="719665"/>
          <a:ext cx="10529045" cy="5840755"/>
        </p:xfrm>
        <a:graphic>
          <a:graphicData uri="http://schemas.openxmlformats.org/drawingml/2006/table">
            <a:tbl>
              <a:tblPr firstRow="1" bandRow="1">
                <a:tableStyleId>{5C22544A-7EE6-4342-B048-85BDC9FD1C3A}</a:tableStyleId>
              </a:tblPr>
              <a:tblGrid>
                <a:gridCol w="2105809"/>
                <a:gridCol w="2105809"/>
                <a:gridCol w="2105809"/>
                <a:gridCol w="2105809"/>
                <a:gridCol w="2105809"/>
              </a:tblGrid>
              <a:tr h="591509">
                <a:tc>
                  <a:txBody>
                    <a:bodyPr/>
                    <a:lstStyle/>
                    <a:p>
                      <a:endParaRPr lang="en-US" dirty="0"/>
                    </a:p>
                  </a:txBody>
                  <a:tcPr/>
                </a:tc>
                <a:tc>
                  <a:txBody>
                    <a:bodyPr/>
                    <a:lstStyle/>
                    <a:p>
                      <a:pPr algn="ctr"/>
                      <a:r>
                        <a:rPr lang="en-US" dirty="0" smtClean="0"/>
                        <a:t>Brand</a:t>
                      </a:r>
                      <a:r>
                        <a:rPr lang="en-US" baseline="0" dirty="0" smtClean="0"/>
                        <a:t> A</a:t>
                      </a:r>
                    </a:p>
                    <a:p>
                      <a:pPr algn="ctr"/>
                      <a:r>
                        <a:rPr lang="en-US" baseline="0" dirty="0" smtClean="0"/>
                        <a:t>MEAN=</a:t>
                      </a:r>
                      <a:r>
                        <a:rPr lang="en-US" sz="1800" b="0" i="0" kern="1200" dirty="0" smtClean="0">
                          <a:solidFill>
                            <a:schemeClr val="lt1"/>
                          </a:solidFill>
                          <a:effectLst/>
                          <a:latin typeface="+mn-lt"/>
                          <a:ea typeface="+mn-ea"/>
                          <a:cs typeface="+mn-cs"/>
                        </a:rPr>
                        <a:t>199.8625</a:t>
                      </a:r>
                      <a:endParaRPr lang="en-US" dirty="0"/>
                    </a:p>
                  </a:txBody>
                  <a:tcPr/>
                </a:tc>
                <a:tc>
                  <a:txBody>
                    <a:bodyPr/>
                    <a:lstStyle/>
                    <a:p>
                      <a:pPr algn="ctr"/>
                      <a:r>
                        <a:rPr lang="en-US" dirty="0" smtClean="0"/>
                        <a:t>Brand B</a:t>
                      </a:r>
                    </a:p>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MEAN=</a:t>
                      </a:r>
                      <a:r>
                        <a:rPr lang="en-US" sz="1800" b="0" i="0" kern="1200" dirty="0" smtClean="0">
                          <a:solidFill>
                            <a:schemeClr val="lt1"/>
                          </a:solidFill>
                          <a:effectLst/>
                          <a:latin typeface="+mn-lt"/>
                          <a:ea typeface="+mn-ea"/>
                          <a:cs typeface="+mn-cs"/>
                        </a:rPr>
                        <a:t>208.2</a:t>
                      </a:r>
                      <a:endParaRPr lang="en-US" dirty="0" smtClean="0"/>
                    </a:p>
                    <a:p>
                      <a:pPr algn="ctr"/>
                      <a:endParaRPr lang="en-US" dirty="0"/>
                    </a:p>
                  </a:txBody>
                  <a:tcPr/>
                </a:tc>
                <a:tc>
                  <a:txBody>
                    <a:bodyPr/>
                    <a:lstStyle/>
                    <a:p>
                      <a:pPr algn="ctr"/>
                      <a:r>
                        <a:rPr lang="en-US" dirty="0" smtClean="0"/>
                        <a:t>Brand</a:t>
                      </a:r>
                      <a:r>
                        <a:rPr lang="en-US" baseline="0" dirty="0" smtClean="0"/>
                        <a:t> C</a:t>
                      </a:r>
                    </a:p>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MEAN=</a:t>
                      </a:r>
                      <a:r>
                        <a:rPr lang="en-US" sz="1800" b="0" i="0" kern="1200" dirty="0" smtClean="0">
                          <a:solidFill>
                            <a:schemeClr val="lt1"/>
                          </a:solidFill>
                          <a:effectLst/>
                          <a:latin typeface="+mn-lt"/>
                          <a:ea typeface="+mn-ea"/>
                          <a:cs typeface="+mn-cs"/>
                        </a:rPr>
                        <a:t>205.1375</a:t>
                      </a:r>
                      <a:endParaRPr lang="en-US" dirty="0" smtClean="0"/>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Brand D</a:t>
                      </a:r>
                    </a:p>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MEAN=</a:t>
                      </a:r>
                      <a:r>
                        <a:rPr lang="en-US" sz="1800" b="0" i="0" kern="1200" dirty="0" smtClean="0">
                          <a:solidFill>
                            <a:schemeClr val="lt1"/>
                          </a:solidFill>
                          <a:effectLst/>
                          <a:latin typeface="+mn-lt"/>
                          <a:ea typeface="+mn-ea"/>
                          <a:cs typeface="+mn-cs"/>
                        </a:rPr>
                        <a:t>195.125</a:t>
                      </a:r>
                      <a:endParaRPr lang="en-US" dirty="0" smtClean="0"/>
                    </a:p>
                    <a:p>
                      <a:pPr algn="ctr"/>
                      <a:endParaRPr lang="en-US" dirty="0"/>
                    </a:p>
                  </a:txBody>
                  <a:tcPr/>
                </a:tc>
              </a:tr>
              <a:tr h="2366036">
                <a:tc>
                  <a:txBody>
                    <a:bodyPr/>
                    <a:lstStyle/>
                    <a:p>
                      <a:pPr algn="ctr"/>
                      <a:endParaRPr lang="en-US" dirty="0" smtClean="0"/>
                    </a:p>
                    <a:p>
                      <a:pPr algn="ctr"/>
                      <a:endParaRPr lang="en-US" dirty="0" smtClean="0"/>
                    </a:p>
                    <a:p>
                      <a:pPr algn="ctr"/>
                      <a:r>
                        <a:rPr lang="en-US" dirty="0" smtClean="0"/>
                        <a:t>Driver</a:t>
                      </a:r>
                    </a:p>
                    <a:p>
                      <a:pPr algn="ctr"/>
                      <a:r>
                        <a:rPr lang="en-US" dirty="0" smtClean="0"/>
                        <a:t>MEAN=</a:t>
                      </a:r>
                      <a:r>
                        <a:rPr lang="en-US" sz="1800" b="0" i="0" kern="1200" dirty="0" smtClean="0">
                          <a:solidFill>
                            <a:schemeClr val="dk1"/>
                          </a:solidFill>
                          <a:effectLst/>
                          <a:latin typeface="+mn-lt"/>
                          <a:ea typeface="+mn-ea"/>
                          <a:cs typeface="+mn-cs"/>
                        </a:rPr>
                        <a:t>233.75</a:t>
                      </a:r>
                      <a:endParaRPr lang="en-US" dirty="0" smtClean="0"/>
                    </a:p>
                    <a:p>
                      <a:pPr algn="ctr"/>
                      <a:endParaRPr lang="en-US" dirty="0"/>
                    </a:p>
                  </a:txBody>
                  <a:tcPr/>
                </a:tc>
                <a:tc>
                  <a:txBody>
                    <a:bodyPr/>
                    <a:lstStyle/>
                    <a:p>
                      <a:pPr algn="ctr"/>
                      <a:r>
                        <a:rPr lang="en-US" dirty="0" smtClean="0"/>
                        <a:t>226.4</a:t>
                      </a:r>
                    </a:p>
                    <a:p>
                      <a:pPr algn="ctr"/>
                      <a:r>
                        <a:rPr lang="en-US" dirty="0" smtClean="0"/>
                        <a:t>232.6</a:t>
                      </a:r>
                    </a:p>
                    <a:p>
                      <a:pPr algn="ctr"/>
                      <a:r>
                        <a:rPr lang="en-US" dirty="0" smtClean="0"/>
                        <a:t>234.0</a:t>
                      </a:r>
                    </a:p>
                    <a:p>
                      <a:pPr algn="ctr"/>
                      <a:r>
                        <a:rPr lang="en-US" dirty="0" smtClean="0"/>
                        <a:t>220.7</a:t>
                      </a:r>
                    </a:p>
                    <a:p>
                      <a:pPr algn="ctr"/>
                      <a:endParaRPr lang="en-US" dirty="0" smtClean="0"/>
                    </a:p>
                    <a:p>
                      <a:pPr algn="ctr"/>
                      <a:r>
                        <a:rPr lang="en-US" dirty="0" smtClean="0"/>
                        <a:t>Sum=913.7</a:t>
                      </a:r>
                    </a:p>
                    <a:p>
                      <a:pPr algn="ctr"/>
                      <a:r>
                        <a:rPr lang="en-US" dirty="0" smtClean="0"/>
                        <a:t>Mean= </a:t>
                      </a:r>
                      <a:r>
                        <a:rPr lang="nn-NO" dirty="0" smtClean="0"/>
                        <a:t>228.425</a:t>
                      </a:r>
                      <a:endParaRPr lang="en-US" dirty="0" smtClean="0"/>
                    </a:p>
                    <a:p>
                      <a:pPr algn="ctr"/>
                      <a:endParaRPr lang="en-US" dirty="0"/>
                    </a:p>
                  </a:txBody>
                  <a:tcPr/>
                </a:tc>
                <a:tc>
                  <a:txBody>
                    <a:bodyPr/>
                    <a:lstStyle/>
                    <a:p>
                      <a:pPr algn="ctr"/>
                      <a:r>
                        <a:rPr lang="en-US" dirty="0" smtClean="0"/>
                        <a:t>238.3</a:t>
                      </a:r>
                    </a:p>
                    <a:p>
                      <a:pPr algn="ctr"/>
                      <a:r>
                        <a:rPr lang="en-US" dirty="0" smtClean="0"/>
                        <a:t>231.7</a:t>
                      </a:r>
                    </a:p>
                    <a:p>
                      <a:pPr algn="ctr"/>
                      <a:r>
                        <a:rPr lang="en-US" dirty="0" smtClean="0"/>
                        <a:t>227.7</a:t>
                      </a:r>
                    </a:p>
                    <a:p>
                      <a:pPr algn="ctr"/>
                      <a:r>
                        <a:rPr lang="en-US" dirty="0" smtClean="0"/>
                        <a:t>237.2</a:t>
                      </a:r>
                    </a:p>
                    <a:p>
                      <a:pPr algn="ctr"/>
                      <a:endParaRPr lang="en-US" dirty="0" smtClean="0"/>
                    </a:p>
                    <a:p>
                      <a:pPr algn="ctr"/>
                      <a:r>
                        <a:rPr lang="en-US" dirty="0" smtClean="0"/>
                        <a:t>Sum=934.9</a:t>
                      </a:r>
                    </a:p>
                    <a:p>
                      <a:pPr algn="ctr"/>
                      <a:r>
                        <a:rPr lang="en-US" dirty="0" smtClean="0"/>
                        <a:t>Mean=</a:t>
                      </a:r>
                      <a:r>
                        <a:rPr lang="en-US" sz="1800" b="0" i="0" kern="1200" dirty="0" smtClean="0">
                          <a:solidFill>
                            <a:schemeClr val="dk1"/>
                          </a:solidFill>
                          <a:effectLst/>
                          <a:latin typeface="+mn-lt"/>
                          <a:ea typeface="+mn-ea"/>
                          <a:cs typeface="+mn-cs"/>
                        </a:rPr>
                        <a:t>233.725</a:t>
                      </a:r>
                      <a:endParaRPr lang="en-US" dirty="0" smtClean="0"/>
                    </a:p>
                    <a:p>
                      <a:pPr algn="ctr"/>
                      <a:endParaRPr lang="en-US" dirty="0"/>
                    </a:p>
                  </a:txBody>
                  <a:tcPr/>
                </a:tc>
                <a:tc>
                  <a:txBody>
                    <a:bodyPr/>
                    <a:lstStyle/>
                    <a:p>
                      <a:pPr algn="ctr"/>
                      <a:r>
                        <a:rPr lang="en-US" dirty="0" smtClean="0"/>
                        <a:t>240.5</a:t>
                      </a:r>
                    </a:p>
                    <a:p>
                      <a:pPr algn="ctr"/>
                      <a:r>
                        <a:rPr lang="en-US" dirty="0" smtClean="0"/>
                        <a:t>246.9</a:t>
                      </a:r>
                    </a:p>
                    <a:p>
                      <a:pPr algn="ctr"/>
                      <a:r>
                        <a:rPr lang="en-US" dirty="0" smtClean="0"/>
                        <a:t>240.3</a:t>
                      </a:r>
                    </a:p>
                    <a:p>
                      <a:pPr algn="ctr"/>
                      <a:r>
                        <a:rPr lang="en-US" dirty="0" smtClean="0"/>
                        <a:t>244.7</a:t>
                      </a:r>
                    </a:p>
                    <a:p>
                      <a:pPr algn="ctr"/>
                      <a:endParaRPr lang="en-US" dirty="0" smtClean="0"/>
                    </a:p>
                    <a:p>
                      <a:pPr algn="ctr"/>
                      <a:r>
                        <a:rPr lang="en-US" dirty="0" smtClean="0"/>
                        <a:t>Sum=972.4</a:t>
                      </a:r>
                    </a:p>
                    <a:p>
                      <a:pPr algn="ctr"/>
                      <a:r>
                        <a:rPr lang="en-US" dirty="0" smtClean="0"/>
                        <a:t>Mean=</a:t>
                      </a:r>
                      <a:r>
                        <a:rPr lang="en-US" sz="1800" b="0" i="0" kern="1200" dirty="0" smtClean="0">
                          <a:solidFill>
                            <a:schemeClr val="dk1"/>
                          </a:solidFill>
                          <a:effectLst/>
                          <a:latin typeface="+mn-lt"/>
                          <a:ea typeface="+mn-ea"/>
                          <a:cs typeface="+mn-cs"/>
                        </a:rPr>
                        <a:t>243.1</a:t>
                      </a:r>
                      <a:endParaRPr lang="en-US" dirty="0" smtClean="0"/>
                    </a:p>
                    <a:p>
                      <a:pPr algn="ctr"/>
                      <a:endParaRPr lang="en-US" dirty="0"/>
                    </a:p>
                  </a:txBody>
                  <a:tcPr/>
                </a:tc>
                <a:tc>
                  <a:txBody>
                    <a:bodyPr/>
                    <a:lstStyle/>
                    <a:p>
                      <a:pPr algn="ctr"/>
                      <a:r>
                        <a:rPr lang="en-US" dirty="0" smtClean="0"/>
                        <a:t>219.8</a:t>
                      </a:r>
                    </a:p>
                    <a:p>
                      <a:pPr algn="ctr"/>
                      <a:r>
                        <a:rPr lang="en-US" dirty="0" smtClean="0"/>
                        <a:t>228.7</a:t>
                      </a:r>
                    </a:p>
                    <a:p>
                      <a:pPr algn="ctr"/>
                      <a:r>
                        <a:rPr lang="en-US" dirty="0" smtClean="0"/>
                        <a:t>232.9</a:t>
                      </a:r>
                    </a:p>
                    <a:p>
                      <a:pPr algn="ctr"/>
                      <a:r>
                        <a:rPr lang="en-US" dirty="0" smtClean="0"/>
                        <a:t>237.6</a:t>
                      </a:r>
                    </a:p>
                    <a:p>
                      <a:pPr algn="ctr"/>
                      <a:endParaRPr lang="en-US" dirty="0" smtClean="0"/>
                    </a:p>
                    <a:p>
                      <a:pPr algn="ctr"/>
                      <a:r>
                        <a:rPr lang="en-US" dirty="0" smtClean="0"/>
                        <a:t>Sum=919</a:t>
                      </a:r>
                    </a:p>
                    <a:p>
                      <a:pPr algn="ctr"/>
                      <a:r>
                        <a:rPr lang="en-US" dirty="0" smtClean="0"/>
                        <a:t>Mean=</a:t>
                      </a:r>
                      <a:r>
                        <a:rPr lang="en-US" sz="1800" b="0" i="0" kern="1200" dirty="0" smtClean="0">
                          <a:solidFill>
                            <a:schemeClr val="dk1"/>
                          </a:solidFill>
                          <a:effectLst/>
                          <a:latin typeface="+mn-lt"/>
                          <a:ea typeface="+mn-ea"/>
                          <a:cs typeface="+mn-cs"/>
                        </a:rPr>
                        <a:t>229.75</a:t>
                      </a:r>
                      <a:endParaRPr lang="en-US" dirty="0" smtClean="0"/>
                    </a:p>
                    <a:p>
                      <a:pPr algn="ctr"/>
                      <a:endParaRPr lang="en-US" dirty="0"/>
                    </a:p>
                  </a:txBody>
                  <a:tcPr/>
                </a:tc>
              </a:tr>
              <a:tr h="2333624">
                <a:tc>
                  <a:txBody>
                    <a:bodyPr/>
                    <a:lstStyle/>
                    <a:p>
                      <a:pPr algn="ctr"/>
                      <a:endParaRPr lang="en-US" dirty="0" smtClean="0"/>
                    </a:p>
                    <a:p>
                      <a:pPr algn="ctr"/>
                      <a:r>
                        <a:rPr lang="en-US" dirty="0" smtClean="0"/>
                        <a:t>Five-iron</a:t>
                      </a:r>
                    </a:p>
                    <a:p>
                      <a:pPr algn="ctr"/>
                      <a:endParaRPr lang="en-US" dirty="0" smtClean="0"/>
                    </a:p>
                    <a:p>
                      <a:pPr algn="ctr"/>
                      <a:r>
                        <a:rPr lang="en-US" dirty="0" smtClean="0"/>
                        <a:t>MEAN=</a:t>
                      </a:r>
                      <a:r>
                        <a:rPr lang="en-US" sz="1800" b="0" i="0" kern="1200" dirty="0" smtClean="0">
                          <a:solidFill>
                            <a:schemeClr val="dk1"/>
                          </a:solidFill>
                          <a:effectLst/>
                          <a:latin typeface="+mn-lt"/>
                          <a:ea typeface="+mn-ea"/>
                          <a:cs typeface="+mn-cs"/>
                        </a:rPr>
                        <a:t>170.4125</a:t>
                      </a:r>
                      <a:endParaRPr lang="en-US" dirty="0"/>
                    </a:p>
                  </a:txBody>
                  <a:tcPr/>
                </a:tc>
                <a:tc>
                  <a:txBody>
                    <a:bodyPr/>
                    <a:lstStyle/>
                    <a:p>
                      <a:pPr algn="ctr"/>
                      <a:r>
                        <a:rPr lang="en-US" dirty="0" smtClean="0"/>
                        <a:t>163.8</a:t>
                      </a:r>
                    </a:p>
                    <a:p>
                      <a:pPr algn="ctr"/>
                      <a:r>
                        <a:rPr lang="en-US" dirty="0" smtClean="0"/>
                        <a:t>179.4</a:t>
                      </a:r>
                    </a:p>
                    <a:p>
                      <a:pPr algn="ctr"/>
                      <a:r>
                        <a:rPr lang="en-US" dirty="0" smtClean="0"/>
                        <a:t>168.6</a:t>
                      </a:r>
                    </a:p>
                    <a:p>
                      <a:pPr algn="ctr"/>
                      <a:r>
                        <a:rPr lang="en-US" dirty="0" smtClean="0"/>
                        <a:t>173.4</a:t>
                      </a:r>
                    </a:p>
                    <a:p>
                      <a:pPr algn="ctr"/>
                      <a:endParaRPr lang="en-US" dirty="0" smtClean="0"/>
                    </a:p>
                    <a:p>
                      <a:pPr algn="ctr"/>
                      <a:r>
                        <a:rPr lang="en-US" dirty="0" smtClean="0"/>
                        <a:t>Sum=685.2</a:t>
                      </a:r>
                    </a:p>
                    <a:p>
                      <a:pPr algn="ctr"/>
                      <a:r>
                        <a:rPr lang="en-US" dirty="0" smtClean="0"/>
                        <a:t>Mean=</a:t>
                      </a:r>
                      <a:r>
                        <a:rPr lang="en-US" sz="1800" b="0" i="0" kern="1200" dirty="0" smtClean="0">
                          <a:solidFill>
                            <a:schemeClr val="dk1"/>
                          </a:solidFill>
                          <a:effectLst/>
                          <a:latin typeface="+mn-lt"/>
                          <a:ea typeface="+mn-ea"/>
                          <a:cs typeface="+mn-cs"/>
                        </a:rPr>
                        <a:t>171.3</a:t>
                      </a:r>
                      <a:endParaRPr lang="en-US" dirty="0" smtClean="0"/>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t>184.4</a:t>
                      </a:r>
                      <a:endParaRPr lang="en-US" dirty="0" smtClean="0"/>
                    </a:p>
                    <a:p>
                      <a:pPr algn="ctr"/>
                      <a:r>
                        <a:rPr lang="en-US" smtClean="0"/>
                        <a:t>180.6</a:t>
                      </a:r>
                      <a:endParaRPr lang="en-US" dirty="0" smtClean="0"/>
                    </a:p>
                    <a:p>
                      <a:pPr algn="ctr"/>
                      <a:r>
                        <a:rPr lang="en-US" dirty="0" smtClean="0"/>
                        <a:t>179.5</a:t>
                      </a:r>
                    </a:p>
                    <a:p>
                      <a:pPr algn="ctr"/>
                      <a:r>
                        <a:rPr lang="en-US" dirty="0" smtClean="0"/>
                        <a:t>186.2</a:t>
                      </a:r>
                    </a:p>
                    <a:p>
                      <a:pPr algn="ctr"/>
                      <a:endParaRPr lang="en-US" dirty="0" smtClean="0"/>
                    </a:p>
                    <a:p>
                      <a:pPr algn="ctr"/>
                      <a:r>
                        <a:rPr lang="en-US" dirty="0" smtClean="0"/>
                        <a:t>Sum=730.7</a:t>
                      </a:r>
                    </a:p>
                    <a:p>
                      <a:pPr algn="ctr"/>
                      <a:r>
                        <a:rPr lang="en-US" dirty="0" smtClean="0"/>
                        <a:t>Mean=</a:t>
                      </a:r>
                      <a:r>
                        <a:rPr lang="en-US" sz="1800" b="0" i="0" kern="1200" dirty="0" smtClean="0">
                          <a:solidFill>
                            <a:schemeClr val="dk1"/>
                          </a:solidFill>
                          <a:effectLst/>
                          <a:latin typeface="+mn-lt"/>
                          <a:ea typeface="+mn-ea"/>
                          <a:cs typeface="+mn-cs"/>
                        </a:rPr>
                        <a:t>182.675</a:t>
                      </a:r>
                      <a:endParaRPr lang="en-US" dirty="0" smtClean="0"/>
                    </a:p>
                    <a:p>
                      <a:pPr algn="ctr"/>
                      <a:endParaRPr lang="en-US" dirty="0"/>
                    </a:p>
                  </a:txBody>
                  <a:tcPr/>
                </a:tc>
                <a:tc>
                  <a:txBody>
                    <a:bodyPr/>
                    <a:lstStyle/>
                    <a:p>
                      <a:pPr algn="ctr"/>
                      <a:r>
                        <a:rPr lang="en-US" dirty="0" smtClean="0"/>
                        <a:t>179.0</a:t>
                      </a:r>
                    </a:p>
                    <a:p>
                      <a:pPr algn="ctr"/>
                      <a:r>
                        <a:rPr lang="en-US" dirty="0" smtClean="0"/>
                        <a:t>168.0</a:t>
                      </a:r>
                    </a:p>
                    <a:p>
                      <a:pPr algn="ctr"/>
                      <a:r>
                        <a:rPr lang="en-US" dirty="0" smtClean="0"/>
                        <a:t>165.2</a:t>
                      </a:r>
                    </a:p>
                    <a:p>
                      <a:pPr algn="ctr"/>
                      <a:r>
                        <a:rPr lang="en-US" dirty="0" smtClean="0"/>
                        <a:t>156.5</a:t>
                      </a:r>
                    </a:p>
                    <a:p>
                      <a:pPr algn="ctr"/>
                      <a:endParaRPr lang="en-US" dirty="0" smtClean="0"/>
                    </a:p>
                    <a:p>
                      <a:pPr algn="ctr"/>
                      <a:r>
                        <a:rPr lang="en-US" dirty="0" smtClean="0"/>
                        <a:t>Sum=668.7</a:t>
                      </a:r>
                    </a:p>
                    <a:p>
                      <a:pPr algn="ctr"/>
                      <a:r>
                        <a:rPr lang="en-US" dirty="0" smtClean="0"/>
                        <a:t>Mean=</a:t>
                      </a:r>
                      <a:r>
                        <a:rPr lang="en-US" sz="1800" b="0" i="0" kern="1200" dirty="0" smtClean="0">
                          <a:solidFill>
                            <a:schemeClr val="dk1"/>
                          </a:solidFill>
                          <a:effectLst/>
                          <a:latin typeface="+mn-lt"/>
                          <a:ea typeface="+mn-ea"/>
                          <a:cs typeface="+mn-cs"/>
                        </a:rPr>
                        <a:t>167.175</a:t>
                      </a:r>
                      <a:endParaRPr lang="en-US" dirty="0" smtClean="0"/>
                    </a:p>
                    <a:p>
                      <a:pPr algn="ctr"/>
                      <a:endParaRPr lang="en-US" dirty="0"/>
                    </a:p>
                  </a:txBody>
                  <a:tcPr/>
                </a:tc>
                <a:tc>
                  <a:txBody>
                    <a:bodyPr/>
                    <a:lstStyle/>
                    <a:p>
                      <a:pPr algn="ctr"/>
                      <a:r>
                        <a:rPr lang="en-US" dirty="0" smtClean="0"/>
                        <a:t>157.8</a:t>
                      </a:r>
                    </a:p>
                    <a:p>
                      <a:pPr algn="ctr"/>
                      <a:r>
                        <a:rPr lang="en-US" dirty="0" smtClean="0"/>
                        <a:t>161.8</a:t>
                      </a:r>
                    </a:p>
                    <a:p>
                      <a:pPr algn="ctr"/>
                      <a:r>
                        <a:rPr lang="en-US" dirty="0" smtClean="0"/>
                        <a:t>162.1</a:t>
                      </a:r>
                    </a:p>
                    <a:p>
                      <a:pPr algn="ctr"/>
                      <a:r>
                        <a:rPr lang="en-US" dirty="0" smtClean="0"/>
                        <a:t>160.3</a:t>
                      </a:r>
                    </a:p>
                    <a:p>
                      <a:pPr algn="ctr"/>
                      <a:endParaRPr lang="en-US" dirty="0" smtClean="0"/>
                    </a:p>
                    <a:p>
                      <a:pPr algn="ctr"/>
                      <a:r>
                        <a:rPr lang="en-US" dirty="0" smtClean="0"/>
                        <a:t>Sum=642</a:t>
                      </a:r>
                    </a:p>
                    <a:p>
                      <a:pPr algn="ctr"/>
                      <a:r>
                        <a:rPr lang="en-US" dirty="0" smtClean="0"/>
                        <a:t>Mean=</a:t>
                      </a:r>
                      <a:r>
                        <a:rPr lang="en-US" sz="1800" b="0" i="0" kern="1200" dirty="0" smtClean="0">
                          <a:solidFill>
                            <a:schemeClr val="dk1"/>
                          </a:solidFill>
                          <a:effectLst/>
                          <a:latin typeface="+mn-lt"/>
                          <a:ea typeface="+mn-ea"/>
                          <a:cs typeface="+mn-cs"/>
                        </a:rPr>
                        <a:t>160.5</a:t>
                      </a:r>
                      <a:endParaRPr lang="en-US" dirty="0" smtClean="0"/>
                    </a:p>
                    <a:p>
                      <a:pPr algn="ctr"/>
                      <a:endParaRPr lang="en-US" dirty="0" smtClean="0"/>
                    </a:p>
                    <a:p>
                      <a:pPr algn="ctr"/>
                      <a:endParaRPr lang="en-US" dirty="0"/>
                    </a:p>
                  </a:txBody>
                  <a:tcPr/>
                </a:tc>
              </a:tr>
            </a:tbl>
          </a:graphicData>
        </a:graphic>
      </p:graphicFrame>
    </p:spTree>
    <p:extLst>
      <p:ext uri="{BB962C8B-B14F-4D97-AF65-F5344CB8AC3E}">
        <p14:creationId xmlns:p14="http://schemas.microsoft.com/office/powerpoint/2010/main" val="100270127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981201" y="685802"/>
          <a:ext cx="8382003" cy="5562599"/>
        </p:xfrm>
        <a:graphic>
          <a:graphicData uri="http://schemas.openxmlformats.org/drawingml/2006/table">
            <a:tbl>
              <a:tblPr firstRow="1" bandRow="1">
                <a:tableStyleId>{ED083AE6-46FA-4A59-8FB0-9F97EB10719F}</a:tableStyleId>
              </a:tblPr>
              <a:tblGrid>
                <a:gridCol w="1524000"/>
                <a:gridCol w="1066800"/>
                <a:gridCol w="609602"/>
                <a:gridCol w="1828800"/>
                <a:gridCol w="1219198"/>
                <a:gridCol w="2133603"/>
              </a:tblGrid>
              <a:tr h="1120627">
                <a:tc>
                  <a:txBody>
                    <a:bodyPr/>
                    <a:lstStyle/>
                    <a:p>
                      <a:r>
                        <a:rPr lang="en-US" sz="1600" dirty="0" smtClean="0">
                          <a:solidFill>
                            <a:srgbClr val="FF0000"/>
                          </a:solidFill>
                          <a:latin typeface="Comic Sans MS" pitchFamily="66" charset="0"/>
                        </a:rPr>
                        <a:t>Source</a:t>
                      </a:r>
                      <a:r>
                        <a:rPr lang="en-US" sz="1600" baseline="0" dirty="0" smtClean="0">
                          <a:solidFill>
                            <a:srgbClr val="FF0000"/>
                          </a:solidFill>
                          <a:latin typeface="Comic Sans MS" pitchFamily="66" charset="0"/>
                        </a:rPr>
                        <a:t> of Variation</a:t>
                      </a:r>
                      <a:endParaRPr lang="en-US" sz="1600" dirty="0">
                        <a:solidFill>
                          <a:srgbClr val="FF0000"/>
                        </a:solidFill>
                        <a:latin typeface="Comic Sans MS" pitchFamily="66" charset="0"/>
                      </a:endParaRPr>
                    </a:p>
                  </a:txBody>
                  <a:tcPr/>
                </a:tc>
                <a:tc>
                  <a:txBody>
                    <a:bodyPr/>
                    <a:lstStyle/>
                    <a:p>
                      <a:r>
                        <a:rPr lang="en-US" sz="1600" dirty="0" smtClean="0">
                          <a:solidFill>
                            <a:srgbClr val="FF0000"/>
                          </a:solidFill>
                          <a:latin typeface="Comic Sans MS" pitchFamily="66" charset="0"/>
                        </a:rPr>
                        <a:t>Degrees of Freedom</a:t>
                      </a:r>
                      <a:endParaRPr lang="en-US" sz="1600" dirty="0">
                        <a:solidFill>
                          <a:srgbClr val="FF0000"/>
                        </a:solidFill>
                        <a:latin typeface="Comic Sans MS" pitchFamily="66" charset="0"/>
                      </a:endParaRPr>
                    </a:p>
                  </a:txBody>
                  <a:tcPr/>
                </a:tc>
                <a:tc>
                  <a:txBody>
                    <a:bodyPr/>
                    <a:lstStyle/>
                    <a:p>
                      <a:r>
                        <a:rPr lang="en-US" sz="1600" dirty="0" smtClean="0">
                          <a:solidFill>
                            <a:srgbClr val="FF0000"/>
                          </a:solidFill>
                          <a:latin typeface="Comic Sans MS" pitchFamily="66" charset="0"/>
                        </a:rPr>
                        <a:t>Sum of Squares</a:t>
                      </a:r>
                      <a:endParaRPr lang="en-US" sz="1600" dirty="0">
                        <a:solidFill>
                          <a:srgbClr val="FF0000"/>
                        </a:solidFill>
                        <a:latin typeface="Comic Sans MS" pitchFamily="66" charset="0"/>
                      </a:endParaRPr>
                    </a:p>
                  </a:txBody>
                  <a:tcPr/>
                </a:tc>
                <a:tc>
                  <a:txBody>
                    <a:bodyPr/>
                    <a:lstStyle/>
                    <a:p>
                      <a:r>
                        <a:rPr lang="en-US" sz="1600" dirty="0" smtClean="0">
                          <a:solidFill>
                            <a:srgbClr val="FF0000"/>
                          </a:solidFill>
                          <a:latin typeface="Comic Sans MS" pitchFamily="66" charset="0"/>
                        </a:rPr>
                        <a:t>Mean Square</a:t>
                      </a:r>
                      <a:endParaRPr lang="en-US" sz="1600" dirty="0">
                        <a:solidFill>
                          <a:srgbClr val="FF0000"/>
                        </a:solidFill>
                        <a:latin typeface="Comic Sans MS" pitchFamily="66" charset="0"/>
                      </a:endParaRPr>
                    </a:p>
                  </a:txBody>
                  <a:tcPr/>
                </a:tc>
                <a:tc>
                  <a:txBody>
                    <a:bodyPr/>
                    <a:lstStyle/>
                    <a:p>
                      <a:r>
                        <a:rPr lang="en-US" sz="1600" dirty="0" smtClean="0">
                          <a:solidFill>
                            <a:srgbClr val="FF0000"/>
                          </a:solidFill>
                          <a:latin typeface="Comic Sans MS" pitchFamily="66" charset="0"/>
                        </a:rPr>
                        <a:t>Variance Ratio, F</a:t>
                      </a:r>
                      <a:endParaRPr lang="en-US" sz="1600" dirty="0">
                        <a:solidFill>
                          <a:srgbClr val="FF0000"/>
                        </a:solidFill>
                        <a:latin typeface="Comic Sans MS" pitchFamily="66" charset="0"/>
                      </a:endParaRPr>
                    </a:p>
                  </a:txBody>
                  <a:tcPr/>
                </a:tc>
                <a:tc>
                  <a:txBody>
                    <a:bodyPr/>
                    <a:lstStyle/>
                    <a:p>
                      <a:r>
                        <a:rPr lang="en-US" sz="1600" dirty="0" smtClean="0">
                          <a:solidFill>
                            <a:srgbClr val="FF0000"/>
                          </a:solidFill>
                          <a:latin typeface="Comic Sans MS" pitchFamily="66" charset="0"/>
                        </a:rPr>
                        <a:t>P-value</a:t>
                      </a:r>
                      <a:endParaRPr lang="en-US" sz="1600" dirty="0">
                        <a:solidFill>
                          <a:srgbClr val="FF0000"/>
                        </a:solidFill>
                        <a:latin typeface="Comic Sans MS" pitchFamily="66" charset="0"/>
                      </a:endParaRPr>
                    </a:p>
                  </a:txBody>
                  <a:tcPr/>
                </a:tc>
              </a:tr>
              <a:tr h="987104">
                <a:tc>
                  <a:txBody>
                    <a:bodyPr/>
                    <a:lstStyle/>
                    <a:p>
                      <a:r>
                        <a:rPr lang="en-US" sz="1600" dirty="0" smtClean="0">
                          <a:solidFill>
                            <a:schemeClr val="tx1"/>
                          </a:solidFill>
                          <a:latin typeface="Comic Sans MS" pitchFamily="66" charset="0"/>
                        </a:rPr>
                        <a:t>Factor A</a:t>
                      </a:r>
                    </a:p>
                    <a:p>
                      <a:r>
                        <a:rPr lang="en-US" sz="1600" dirty="0" smtClean="0">
                          <a:solidFill>
                            <a:schemeClr val="tx1"/>
                          </a:solidFill>
                          <a:latin typeface="Comic Sans MS" pitchFamily="66" charset="0"/>
                        </a:rPr>
                        <a:t>(row</a:t>
                      </a:r>
                      <a:r>
                        <a:rPr lang="en-US" sz="1600" baseline="0" dirty="0" smtClean="0">
                          <a:solidFill>
                            <a:schemeClr val="tx1"/>
                          </a:solidFill>
                          <a:latin typeface="Comic Sans MS" pitchFamily="66" charset="0"/>
                        </a:rPr>
                        <a:t> factor)</a:t>
                      </a:r>
                      <a:endParaRPr lang="en-US" sz="1600" dirty="0">
                        <a:solidFill>
                          <a:schemeClr val="tx1"/>
                        </a:solidFill>
                        <a:latin typeface="Comic Sans MS" pitchFamily="66" charset="0"/>
                      </a:endParaRPr>
                    </a:p>
                  </a:txBody>
                  <a:tcPr/>
                </a:tc>
                <a:tc>
                  <a:txBody>
                    <a:bodyPr/>
                    <a:lstStyle/>
                    <a:p>
                      <a:pPr algn="ctr"/>
                      <a:r>
                        <a:rPr lang="en-US" sz="1600" dirty="0" smtClean="0"/>
                        <a:t>r-1</a:t>
                      </a:r>
                      <a:endParaRPr lang="en-US" sz="1600" dirty="0"/>
                    </a:p>
                  </a:txBody>
                  <a:tcPr/>
                </a:tc>
                <a:tc>
                  <a:txBody>
                    <a:bodyPr/>
                    <a:lstStyle/>
                    <a:p>
                      <a:pPr algn="ctr"/>
                      <a:r>
                        <a:rPr lang="en-US" sz="1600" dirty="0" smtClean="0"/>
                        <a:t>SSA</a:t>
                      </a:r>
                      <a:endParaRPr lang="en-US" sz="1600" dirty="0"/>
                    </a:p>
                  </a:txBody>
                  <a:tcPr/>
                </a:tc>
                <a:tc>
                  <a:txBody>
                    <a:bodyPr/>
                    <a:lstStyle/>
                    <a:p>
                      <a:pPr algn="l"/>
                      <a:r>
                        <a:rPr lang="en-US" sz="1600" dirty="0" smtClean="0"/>
                        <a:t>MSA=</a:t>
                      </a:r>
                      <a:endParaRPr lang="en-US" sz="1600" dirty="0"/>
                    </a:p>
                  </a:txBody>
                  <a:tcPr/>
                </a:tc>
                <a:tc>
                  <a:txBody>
                    <a:bodyPr/>
                    <a:lstStyle/>
                    <a:p>
                      <a:pPr algn="ctr"/>
                      <a:endParaRPr lang="en-US" sz="1600" dirty="0"/>
                    </a:p>
                  </a:txBody>
                  <a:tcPr/>
                </a:tc>
                <a:tc>
                  <a:txBody>
                    <a:bodyPr/>
                    <a:lstStyle/>
                    <a:p>
                      <a:pPr algn="ctr"/>
                      <a:r>
                        <a:rPr lang="en-US" sz="2000" dirty="0" smtClean="0"/>
                        <a:t>F</a:t>
                      </a:r>
                      <a:r>
                        <a:rPr lang="en-US" sz="2000" baseline="-25000" dirty="0" smtClean="0"/>
                        <a:t>r-1,rc(n-1)</a:t>
                      </a:r>
                      <a:endParaRPr lang="en-US" sz="2000" dirty="0"/>
                    </a:p>
                  </a:txBody>
                  <a:tcPr/>
                </a:tc>
              </a:tr>
              <a:tr h="987104">
                <a:tc>
                  <a:txBody>
                    <a:bodyPr/>
                    <a:lstStyle/>
                    <a:p>
                      <a:r>
                        <a:rPr lang="en-US" sz="1600" dirty="0" smtClean="0">
                          <a:latin typeface="Comic Sans MS" pitchFamily="66" charset="0"/>
                        </a:rPr>
                        <a:t>Factor B</a:t>
                      </a:r>
                    </a:p>
                    <a:p>
                      <a:r>
                        <a:rPr lang="en-US" sz="1600" dirty="0" smtClean="0">
                          <a:latin typeface="Comic Sans MS" pitchFamily="66" charset="0"/>
                        </a:rPr>
                        <a:t>(column factor)</a:t>
                      </a:r>
                      <a:endParaRPr lang="en-US" sz="1600" dirty="0">
                        <a:latin typeface="Comic Sans MS" pitchFamily="66" charset="0"/>
                      </a:endParaRPr>
                    </a:p>
                  </a:txBody>
                  <a:tcPr/>
                </a:tc>
                <a:tc>
                  <a:txBody>
                    <a:bodyPr/>
                    <a:lstStyle/>
                    <a:p>
                      <a:pPr algn="ctr"/>
                      <a:r>
                        <a:rPr lang="en-US" sz="1600" dirty="0" smtClean="0"/>
                        <a:t>c-1</a:t>
                      </a:r>
                      <a:endParaRPr lang="en-US" sz="1600" dirty="0"/>
                    </a:p>
                  </a:txBody>
                  <a:tcPr/>
                </a:tc>
                <a:tc>
                  <a:txBody>
                    <a:bodyPr/>
                    <a:lstStyle/>
                    <a:p>
                      <a:pPr algn="ctr"/>
                      <a:r>
                        <a:rPr lang="en-US" sz="1600" dirty="0" smtClean="0"/>
                        <a:t>SSB</a:t>
                      </a:r>
                      <a:endParaRPr lang="en-US" sz="1600" dirty="0"/>
                    </a:p>
                  </a:txBody>
                  <a:tcPr/>
                </a:tc>
                <a:tc>
                  <a:txBody>
                    <a:bodyPr/>
                    <a:lstStyle/>
                    <a:p>
                      <a:pPr algn="l"/>
                      <a:r>
                        <a:rPr lang="en-US" sz="1600" dirty="0" smtClean="0"/>
                        <a:t>MSB=</a:t>
                      </a:r>
                      <a:endParaRPr lang="en-US" sz="1600" dirty="0"/>
                    </a:p>
                  </a:txBody>
                  <a:tcPr/>
                </a:tc>
                <a:tc>
                  <a:txBody>
                    <a:bodyPr/>
                    <a:lstStyle/>
                    <a:p>
                      <a:pPr algn="ct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F</a:t>
                      </a:r>
                      <a:r>
                        <a:rPr lang="en-US" sz="2000" baseline="-25000" dirty="0" smtClean="0"/>
                        <a:t>c-1,rc(n-1</a:t>
                      </a:r>
                      <a:r>
                        <a:rPr lang="en-US" sz="1600" baseline="-25000" dirty="0" smtClean="0"/>
                        <a:t>)</a:t>
                      </a:r>
                      <a:endParaRPr lang="en-US" sz="1600" dirty="0" smtClean="0"/>
                    </a:p>
                    <a:p>
                      <a:pPr algn="ctr"/>
                      <a:endParaRPr lang="en-US" sz="1600" dirty="0"/>
                    </a:p>
                  </a:txBody>
                  <a:tcPr/>
                </a:tc>
              </a:tr>
              <a:tr h="822588">
                <a:tc>
                  <a:txBody>
                    <a:bodyPr/>
                    <a:lstStyle/>
                    <a:p>
                      <a:r>
                        <a:rPr lang="en-US" sz="1600" dirty="0" err="1" smtClean="0">
                          <a:latin typeface="Comic Sans MS" pitchFamily="66" charset="0"/>
                        </a:rPr>
                        <a:t>AxB</a:t>
                      </a:r>
                      <a:endParaRPr lang="en-US" sz="1600" dirty="0" smtClean="0">
                        <a:latin typeface="Comic Sans MS" pitchFamily="66" charset="0"/>
                      </a:endParaRPr>
                    </a:p>
                    <a:p>
                      <a:r>
                        <a:rPr lang="en-US" sz="1600" dirty="0" smtClean="0">
                          <a:latin typeface="Comic Sans MS" pitchFamily="66" charset="0"/>
                        </a:rPr>
                        <a:t>(Interaction)</a:t>
                      </a:r>
                      <a:endParaRPr lang="en-US" sz="1600" dirty="0">
                        <a:latin typeface="Comic Sans MS" pitchFamily="66" charset="0"/>
                      </a:endParaRPr>
                    </a:p>
                  </a:txBody>
                  <a:tcPr/>
                </a:tc>
                <a:tc>
                  <a:txBody>
                    <a:bodyPr/>
                    <a:lstStyle/>
                    <a:p>
                      <a:pPr algn="ctr"/>
                      <a:r>
                        <a:rPr lang="en-US" sz="1600" dirty="0" smtClean="0"/>
                        <a:t>(r-1)(c-1)</a:t>
                      </a:r>
                      <a:endParaRPr lang="en-US" sz="1600" dirty="0"/>
                    </a:p>
                  </a:txBody>
                  <a:tcPr/>
                </a:tc>
                <a:tc>
                  <a:txBody>
                    <a:bodyPr/>
                    <a:lstStyle/>
                    <a:p>
                      <a:pPr algn="ctr"/>
                      <a:r>
                        <a:rPr lang="en-US" sz="1600" dirty="0" smtClean="0"/>
                        <a:t>SSAB</a:t>
                      </a:r>
                      <a:endParaRPr lang="en-US" sz="1600" dirty="0"/>
                    </a:p>
                  </a:txBody>
                  <a:tcPr/>
                </a:tc>
                <a:tc>
                  <a:txBody>
                    <a:bodyPr/>
                    <a:lstStyle/>
                    <a:p>
                      <a:pPr algn="l"/>
                      <a:r>
                        <a:rPr lang="en-US" sz="1600" dirty="0" smtClean="0"/>
                        <a:t>MSAB=</a:t>
                      </a:r>
                      <a:endParaRPr lang="en-US" sz="1600" dirty="0"/>
                    </a:p>
                  </a:txBody>
                  <a:tcPr/>
                </a:tc>
                <a:tc>
                  <a:txBody>
                    <a:bodyPr/>
                    <a:lstStyle/>
                    <a:p>
                      <a:pPr algn="ct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aseline="0" dirty="0" smtClean="0"/>
                        <a:t>F</a:t>
                      </a:r>
                      <a:r>
                        <a:rPr lang="en-US" sz="2000" baseline="-25000" dirty="0" smtClean="0"/>
                        <a:t>(r-1)(c-1),</a:t>
                      </a:r>
                      <a:r>
                        <a:rPr lang="en-US" sz="2000" baseline="-25000" dirty="0" err="1" smtClean="0"/>
                        <a:t>rc</a:t>
                      </a:r>
                      <a:r>
                        <a:rPr lang="en-US" sz="2000" baseline="-25000" dirty="0" smtClean="0"/>
                        <a:t>(n-1)</a:t>
                      </a:r>
                      <a:endParaRPr lang="en-US" sz="2000" dirty="0" smtClean="0"/>
                    </a:p>
                    <a:p>
                      <a:pPr algn="ctr"/>
                      <a:endParaRPr lang="en-US" sz="1600" dirty="0"/>
                    </a:p>
                  </a:txBody>
                  <a:tcPr/>
                </a:tc>
              </a:tr>
              <a:tr h="822588">
                <a:tc>
                  <a:txBody>
                    <a:bodyPr/>
                    <a:lstStyle/>
                    <a:p>
                      <a:r>
                        <a:rPr lang="en-US" sz="1600" dirty="0" smtClean="0">
                          <a:latin typeface="Comic Sans MS" pitchFamily="66" charset="0"/>
                        </a:rPr>
                        <a:t>Error</a:t>
                      </a:r>
                    </a:p>
                    <a:p>
                      <a:r>
                        <a:rPr lang="en-US" sz="1600" dirty="0" smtClean="0">
                          <a:latin typeface="Comic Sans MS" pitchFamily="66" charset="0"/>
                        </a:rPr>
                        <a:t>(Residual)</a:t>
                      </a:r>
                      <a:endParaRPr lang="en-US" sz="1600" dirty="0">
                        <a:latin typeface="Comic Sans MS" pitchFamily="66" charset="0"/>
                      </a:endParaRPr>
                    </a:p>
                  </a:txBody>
                  <a:tcPr/>
                </a:tc>
                <a:tc>
                  <a:txBody>
                    <a:bodyPr/>
                    <a:lstStyle/>
                    <a:p>
                      <a:pPr algn="ctr"/>
                      <a:r>
                        <a:rPr lang="en-US" sz="1600" dirty="0" err="1" smtClean="0"/>
                        <a:t>rc</a:t>
                      </a:r>
                      <a:r>
                        <a:rPr lang="en-US" sz="1600" dirty="0" smtClean="0"/>
                        <a:t>(n-1)</a:t>
                      </a:r>
                      <a:endParaRPr lang="en-US" sz="1600" dirty="0"/>
                    </a:p>
                  </a:txBody>
                  <a:tcPr/>
                </a:tc>
                <a:tc>
                  <a:txBody>
                    <a:bodyPr/>
                    <a:lstStyle/>
                    <a:p>
                      <a:pPr algn="ctr"/>
                      <a:r>
                        <a:rPr lang="en-US" sz="1600" dirty="0" smtClean="0"/>
                        <a:t>SSE</a:t>
                      </a:r>
                      <a:endParaRPr lang="en-US" sz="1600" dirty="0"/>
                    </a:p>
                  </a:txBody>
                  <a:tcPr/>
                </a:tc>
                <a:tc>
                  <a:txBody>
                    <a:bodyPr/>
                    <a:lstStyle/>
                    <a:p>
                      <a:pPr algn="l"/>
                      <a:r>
                        <a:rPr lang="en-US" sz="1600" dirty="0" smtClean="0"/>
                        <a:t>MSE=</a:t>
                      </a:r>
                      <a:endParaRPr lang="en-US" sz="1600" dirty="0"/>
                    </a:p>
                  </a:txBody>
                  <a:tcPr/>
                </a:tc>
                <a:tc>
                  <a:txBody>
                    <a:bodyPr/>
                    <a:lstStyle/>
                    <a:p>
                      <a:endParaRPr lang="en-US" sz="1600" dirty="0"/>
                    </a:p>
                  </a:txBody>
                  <a:tcPr/>
                </a:tc>
                <a:tc>
                  <a:txBody>
                    <a:bodyPr/>
                    <a:lstStyle/>
                    <a:p>
                      <a:endParaRPr lang="en-US" sz="1600" dirty="0"/>
                    </a:p>
                  </a:txBody>
                  <a:tcPr/>
                </a:tc>
              </a:tr>
              <a:tr h="822588">
                <a:tc>
                  <a:txBody>
                    <a:bodyPr/>
                    <a:lstStyle/>
                    <a:p>
                      <a:r>
                        <a:rPr lang="en-US" sz="1600" dirty="0" smtClean="0">
                          <a:solidFill>
                            <a:srgbClr val="00B050"/>
                          </a:solidFill>
                          <a:latin typeface="Comic Sans MS" pitchFamily="66" charset="0"/>
                        </a:rPr>
                        <a:t>Total</a:t>
                      </a:r>
                      <a:endParaRPr lang="en-US" sz="1600" dirty="0">
                        <a:solidFill>
                          <a:srgbClr val="00B050"/>
                        </a:solidFill>
                        <a:latin typeface="Comic Sans MS" pitchFamily="66" charset="0"/>
                      </a:endParaRPr>
                    </a:p>
                  </a:txBody>
                  <a:tcPr/>
                </a:tc>
                <a:tc>
                  <a:txBody>
                    <a:bodyPr/>
                    <a:lstStyle/>
                    <a:p>
                      <a:pPr algn="ctr"/>
                      <a:r>
                        <a:rPr lang="en-US" sz="1600" dirty="0" smtClean="0">
                          <a:solidFill>
                            <a:srgbClr val="00B050"/>
                          </a:solidFill>
                        </a:rPr>
                        <a:t>N-1</a:t>
                      </a:r>
                      <a:endParaRPr lang="en-US" sz="1600" dirty="0">
                        <a:solidFill>
                          <a:srgbClr val="00B050"/>
                        </a:solidFill>
                      </a:endParaRPr>
                    </a:p>
                  </a:txBody>
                  <a:tcPr/>
                </a:tc>
                <a:tc>
                  <a:txBody>
                    <a:bodyPr/>
                    <a:lstStyle/>
                    <a:p>
                      <a:pPr algn="ctr"/>
                      <a:endParaRPr lang="en-US" sz="1600" dirty="0">
                        <a:solidFill>
                          <a:srgbClr val="00B050"/>
                        </a:solidFill>
                      </a:endParaRP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r>
            </a:tbl>
          </a:graphicData>
        </a:graphic>
      </p:graphicFrame>
      <p:graphicFrame>
        <p:nvGraphicFramePr>
          <p:cNvPr id="5" name="Object 4"/>
          <p:cNvGraphicFramePr>
            <a:graphicFrameLocks noChangeAspect="1"/>
          </p:cNvGraphicFramePr>
          <p:nvPr>
            <p:extLst/>
          </p:nvPr>
        </p:nvGraphicFramePr>
        <p:xfrm>
          <a:off x="5848350" y="1828800"/>
          <a:ext cx="571500" cy="533400"/>
        </p:xfrm>
        <a:graphic>
          <a:graphicData uri="http://schemas.openxmlformats.org/presentationml/2006/ole">
            <mc:AlternateContent xmlns:mc="http://schemas.openxmlformats.org/markup-compatibility/2006">
              <mc:Choice xmlns:v="urn:schemas-microsoft-com:vml" Requires="v">
                <p:oleObj spid="_x0000_s2254" name="Equation" r:id="rId3" imgW="317160" imgH="393480" progId="Equation.3">
                  <p:embed/>
                </p:oleObj>
              </mc:Choice>
              <mc:Fallback>
                <p:oleObj name="Equation" r:id="rId3" imgW="317160" imgH="393480" progId="Equation.3">
                  <p:embed/>
                  <p:pic>
                    <p:nvPicPr>
                      <p:cNvPr id="0" name=""/>
                      <p:cNvPicPr/>
                      <p:nvPr/>
                    </p:nvPicPr>
                    <p:blipFill>
                      <a:blip r:embed="rId4"/>
                      <a:stretch>
                        <a:fillRect/>
                      </a:stretch>
                    </p:blipFill>
                    <p:spPr>
                      <a:xfrm>
                        <a:off x="5848350" y="1828800"/>
                        <a:ext cx="571500" cy="533400"/>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5800725" y="2819400"/>
          <a:ext cx="514350" cy="546100"/>
        </p:xfrm>
        <a:graphic>
          <a:graphicData uri="http://schemas.openxmlformats.org/presentationml/2006/ole">
            <mc:AlternateContent xmlns:mc="http://schemas.openxmlformats.org/markup-compatibility/2006">
              <mc:Choice xmlns:v="urn:schemas-microsoft-com:vml" Requires="v">
                <p:oleObj spid="_x0000_s2255" name="Equation" r:id="rId5" imgW="330120" imgH="393480" progId="Equation.3">
                  <p:embed/>
                </p:oleObj>
              </mc:Choice>
              <mc:Fallback>
                <p:oleObj name="Equation" r:id="rId5" imgW="330120" imgH="393480" progId="Equation.3">
                  <p:embed/>
                  <p:pic>
                    <p:nvPicPr>
                      <p:cNvPr id="0" name=""/>
                      <p:cNvPicPr/>
                      <p:nvPr/>
                    </p:nvPicPr>
                    <p:blipFill>
                      <a:blip r:embed="rId6"/>
                      <a:stretch>
                        <a:fillRect/>
                      </a:stretch>
                    </p:blipFill>
                    <p:spPr>
                      <a:xfrm>
                        <a:off x="5800725" y="2819400"/>
                        <a:ext cx="514350" cy="546100"/>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5829300" y="3886200"/>
          <a:ext cx="787400" cy="419100"/>
        </p:xfrm>
        <a:graphic>
          <a:graphicData uri="http://schemas.openxmlformats.org/presentationml/2006/ole">
            <mc:AlternateContent xmlns:mc="http://schemas.openxmlformats.org/markup-compatibility/2006">
              <mc:Choice xmlns:v="urn:schemas-microsoft-com:vml" Requires="v">
                <p:oleObj spid="_x0000_s2256" name="Equation" r:id="rId7" imgW="787320" imgH="419040" progId="Equation.3">
                  <p:embed/>
                </p:oleObj>
              </mc:Choice>
              <mc:Fallback>
                <p:oleObj name="Equation" r:id="rId7" imgW="787320" imgH="419040" progId="Equation.3">
                  <p:embed/>
                  <p:pic>
                    <p:nvPicPr>
                      <p:cNvPr id="0" name=""/>
                      <p:cNvPicPr/>
                      <p:nvPr/>
                    </p:nvPicPr>
                    <p:blipFill>
                      <a:blip r:embed="rId8"/>
                      <a:stretch>
                        <a:fillRect/>
                      </a:stretch>
                    </p:blipFill>
                    <p:spPr>
                      <a:xfrm>
                        <a:off x="5829300" y="3886200"/>
                        <a:ext cx="787400" cy="419100"/>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5826125" y="4648200"/>
          <a:ext cx="768350" cy="533400"/>
        </p:xfrm>
        <a:graphic>
          <a:graphicData uri="http://schemas.openxmlformats.org/presentationml/2006/ole">
            <mc:AlternateContent xmlns:mc="http://schemas.openxmlformats.org/markup-compatibility/2006">
              <mc:Choice xmlns:v="urn:schemas-microsoft-com:vml" Requires="v">
                <p:oleObj spid="_x0000_s2257" name="Equation" r:id="rId9" imgW="571320" imgH="419040" progId="Equation.3">
                  <p:embed/>
                </p:oleObj>
              </mc:Choice>
              <mc:Fallback>
                <p:oleObj name="Equation" r:id="rId9" imgW="571320" imgH="419040" progId="Equation.3">
                  <p:embed/>
                  <p:pic>
                    <p:nvPicPr>
                      <p:cNvPr id="0" name=""/>
                      <p:cNvPicPr/>
                      <p:nvPr/>
                    </p:nvPicPr>
                    <p:blipFill>
                      <a:blip r:embed="rId10"/>
                      <a:stretch>
                        <a:fillRect/>
                      </a:stretch>
                    </p:blipFill>
                    <p:spPr>
                      <a:xfrm>
                        <a:off x="5826125" y="4648200"/>
                        <a:ext cx="768350" cy="5334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44487672"/>
              </p:ext>
            </p:extLst>
          </p:nvPr>
        </p:nvGraphicFramePr>
        <p:xfrm>
          <a:off x="7315200" y="1905000"/>
          <a:ext cx="609600" cy="609600"/>
        </p:xfrm>
        <a:graphic>
          <a:graphicData uri="http://schemas.openxmlformats.org/presentationml/2006/ole">
            <mc:AlternateContent xmlns:mc="http://schemas.openxmlformats.org/markup-compatibility/2006">
              <mc:Choice xmlns:v="urn:schemas-microsoft-com:vml" Requires="v">
                <p:oleObj spid="_x0000_s2258" name="Equation" r:id="rId11" imgW="381000" imgH="393700" progId="Equation.3">
                  <p:embed/>
                </p:oleObj>
              </mc:Choice>
              <mc:Fallback>
                <p:oleObj name="Equation" r:id="rId11" imgW="381000" imgH="393700" progId="Equation.3">
                  <p:embed/>
                  <p:pic>
                    <p:nvPicPr>
                      <p:cNvPr id="0" name=""/>
                      <p:cNvPicPr/>
                      <p:nvPr/>
                    </p:nvPicPr>
                    <p:blipFill>
                      <a:blip r:embed="rId12"/>
                      <a:stretch>
                        <a:fillRect/>
                      </a:stretch>
                    </p:blipFill>
                    <p:spPr>
                      <a:xfrm>
                        <a:off x="7315200" y="1905000"/>
                        <a:ext cx="609600" cy="609600"/>
                      </a:xfrm>
                      <a:prstGeom prst="rect">
                        <a:avLst/>
                      </a:prstGeom>
                    </p:spPr>
                  </p:pic>
                </p:oleObj>
              </mc:Fallback>
            </mc:AlternateContent>
          </a:graphicData>
        </a:graphic>
      </p:graphicFrame>
      <p:graphicFrame>
        <p:nvGraphicFramePr>
          <p:cNvPr id="10" name="Object 9"/>
          <p:cNvGraphicFramePr>
            <a:graphicFrameLocks noChangeAspect="1"/>
          </p:cNvGraphicFramePr>
          <p:nvPr>
            <p:extLst/>
          </p:nvPr>
        </p:nvGraphicFramePr>
        <p:xfrm>
          <a:off x="7391400" y="2895600"/>
          <a:ext cx="533400" cy="533400"/>
        </p:xfrm>
        <a:graphic>
          <a:graphicData uri="http://schemas.openxmlformats.org/presentationml/2006/ole">
            <mc:AlternateContent xmlns:mc="http://schemas.openxmlformats.org/markup-compatibility/2006">
              <mc:Choice xmlns:v="urn:schemas-microsoft-com:vml" Requires="v">
                <p:oleObj spid="_x0000_s2259" name="Equation" r:id="rId13" imgW="380880" imgH="393480" progId="Equation.3">
                  <p:embed/>
                </p:oleObj>
              </mc:Choice>
              <mc:Fallback>
                <p:oleObj name="Equation" r:id="rId13" imgW="380880" imgH="393480" progId="Equation.3">
                  <p:embed/>
                  <p:pic>
                    <p:nvPicPr>
                      <p:cNvPr id="0" name=""/>
                      <p:cNvPicPr/>
                      <p:nvPr/>
                    </p:nvPicPr>
                    <p:blipFill>
                      <a:blip r:embed="rId14"/>
                      <a:stretch>
                        <a:fillRect/>
                      </a:stretch>
                    </p:blipFill>
                    <p:spPr>
                      <a:xfrm>
                        <a:off x="7391400" y="2895600"/>
                        <a:ext cx="533400" cy="533400"/>
                      </a:xfrm>
                      <a:prstGeom prst="rect">
                        <a:avLst/>
                      </a:prstGeom>
                    </p:spPr>
                  </p:pic>
                </p:oleObj>
              </mc:Fallback>
            </mc:AlternateContent>
          </a:graphicData>
        </a:graphic>
      </p:graphicFrame>
      <p:graphicFrame>
        <p:nvGraphicFramePr>
          <p:cNvPr id="11" name="Object 10"/>
          <p:cNvGraphicFramePr>
            <a:graphicFrameLocks noChangeAspect="1"/>
          </p:cNvGraphicFramePr>
          <p:nvPr>
            <p:extLst/>
          </p:nvPr>
        </p:nvGraphicFramePr>
        <p:xfrm>
          <a:off x="7315200" y="3886200"/>
          <a:ext cx="762000" cy="533400"/>
        </p:xfrm>
        <a:graphic>
          <a:graphicData uri="http://schemas.openxmlformats.org/presentationml/2006/ole">
            <mc:AlternateContent xmlns:mc="http://schemas.openxmlformats.org/markup-compatibility/2006">
              <mc:Choice xmlns:v="urn:schemas-microsoft-com:vml" Requires="v">
                <p:oleObj spid="_x0000_s2260" name="Equation" r:id="rId15" imgW="469800" imgH="393480" progId="Equation.3">
                  <p:embed/>
                </p:oleObj>
              </mc:Choice>
              <mc:Fallback>
                <p:oleObj name="Equation" r:id="rId15" imgW="469800" imgH="393480" progId="Equation.3">
                  <p:embed/>
                  <p:pic>
                    <p:nvPicPr>
                      <p:cNvPr id="0" name=""/>
                      <p:cNvPicPr/>
                      <p:nvPr/>
                    </p:nvPicPr>
                    <p:blipFill>
                      <a:blip r:embed="rId16"/>
                      <a:stretch>
                        <a:fillRect/>
                      </a:stretch>
                    </p:blipFill>
                    <p:spPr>
                      <a:xfrm>
                        <a:off x="7315200" y="3886200"/>
                        <a:ext cx="762000" cy="533400"/>
                      </a:xfrm>
                      <a:prstGeom prst="rect">
                        <a:avLst/>
                      </a:prstGeom>
                    </p:spPr>
                  </p:pic>
                </p:oleObj>
              </mc:Fallback>
            </mc:AlternateContent>
          </a:graphicData>
        </a:graphic>
      </p:graphicFrame>
    </p:spTree>
    <p:extLst>
      <p:ext uri="{BB962C8B-B14F-4D97-AF65-F5344CB8AC3E}">
        <p14:creationId xmlns:p14="http://schemas.microsoft.com/office/powerpoint/2010/main" val="157734090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Forms</a:t>
            </a:r>
            <a:endParaRPr lang="en-US" dirty="0"/>
          </a:p>
        </p:txBody>
      </p:sp>
      <p:sp>
        <p:nvSpPr>
          <p:cNvPr id="3" name="Content Placeholder 2"/>
          <p:cNvSpPr>
            <a:spLocks noGrp="1"/>
          </p:cNvSpPr>
          <p:nvPr>
            <p:ph idx="1"/>
          </p:nvPr>
        </p:nvSpPr>
        <p:spPr/>
        <p:txBody>
          <a:bodyPr/>
          <a:lstStyle/>
          <a:p>
            <a:pPr marL="0" indent="0">
              <a:buNone/>
            </a:pPr>
            <a:r>
              <a:rPr lang="en-US" dirty="0" smtClean="0"/>
              <a:t>SSA = </a:t>
            </a:r>
            <a:r>
              <a:rPr lang="el-GR" dirty="0">
                <a:latin typeface="Comic Sans MS" pitchFamily="66" charset="0"/>
              </a:rPr>
              <a:t>Σ</a:t>
            </a:r>
            <a:r>
              <a:rPr lang="en-US" dirty="0">
                <a:latin typeface="Comic Sans MS" pitchFamily="66" charset="0"/>
              </a:rPr>
              <a:t>R</a:t>
            </a:r>
            <a:r>
              <a:rPr lang="en-US" baseline="30000" dirty="0">
                <a:latin typeface="Comic Sans MS" pitchFamily="66" charset="0"/>
              </a:rPr>
              <a:t>2</a:t>
            </a:r>
            <a:r>
              <a:rPr lang="en-US" dirty="0">
                <a:latin typeface="Comic Sans MS" pitchFamily="66" charset="0"/>
              </a:rPr>
              <a:t>/</a:t>
            </a:r>
            <a:r>
              <a:rPr lang="en-US" dirty="0" err="1">
                <a:latin typeface="Comic Sans MS" pitchFamily="66" charset="0"/>
              </a:rPr>
              <a:t>nc</a:t>
            </a:r>
            <a:r>
              <a:rPr lang="en-US" dirty="0">
                <a:latin typeface="Comic Sans MS" pitchFamily="66" charset="0"/>
              </a:rPr>
              <a:t>  - </a:t>
            </a:r>
            <a:r>
              <a:rPr lang="en-US" dirty="0" smtClean="0">
                <a:latin typeface="Comic Sans MS" pitchFamily="66" charset="0"/>
              </a:rPr>
              <a:t>G</a:t>
            </a:r>
            <a:r>
              <a:rPr lang="en-US" baseline="30000" dirty="0" smtClean="0">
                <a:latin typeface="Comic Sans MS" pitchFamily="66" charset="0"/>
              </a:rPr>
              <a:t>2</a:t>
            </a:r>
            <a:r>
              <a:rPr lang="en-US" dirty="0" smtClean="0">
                <a:latin typeface="Comic Sans MS" pitchFamily="66" charset="0"/>
              </a:rPr>
              <a:t>/N</a:t>
            </a:r>
          </a:p>
          <a:p>
            <a:pPr marL="0" indent="0">
              <a:buNone/>
            </a:pPr>
            <a:r>
              <a:rPr lang="en-US" dirty="0" smtClean="0">
                <a:solidFill>
                  <a:srgbClr val="FF0000"/>
                </a:solidFill>
                <a:latin typeface="Comic Sans MS" pitchFamily="66" charset="0"/>
              </a:rPr>
              <a:t>(Sum of the squares of the row totals divided by the number of observations per row) – (square of grand total divided by the total number of observations)</a:t>
            </a:r>
          </a:p>
          <a:p>
            <a:pPr marL="0" indent="0">
              <a:buNone/>
            </a:pPr>
            <a:endParaRPr lang="en-US" dirty="0">
              <a:solidFill>
                <a:srgbClr val="FF0000"/>
              </a:solidFill>
              <a:latin typeface="Comic Sans MS" pitchFamily="66" charset="0"/>
            </a:endParaRPr>
          </a:p>
          <a:p>
            <a:pPr marL="0" indent="0">
              <a:buNone/>
            </a:pPr>
            <a:r>
              <a:rPr lang="en-US" dirty="0" smtClean="0">
                <a:solidFill>
                  <a:srgbClr val="FF0000"/>
                </a:solidFill>
                <a:latin typeface="Comic Sans MS" pitchFamily="66" charset="0"/>
              </a:rPr>
              <a:t>SSA = </a:t>
            </a:r>
          </a:p>
          <a:p>
            <a:pPr marL="0" indent="0">
              <a:buNone/>
            </a:pPr>
            <a:endParaRPr lang="en-US" dirty="0">
              <a:solidFill>
                <a:srgbClr val="FF0000"/>
              </a:solidFill>
              <a:latin typeface="Comic Sans MS" pitchFamily="66" charset="0"/>
            </a:endParaRPr>
          </a:p>
          <a:p>
            <a:pPr marL="0" indent="0">
              <a:buNone/>
            </a:pPr>
            <a:r>
              <a:rPr lang="en-US" dirty="0" smtClean="0">
                <a:solidFill>
                  <a:srgbClr val="FF0000"/>
                </a:solidFill>
                <a:latin typeface="Comic Sans MS" pitchFamily="66" charset="0"/>
              </a:rPr>
              <a:t>= 32093.11125</a:t>
            </a:r>
          </a:p>
          <a:p>
            <a:pPr marL="0" indent="0">
              <a:buNone/>
            </a:pPr>
            <a:endParaRPr lang="en-US" dirty="0">
              <a:solidFill>
                <a:srgbClr val="FF0000"/>
              </a:solidFill>
              <a:latin typeface="Comic Sans MS" pitchFamily="66" charset="0"/>
            </a:endParaRPr>
          </a:p>
          <a:p>
            <a:pPr marL="0" indent="0">
              <a:buNone/>
            </a:pPr>
            <a:endParaRPr lang="en-US" dirty="0" smtClean="0">
              <a:solidFill>
                <a:srgbClr val="FF0000"/>
              </a:solidFill>
              <a:latin typeface="Comic Sans MS" pitchFamily="66" charset="0"/>
            </a:endParaRPr>
          </a:p>
          <a:p>
            <a:pPr marL="0" indent="0">
              <a:buNone/>
            </a:pPr>
            <a:endParaRPr lang="en-US" dirty="0">
              <a:solidFill>
                <a:srgbClr val="FF0000"/>
              </a:solidFill>
              <a:latin typeface="Comic Sans MS" pitchFamily="66" charset="0"/>
            </a:endParaRPr>
          </a:p>
          <a:p>
            <a:pPr marL="0" indent="0">
              <a:buNone/>
            </a:pPr>
            <a:endParaRPr lang="en-US" dirty="0">
              <a:solidFill>
                <a:srgbClr val="FF0000"/>
              </a:solidFill>
              <a:latin typeface="Comic Sans MS" pitchFamily="66" charset="0"/>
            </a:endParaRPr>
          </a:p>
          <a:p>
            <a:pPr marL="0" indent="0">
              <a:buNone/>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056796933"/>
              </p:ext>
            </p:extLst>
          </p:nvPr>
        </p:nvGraphicFramePr>
        <p:xfrm>
          <a:off x="2480234" y="3832412"/>
          <a:ext cx="4471895" cy="1075763"/>
        </p:xfrm>
        <a:graphic>
          <a:graphicData uri="http://schemas.openxmlformats.org/presentationml/2006/ole">
            <mc:AlternateContent xmlns:mc="http://schemas.openxmlformats.org/markup-compatibility/2006">
              <mc:Choice xmlns:v="urn:schemas-microsoft-com:vml" Requires="v">
                <p:oleObj spid="_x0000_s3139" name="Equation" r:id="rId3" imgW="1879560" imgH="482400" progId="Equation.3">
                  <p:embed/>
                </p:oleObj>
              </mc:Choice>
              <mc:Fallback>
                <p:oleObj name="Equation" r:id="rId3" imgW="1879560" imgH="482400" progId="Equation.3">
                  <p:embed/>
                  <p:pic>
                    <p:nvPicPr>
                      <p:cNvPr id="0" name=""/>
                      <p:cNvPicPr/>
                      <p:nvPr/>
                    </p:nvPicPr>
                    <p:blipFill>
                      <a:blip r:embed="rId4"/>
                      <a:stretch>
                        <a:fillRect/>
                      </a:stretch>
                    </p:blipFill>
                    <p:spPr>
                      <a:xfrm>
                        <a:off x="2480234" y="3832412"/>
                        <a:ext cx="4471895" cy="107576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24003721"/>
              </p:ext>
            </p:extLst>
          </p:nvPr>
        </p:nvGraphicFramePr>
        <p:xfrm>
          <a:off x="6038850" y="3319463"/>
          <a:ext cx="114300" cy="215900"/>
        </p:xfrm>
        <a:graphic>
          <a:graphicData uri="http://schemas.openxmlformats.org/presentationml/2006/ole">
            <mc:AlternateContent xmlns:mc="http://schemas.openxmlformats.org/markup-compatibility/2006">
              <mc:Choice xmlns:v="urn:schemas-microsoft-com:vml" Requires="v">
                <p:oleObj spid="_x0000_s3140" name="Equation" r:id="rId5" imgW="114120" imgH="215640" progId="Equation.3">
                  <p:embed/>
                </p:oleObj>
              </mc:Choice>
              <mc:Fallback>
                <p:oleObj name="Equation" r:id="rId5" imgW="114120" imgH="215640" progId="Equation.3">
                  <p:embed/>
                  <p:pic>
                    <p:nvPicPr>
                      <p:cNvPr id="0" name=""/>
                      <p:cNvPicPr/>
                      <p:nvPr/>
                    </p:nvPicPr>
                    <p:blipFill>
                      <a:blip r:embed="rId6"/>
                      <a:stretch>
                        <a:fillRect/>
                      </a:stretch>
                    </p:blipFill>
                    <p:spPr>
                      <a:xfrm>
                        <a:off x="6038850" y="3319463"/>
                        <a:ext cx="114300" cy="215900"/>
                      </a:xfrm>
                      <a:prstGeom prst="rect">
                        <a:avLst/>
                      </a:prstGeom>
                    </p:spPr>
                  </p:pic>
                </p:oleObj>
              </mc:Fallback>
            </mc:AlternateContent>
          </a:graphicData>
        </a:graphic>
      </p:graphicFrame>
    </p:spTree>
    <p:extLst>
      <p:ext uri="{BB962C8B-B14F-4D97-AF65-F5344CB8AC3E}">
        <p14:creationId xmlns:p14="http://schemas.microsoft.com/office/powerpoint/2010/main" val="11057587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SSB </a:t>
            </a:r>
            <a:r>
              <a:rPr lang="en-US" dirty="0"/>
              <a:t>= </a:t>
            </a:r>
            <a:r>
              <a:rPr lang="el-GR" dirty="0" smtClean="0">
                <a:latin typeface="Comic Sans MS" pitchFamily="66" charset="0"/>
              </a:rPr>
              <a:t>Σ</a:t>
            </a:r>
            <a:r>
              <a:rPr lang="en-US" dirty="0" smtClean="0">
                <a:latin typeface="Comic Sans MS" pitchFamily="66" charset="0"/>
              </a:rPr>
              <a:t>C</a:t>
            </a:r>
            <a:r>
              <a:rPr lang="en-US" baseline="30000" dirty="0" smtClean="0">
                <a:latin typeface="Comic Sans MS" pitchFamily="66" charset="0"/>
              </a:rPr>
              <a:t>2</a:t>
            </a:r>
            <a:r>
              <a:rPr lang="en-US" dirty="0" smtClean="0">
                <a:latin typeface="Comic Sans MS" pitchFamily="66" charset="0"/>
              </a:rPr>
              <a:t>/nr  </a:t>
            </a:r>
            <a:r>
              <a:rPr lang="en-US" dirty="0">
                <a:latin typeface="Comic Sans MS" pitchFamily="66" charset="0"/>
              </a:rPr>
              <a:t>- G</a:t>
            </a:r>
            <a:r>
              <a:rPr lang="en-US" baseline="30000" dirty="0">
                <a:latin typeface="Comic Sans MS" pitchFamily="66" charset="0"/>
              </a:rPr>
              <a:t>2</a:t>
            </a:r>
            <a:r>
              <a:rPr lang="en-US" dirty="0">
                <a:latin typeface="Comic Sans MS" pitchFamily="66" charset="0"/>
              </a:rPr>
              <a:t>/N</a:t>
            </a:r>
          </a:p>
          <a:p>
            <a:pPr marL="0" indent="0">
              <a:buNone/>
            </a:pPr>
            <a:r>
              <a:rPr lang="en-US" dirty="0">
                <a:solidFill>
                  <a:srgbClr val="FF0000"/>
                </a:solidFill>
                <a:latin typeface="Comic Sans MS" pitchFamily="66" charset="0"/>
              </a:rPr>
              <a:t>(Sum of the squares of the </a:t>
            </a:r>
            <a:r>
              <a:rPr lang="en-US" dirty="0" smtClean="0">
                <a:solidFill>
                  <a:srgbClr val="FF0000"/>
                </a:solidFill>
                <a:latin typeface="Comic Sans MS" pitchFamily="66" charset="0"/>
              </a:rPr>
              <a:t>column </a:t>
            </a:r>
            <a:r>
              <a:rPr lang="en-US" dirty="0">
                <a:solidFill>
                  <a:srgbClr val="FF0000"/>
                </a:solidFill>
                <a:latin typeface="Comic Sans MS" pitchFamily="66" charset="0"/>
              </a:rPr>
              <a:t>totals divided by the number of observations per </a:t>
            </a:r>
            <a:r>
              <a:rPr lang="en-US" dirty="0" smtClean="0">
                <a:solidFill>
                  <a:srgbClr val="FF0000"/>
                </a:solidFill>
                <a:latin typeface="Comic Sans MS" pitchFamily="66" charset="0"/>
              </a:rPr>
              <a:t>column) </a:t>
            </a:r>
            <a:r>
              <a:rPr lang="en-US" dirty="0">
                <a:solidFill>
                  <a:srgbClr val="FF0000"/>
                </a:solidFill>
                <a:latin typeface="Comic Sans MS" pitchFamily="66" charset="0"/>
              </a:rPr>
              <a:t>– (square of grand total divided by the total number of observations</a:t>
            </a:r>
            <a:r>
              <a:rPr lang="en-US" dirty="0" smtClean="0">
                <a:solidFill>
                  <a:srgbClr val="FF0000"/>
                </a:solidFill>
                <a:latin typeface="Comic Sans MS" pitchFamily="66" charset="0"/>
              </a:rPr>
              <a:t>)</a:t>
            </a:r>
          </a:p>
          <a:p>
            <a:pPr marL="0" indent="0">
              <a:buNone/>
            </a:pPr>
            <a:endParaRPr lang="en-US" dirty="0">
              <a:solidFill>
                <a:srgbClr val="FF0000"/>
              </a:solidFill>
              <a:latin typeface="Comic Sans MS" pitchFamily="66" charset="0"/>
            </a:endParaRPr>
          </a:p>
          <a:p>
            <a:pPr marL="0" indent="0">
              <a:buNone/>
            </a:pPr>
            <a:r>
              <a:rPr lang="en-US" dirty="0" smtClean="0">
                <a:solidFill>
                  <a:srgbClr val="FF0000"/>
                </a:solidFill>
                <a:latin typeface="Comic Sans MS" pitchFamily="66" charset="0"/>
              </a:rPr>
              <a:t>SSB=</a:t>
            </a:r>
            <a:endParaRPr lang="en-US" dirty="0">
              <a:solidFill>
                <a:srgbClr val="FF0000"/>
              </a:solidFill>
              <a:latin typeface="Comic Sans MS" pitchFamily="66" charset="0"/>
            </a:endParaRPr>
          </a:p>
          <a:p>
            <a:endParaRPr lang="en-US" dirty="0" smtClean="0"/>
          </a:p>
          <a:p>
            <a:pPr marL="0" indent="0">
              <a:buNone/>
            </a:pPr>
            <a:r>
              <a:rPr lang="en-US" dirty="0" smtClean="0"/>
              <a:t>= 800.73625</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34447920"/>
              </p:ext>
            </p:extLst>
          </p:nvPr>
        </p:nvGraphicFramePr>
        <p:xfrm>
          <a:off x="2033588" y="4002088"/>
          <a:ext cx="5637212" cy="852487"/>
        </p:xfrm>
        <a:graphic>
          <a:graphicData uri="http://schemas.openxmlformats.org/presentationml/2006/ole">
            <mc:AlternateContent xmlns:mc="http://schemas.openxmlformats.org/markup-compatibility/2006">
              <mc:Choice xmlns:v="urn:schemas-microsoft-com:vml" Requires="v">
                <p:oleObj spid="_x0000_s9250" name="Equation" r:id="rId3" imgW="3225600" imgH="482400" progId="Equation.3">
                  <p:embed/>
                </p:oleObj>
              </mc:Choice>
              <mc:Fallback>
                <p:oleObj name="Equation" r:id="rId3" imgW="3225600" imgH="482400" progId="Equation.3">
                  <p:embed/>
                  <p:pic>
                    <p:nvPicPr>
                      <p:cNvPr id="0" name=""/>
                      <p:cNvPicPr/>
                      <p:nvPr/>
                    </p:nvPicPr>
                    <p:blipFill>
                      <a:blip r:embed="rId4"/>
                      <a:stretch>
                        <a:fillRect/>
                      </a:stretch>
                    </p:blipFill>
                    <p:spPr>
                      <a:xfrm>
                        <a:off x="2033588" y="4002088"/>
                        <a:ext cx="5637212" cy="852487"/>
                      </a:xfrm>
                      <a:prstGeom prst="rect">
                        <a:avLst/>
                      </a:prstGeom>
                    </p:spPr>
                  </p:pic>
                </p:oleObj>
              </mc:Fallback>
            </mc:AlternateContent>
          </a:graphicData>
        </a:graphic>
      </p:graphicFrame>
    </p:spTree>
    <p:extLst>
      <p:ext uri="{BB962C8B-B14F-4D97-AF65-F5344CB8AC3E}">
        <p14:creationId xmlns:p14="http://schemas.microsoft.com/office/powerpoint/2010/main" val="29399851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SSE = </a:t>
            </a:r>
            <a:r>
              <a:rPr lang="el-GR" dirty="0">
                <a:latin typeface="Comic Sans MS" pitchFamily="66" charset="0"/>
              </a:rPr>
              <a:t>Σ</a:t>
            </a:r>
            <a:r>
              <a:rPr lang="en-US" dirty="0">
                <a:latin typeface="Comic Sans MS" pitchFamily="66" charset="0"/>
              </a:rPr>
              <a:t>X</a:t>
            </a:r>
            <a:r>
              <a:rPr lang="en-US" baseline="30000" dirty="0">
                <a:latin typeface="Comic Sans MS" pitchFamily="66" charset="0"/>
              </a:rPr>
              <a:t>2</a:t>
            </a:r>
            <a:r>
              <a:rPr lang="en-US" dirty="0">
                <a:latin typeface="Comic Sans MS" pitchFamily="66" charset="0"/>
              </a:rPr>
              <a:t> – </a:t>
            </a:r>
            <a:r>
              <a:rPr lang="el-GR" dirty="0">
                <a:latin typeface="Comic Sans MS" pitchFamily="66" charset="0"/>
              </a:rPr>
              <a:t>Σ</a:t>
            </a:r>
            <a:r>
              <a:rPr lang="en-US" dirty="0" smtClean="0">
                <a:latin typeface="Comic Sans MS" pitchFamily="66" charset="0"/>
              </a:rPr>
              <a:t>T</a:t>
            </a:r>
            <a:r>
              <a:rPr lang="en-US" baseline="30000" dirty="0" smtClean="0">
                <a:latin typeface="Comic Sans MS" pitchFamily="66" charset="0"/>
              </a:rPr>
              <a:t>2</a:t>
            </a:r>
            <a:r>
              <a:rPr lang="en-US" dirty="0" smtClean="0">
                <a:latin typeface="Comic Sans MS" pitchFamily="66" charset="0"/>
              </a:rPr>
              <a:t>/n</a:t>
            </a:r>
          </a:p>
          <a:p>
            <a:endParaRPr lang="en-US" dirty="0">
              <a:latin typeface="Comic Sans MS" pitchFamily="66" charset="0"/>
            </a:endParaRPr>
          </a:p>
          <a:p>
            <a:pPr marL="0" indent="0">
              <a:buNone/>
            </a:pPr>
            <a:r>
              <a:rPr lang="en-US" dirty="0" smtClean="0">
                <a:solidFill>
                  <a:srgbClr val="FF0000"/>
                </a:solidFill>
                <a:latin typeface="Comic Sans MS" pitchFamily="66" charset="0"/>
              </a:rPr>
              <a:t>(Sum of the squares of all the observations) – (the sum of the squares of each cell total divided by the number of observations per cell)</a:t>
            </a:r>
          </a:p>
          <a:p>
            <a:pPr marL="0" indent="0">
              <a:buNone/>
            </a:pPr>
            <a:endParaRPr lang="en-US" dirty="0">
              <a:solidFill>
                <a:srgbClr val="FF0000"/>
              </a:solidFill>
              <a:latin typeface="Comic Sans MS" pitchFamily="66" charset="0"/>
            </a:endParaRPr>
          </a:p>
          <a:p>
            <a:pPr marL="0" indent="0">
              <a:buNone/>
            </a:pPr>
            <a:r>
              <a:rPr lang="en-US" dirty="0" smtClean="0">
                <a:solidFill>
                  <a:srgbClr val="FF0000"/>
                </a:solidFill>
                <a:latin typeface="Comic Sans MS" pitchFamily="66" charset="0"/>
              </a:rPr>
              <a:t>SSE = </a:t>
            </a:r>
            <a:r>
              <a:rPr lang="en-US" dirty="0" smtClean="0"/>
              <a:t>1341261 </a:t>
            </a:r>
            <a:r>
              <a:rPr lang="en-US" dirty="0" smtClean="0">
                <a:solidFill>
                  <a:srgbClr val="FF0000"/>
                </a:solidFill>
                <a:latin typeface="Comic Sans MS" pitchFamily="66" charset="0"/>
              </a:rPr>
              <a:t> - </a:t>
            </a:r>
          </a:p>
          <a:p>
            <a:pPr marL="0" indent="0">
              <a:buNone/>
            </a:pPr>
            <a:endParaRPr lang="en-US" dirty="0">
              <a:solidFill>
                <a:srgbClr val="FF0000"/>
              </a:solidFill>
              <a:latin typeface="Comic Sans MS" pitchFamily="66" charset="0"/>
            </a:endParaRPr>
          </a:p>
          <a:p>
            <a:pPr marL="0" indent="0">
              <a:buNone/>
            </a:pPr>
            <a:r>
              <a:rPr lang="en-US" dirty="0" smtClean="0">
                <a:solidFill>
                  <a:srgbClr val="FF0000"/>
                </a:solidFill>
                <a:latin typeface="Comic Sans MS" pitchFamily="66" charset="0"/>
              </a:rPr>
              <a:t>= 882.24</a:t>
            </a:r>
            <a:endParaRPr lang="en-US" dirty="0">
              <a:solidFill>
                <a:srgbClr val="FF0000"/>
              </a:solidFill>
              <a:latin typeface="Comic Sans MS" pitchFamily="66" charset="0"/>
            </a:endParaRP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891477713"/>
              </p:ext>
            </p:extLst>
          </p:nvPr>
        </p:nvGraphicFramePr>
        <p:xfrm>
          <a:off x="3792071" y="4424082"/>
          <a:ext cx="7561729" cy="860612"/>
        </p:xfrm>
        <a:graphic>
          <a:graphicData uri="http://schemas.openxmlformats.org/presentationml/2006/ole">
            <mc:AlternateContent xmlns:mc="http://schemas.openxmlformats.org/markup-compatibility/2006">
              <mc:Choice xmlns:v="urn:schemas-microsoft-com:vml" Requires="v">
                <p:oleObj spid="_x0000_s10272" name="Equation" r:id="rId3" imgW="4381200" imgH="482400" progId="Equation.3">
                  <p:embed/>
                </p:oleObj>
              </mc:Choice>
              <mc:Fallback>
                <p:oleObj name="Equation" r:id="rId3" imgW="4381200" imgH="482400" progId="Equation.3">
                  <p:embed/>
                  <p:pic>
                    <p:nvPicPr>
                      <p:cNvPr id="0" name=""/>
                      <p:cNvPicPr/>
                      <p:nvPr/>
                    </p:nvPicPr>
                    <p:blipFill>
                      <a:blip r:embed="rId4"/>
                      <a:stretch>
                        <a:fillRect/>
                      </a:stretch>
                    </p:blipFill>
                    <p:spPr>
                      <a:xfrm>
                        <a:off x="3792071" y="4424082"/>
                        <a:ext cx="7561729" cy="860612"/>
                      </a:xfrm>
                      <a:prstGeom prst="rect">
                        <a:avLst/>
                      </a:prstGeom>
                    </p:spPr>
                  </p:pic>
                </p:oleObj>
              </mc:Fallback>
            </mc:AlternateContent>
          </a:graphicData>
        </a:graphic>
      </p:graphicFrame>
    </p:spTree>
    <p:extLst>
      <p:ext uri="{BB962C8B-B14F-4D97-AF65-F5344CB8AC3E}">
        <p14:creationId xmlns:p14="http://schemas.microsoft.com/office/powerpoint/2010/main" val="7182562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spcBef>
                <a:spcPts val="0"/>
              </a:spcBef>
              <a:buNone/>
              <a:defRPr/>
            </a:pPr>
            <a:r>
              <a:rPr lang="en-US" dirty="0" smtClean="0">
                <a:solidFill>
                  <a:srgbClr val="0070C0"/>
                </a:solidFill>
                <a:latin typeface="Comic Sans MS" pitchFamily="66" charset="0"/>
              </a:rPr>
              <a:t>SS(Total) = </a:t>
            </a:r>
            <a:r>
              <a:rPr lang="el-GR" dirty="0" smtClean="0">
                <a:solidFill>
                  <a:srgbClr val="0070C0"/>
                </a:solidFill>
                <a:latin typeface="Comic Sans MS" pitchFamily="66" charset="0"/>
              </a:rPr>
              <a:t>Σ</a:t>
            </a:r>
            <a:r>
              <a:rPr lang="en-US" dirty="0">
                <a:solidFill>
                  <a:srgbClr val="0070C0"/>
                </a:solidFill>
                <a:latin typeface="Comic Sans MS" pitchFamily="66" charset="0"/>
              </a:rPr>
              <a:t>X</a:t>
            </a:r>
            <a:r>
              <a:rPr lang="en-US" baseline="30000" dirty="0">
                <a:solidFill>
                  <a:srgbClr val="0070C0"/>
                </a:solidFill>
                <a:latin typeface="Comic Sans MS" pitchFamily="66" charset="0"/>
              </a:rPr>
              <a:t>2</a:t>
            </a:r>
            <a:r>
              <a:rPr lang="en-US" dirty="0">
                <a:solidFill>
                  <a:srgbClr val="0070C0"/>
                </a:solidFill>
                <a:latin typeface="Comic Sans MS" pitchFamily="66" charset="0"/>
              </a:rPr>
              <a:t> – G</a:t>
            </a:r>
            <a:r>
              <a:rPr lang="en-US" baseline="30000" dirty="0">
                <a:solidFill>
                  <a:srgbClr val="0070C0"/>
                </a:solidFill>
                <a:latin typeface="Comic Sans MS" pitchFamily="66" charset="0"/>
              </a:rPr>
              <a:t>2</a:t>
            </a:r>
            <a:r>
              <a:rPr lang="en-US" dirty="0">
                <a:solidFill>
                  <a:srgbClr val="0070C0"/>
                </a:solidFill>
                <a:latin typeface="Comic Sans MS" pitchFamily="66" charset="0"/>
              </a:rPr>
              <a:t>/N</a:t>
            </a:r>
          </a:p>
          <a:p>
            <a:pPr marL="0" indent="0">
              <a:buNone/>
            </a:pPr>
            <a:endParaRPr lang="en-US" dirty="0" smtClean="0">
              <a:solidFill>
                <a:srgbClr val="FF0000"/>
              </a:solidFill>
              <a:latin typeface="Comic Sans MS" pitchFamily="66" charset="0"/>
            </a:endParaRPr>
          </a:p>
          <a:p>
            <a:pPr marL="0" indent="0">
              <a:buNone/>
            </a:pPr>
            <a:r>
              <a:rPr lang="en-US" dirty="0" smtClean="0">
                <a:solidFill>
                  <a:srgbClr val="FF0000"/>
                </a:solidFill>
                <a:latin typeface="Comic Sans MS" pitchFamily="66" charset="0"/>
              </a:rPr>
              <a:t>(</a:t>
            </a:r>
            <a:r>
              <a:rPr lang="en-US" dirty="0">
                <a:solidFill>
                  <a:srgbClr val="FF0000"/>
                </a:solidFill>
                <a:latin typeface="Comic Sans MS" pitchFamily="66" charset="0"/>
              </a:rPr>
              <a:t>Sum of the squares of all the observations</a:t>
            </a:r>
            <a:r>
              <a:rPr lang="en-US" dirty="0" smtClean="0">
                <a:solidFill>
                  <a:srgbClr val="FF0000"/>
                </a:solidFill>
                <a:latin typeface="Comic Sans MS" pitchFamily="66" charset="0"/>
              </a:rPr>
              <a:t>) </a:t>
            </a:r>
            <a:r>
              <a:rPr lang="en-US" dirty="0">
                <a:solidFill>
                  <a:srgbClr val="FF0000"/>
                </a:solidFill>
                <a:latin typeface="Comic Sans MS" pitchFamily="66" charset="0"/>
              </a:rPr>
              <a:t>– (square of grand total divided by the total number of observations</a:t>
            </a:r>
            <a:r>
              <a:rPr lang="en-US" dirty="0" smtClean="0">
                <a:solidFill>
                  <a:srgbClr val="FF0000"/>
                </a:solidFill>
                <a:latin typeface="Comic Sans MS" pitchFamily="66" charset="0"/>
              </a:rPr>
              <a:t>)</a:t>
            </a:r>
          </a:p>
          <a:p>
            <a:pPr marL="0" indent="0">
              <a:buNone/>
            </a:pPr>
            <a:endParaRPr lang="en-US" dirty="0">
              <a:solidFill>
                <a:srgbClr val="FF0000"/>
              </a:solidFill>
              <a:latin typeface="Comic Sans MS" pitchFamily="66" charset="0"/>
            </a:endParaRPr>
          </a:p>
          <a:p>
            <a:pPr marL="0" indent="0">
              <a:buNone/>
            </a:pPr>
            <a:r>
              <a:rPr lang="en-US" dirty="0" smtClean="0">
                <a:solidFill>
                  <a:srgbClr val="FF0000"/>
                </a:solidFill>
                <a:latin typeface="Comic Sans MS" pitchFamily="66" charset="0"/>
              </a:rPr>
              <a:t>SS(Total) = </a:t>
            </a:r>
            <a:r>
              <a:rPr lang="en-US" dirty="0" smtClean="0"/>
              <a:t>1341261-</a:t>
            </a:r>
            <a:r>
              <a:rPr lang="en-US" dirty="0" smtClean="0">
                <a:solidFill>
                  <a:srgbClr val="FF0000"/>
                </a:solidFill>
                <a:latin typeface="Comic Sans MS" pitchFamily="66" charset="0"/>
              </a:rPr>
              <a:t> </a:t>
            </a:r>
            <a:endParaRPr lang="en-US" dirty="0">
              <a:solidFill>
                <a:srgbClr val="FF0000"/>
              </a:solidFill>
              <a:latin typeface="Comic Sans MS" pitchFamily="66" charset="0"/>
            </a:endParaRPr>
          </a:p>
          <a:p>
            <a:endParaRPr lang="en-US" dirty="0" smtClean="0"/>
          </a:p>
          <a:p>
            <a:pPr marL="0" indent="0">
              <a:buNone/>
            </a:pPr>
            <a:r>
              <a:rPr lang="en-US" dirty="0" smtClean="0"/>
              <a:t>= 34482.04875</a:t>
            </a:r>
            <a:endParaRPr lang="en-US"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376039171"/>
              </p:ext>
            </p:extLst>
          </p:nvPr>
        </p:nvGraphicFramePr>
        <p:xfrm>
          <a:off x="4536515" y="4101353"/>
          <a:ext cx="1084356" cy="699247"/>
        </p:xfrm>
        <a:graphic>
          <a:graphicData uri="http://schemas.openxmlformats.org/presentationml/2006/ole">
            <mc:AlternateContent xmlns:mc="http://schemas.openxmlformats.org/markup-compatibility/2006">
              <mc:Choice xmlns:v="urn:schemas-microsoft-com:vml" Requires="v">
                <p:oleObj spid="_x0000_s11296" name="Equation" r:id="rId3" imgW="698400" imgH="482400" progId="Equation.3">
                  <p:embed/>
                </p:oleObj>
              </mc:Choice>
              <mc:Fallback>
                <p:oleObj name="Equation" r:id="rId3" imgW="698400" imgH="482400" progId="Equation.3">
                  <p:embed/>
                  <p:pic>
                    <p:nvPicPr>
                      <p:cNvPr id="0" name=""/>
                      <p:cNvPicPr/>
                      <p:nvPr/>
                    </p:nvPicPr>
                    <p:blipFill>
                      <a:blip r:embed="rId4"/>
                      <a:stretch>
                        <a:fillRect/>
                      </a:stretch>
                    </p:blipFill>
                    <p:spPr>
                      <a:xfrm>
                        <a:off x="4536515" y="4101353"/>
                        <a:ext cx="1084356" cy="699247"/>
                      </a:xfrm>
                      <a:prstGeom prst="rect">
                        <a:avLst/>
                      </a:prstGeom>
                    </p:spPr>
                  </p:pic>
                </p:oleObj>
              </mc:Fallback>
            </mc:AlternateContent>
          </a:graphicData>
        </a:graphic>
      </p:graphicFrame>
    </p:spTree>
    <p:extLst>
      <p:ext uri="{BB962C8B-B14F-4D97-AF65-F5344CB8AC3E}">
        <p14:creationId xmlns:p14="http://schemas.microsoft.com/office/powerpoint/2010/main" val="2891771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1688</Words>
  <Application>Microsoft Macintosh PowerPoint</Application>
  <PresentationFormat>Custom</PresentationFormat>
  <Paragraphs>449</Paragraphs>
  <Slides>30</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Office Theme</vt:lpstr>
      <vt:lpstr>Equation</vt:lpstr>
      <vt:lpstr>Microsoft Equation</vt:lpstr>
      <vt:lpstr>2-way ANOVA</vt:lpstr>
      <vt:lpstr>   Suppose the USGA tests four different brands (A,B,C,D) of golf balls and two different clubs(driver, five-iron). Each of the eight Brand-Club combinations (treatments) is randomly and independently assigned to a sequence of hits by the mechanical driver. The distance response is recorded for each of the 32 hits</vt:lpstr>
      <vt:lpstr>PowerPoint Presentation</vt:lpstr>
      <vt:lpstr>PowerPoint Presentation</vt:lpstr>
      <vt:lpstr>PowerPoint Presentation</vt:lpstr>
      <vt:lpstr>Computational Forms</vt:lpstr>
      <vt:lpstr>PowerPoint Presentation</vt:lpstr>
      <vt:lpstr>PowerPoint Presentation</vt:lpstr>
      <vt:lpstr>PowerPoint Presentation</vt:lpstr>
      <vt:lpstr>PowerPoint Presentation</vt:lpstr>
      <vt:lpstr>ANOVA Table – computational formulas </vt:lpstr>
      <vt:lpstr>PowerPoint Presentation</vt:lpstr>
      <vt:lpstr>Checking Assumptions</vt:lpstr>
      <vt:lpstr>2) The response distribution of each factor-level combination is normal </vt:lpstr>
      <vt:lpstr>3) The response variance is constant for all treatment</vt:lpstr>
      <vt:lpstr>Hypothesis Tests</vt:lpstr>
      <vt:lpstr>Conclusion</vt:lpstr>
      <vt:lpstr>Response Plots</vt:lpstr>
      <vt:lpstr>Distance Data for Second Factorial Golf Experiment</vt:lpstr>
      <vt:lpstr>Additional Hypotheses</vt:lpstr>
      <vt:lpstr>Recall the Assumptions for all Tests</vt:lpstr>
      <vt:lpstr>PowerPoint Presentation</vt:lpstr>
      <vt:lpstr>PowerPoint Presentation</vt:lpstr>
      <vt:lpstr>Results and Conclusions</vt:lpstr>
      <vt:lpstr>Interaction Plot</vt:lpstr>
      <vt:lpstr>PowerPoint Presentation</vt:lpstr>
      <vt:lpstr>PowerPoint Presentation</vt:lpstr>
      <vt:lpstr>Follow-up</vt:lpstr>
      <vt:lpstr>Follow-up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2-way ANOVA</dc:title>
  <dc:creator>Beth Johnson</dc:creator>
  <cp:lastModifiedBy>Tony W</cp:lastModifiedBy>
  <cp:revision>37</cp:revision>
  <dcterms:created xsi:type="dcterms:W3CDTF">2014-09-17T21:36:37Z</dcterms:created>
  <dcterms:modified xsi:type="dcterms:W3CDTF">2016-03-02T20:19:39Z</dcterms:modified>
</cp:coreProperties>
</file>