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86" r:id="rId5"/>
    <p:sldId id="287" r:id="rId6"/>
    <p:sldId id="262" r:id="rId7"/>
    <p:sldId id="274" r:id="rId8"/>
    <p:sldId id="275" r:id="rId9"/>
    <p:sldId id="276" r:id="rId10"/>
    <p:sldId id="277" r:id="rId11"/>
    <p:sldId id="278" r:id="rId12"/>
    <p:sldId id="264" r:id="rId13"/>
    <p:sldId id="265" r:id="rId14"/>
    <p:sldId id="266" r:id="rId15"/>
    <p:sldId id="280" r:id="rId16"/>
    <p:sldId id="273" r:id="rId17"/>
    <p:sldId id="281" r:id="rId18"/>
    <p:sldId id="282" r:id="rId19"/>
    <p:sldId id="283" r:id="rId20"/>
    <p:sldId id="284" r:id="rId21"/>
    <p:sldId id="279" r:id="rId22"/>
    <p:sldId id="267" r:id="rId23"/>
    <p:sldId id="268" r:id="rId24"/>
    <p:sldId id="285" r:id="rId25"/>
    <p:sldId id="269" r:id="rId26"/>
    <p:sldId id="270" r:id="rId27"/>
    <p:sldId id="271" r:id="rId28"/>
    <p:sldId id="25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12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D07D-C6C9-4A01-81CD-6CFA2EAB20E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BD59-2D68-437B-A9BD-5F77D799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1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2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215D-CB1D-47BA-849C-049A5A88BD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39B0-FAD8-4CFF-849E-16E4A93171D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FF0A-BDD2-4A64-ABEB-C2594F2D2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replications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C:\Users\diholmes\Pictures\MP Navigator\2010_02_10\IMG_000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8686800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693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 descr="C:\Users\diholmes\Pictures\MP Navigator\2010_02_10\IMG_000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9600"/>
            <a:ext cx="8458200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8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The model is: </a:t>
            </a:r>
            <a:endParaRPr lang="en-US" baseline="-25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baseline="-25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where  </a:t>
            </a:r>
          </a:p>
          <a:p>
            <a:pPr>
              <a:buFont typeface="Symbol"/>
              <a:buChar char="m"/>
            </a:pPr>
            <a:r>
              <a:rPr lang="en-US" sz="2800" dirty="0" smtClean="0">
                <a:latin typeface="Symbol" panose="05050102010706020507" pitchFamily="18" charset="2"/>
              </a:rPr>
              <a:t>= </a:t>
            </a:r>
            <a:r>
              <a:rPr lang="en-US" sz="2800" dirty="0" smtClean="0">
                <a:latin typeface="Comic Sans MS" panose="030F0702030302020204" pitchFamily="66" charset="0"/>
              </a:rPr>
              <a:t>the grand mean for X</a:t>
            </a:r>
          </a:p>
          <a:p>
            <a:pPr marL="0" indent="0">
              <a:buNone/>
            </a:pPr>
            <a:r>
              <a:rPr lang="en-US" sz="2800" dirty="0" err="1">
                <a:latin typeface="Symbol" panose="05050102010706020507" pitchFamily="18" charset="2"/>
              </a:rPr>
              <a:t>a</a:t>
            </a:r>
            <a:r>
              <a:rPr lang="en-US" sz="2800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sz="2800" dirty="0" smtClean="0">
                <a:latin typeface="Comic Sans MS" panose="030F0702030302020204" pitchFamily="66" charset="0"/>
              </a:rPr>
              <a:t> = the effect for the </a:t>
            </a:r>
            <a:r>
              <a:rPr lang="en-US" sz="2800" dirty="0" err="1" smtClean="0">
                <a:latin typeface="Comic Sans MS" panose="030F0702030302020204" pitchFamily="66" charset="0"/>
              </a:rPr>
              <a:t>kth</a:t>
            </a:r>
            <a:r>
              <a:rPr lang="en-US" sz="2800" dirty="0" smtClean="0">
                <a:latin typeface="Comic Sans MS" panose="030F0702030302020204" pitchFamily="66" charset="0"/>
              </a:rPr>
              <a:t> level of Factor A (k=1…..r)</a:t>
            </a:r>
          </a:p>
          <a:p>
            <a:pPr marL="0" indent="0">
              <a:buNone/>
            </a:pPr>
            <a:r>
              <a:rPr 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sz="2800" baseline="-25000" dirty="0" smtClean="0">
                <a:latin typeface="Comic Sans MS" panose="030F0702030302020204" pitchFamily="66" charset="0"/>
              </a:rPr>
              <a:t>j</a:t>
            </a:r>
            <a:r>
              <a:rPr lang="en-US" sz="2800" dirty="0" smtClean="0">
                <a:latin typeface="Comic Sans MS" panose="030F0702030302020204" pitchFamily="66" charset="0"/>
              </a:rPr>
              <a:t> = the effect for the </a:t>
            </a:r>
            <a:r>
              <a:rPr lang="en-US" sz="2800" dirty="0" err="1" smtClean="0">
                <a:latin typeface="Comic Sans MS" panose="030F0702030302020204" pitchFamily="66" charset="0"/>
              </a:rPr>
              <a:t>jth</a:t>
            </a:r>
            <a:r>
              <a:rPr lang="en-US" sz="2800" dirty="0" smtClean="0">
                <a:latin typeface="Comic Sans MS" panose="030F0702030302020204" pitchFamily="66" charset="0"/>
              </a:rPr>
              <a:t> level of Factor B  (j=1……c)</a:t>
            </a:r>
          </a:p>
          <a:p>
            <a:pPr marL="0" indent="0">
              <a:buNone/>
            </a:pPr>
            <a:r>
              <a:rPr lang="en-US" sz="2800" dirty="0" err="1" smtClean="0">
                <a:latin typeface="Symbol" panose="05050102010706020507" pitchFamily="18" charset="2"/>
              </a:rPr>
              <a:t>q</a:t>
            </a:r>
            <a:r>
              <a:rPr lang="en-US" sz="2800" baseline="-25000" dirty="0" err="1" smtClean="0">
                <a:latin typeface="Comic Sans MS" panose="030F0702030302020204" pitchFamily="66" charset="0"/>
              </a:rPr>
              <a:t>kj</a:t>
            </a:r>
            <a:r>
              <a:rPr lang="en-US" sz="2800" dirty="0" smtClean="0">
                <a:latin typeface="Comic Sans MS" panose="030F0702030302020204" pitchFamily="66" charset="0"/>
              </a:rPr>
              <a:t>= the interaction effect for the </a:t>
            </a:r>
            <a:r>
              <a:rPr lang="en-US" sz="2800" dirty="0" err="1" smtClean="0">
                <a:latin typeface="Comic Sans MS" panose="030F0702030302020204" pitchFamily="66" charset="0"/>
              </a:rPr>
              <a:t>kth</a:t>
            </a:r>
            <a:r>
              <a:rPr lang="en-US" sz="2800" dirty="0" smtClean="0">
                <a:latin typeface="Comic Sans MS" panose="030F0702030302020204" pitchFamily="66" charset="0"/>
              </a:rPr>
              <a:t> level of A with the </a:t>
            </a:r>
            <a:r>
              <a:rPr lang="en-US" sz="2800" dirty="0" err="1" smtClean="0">
                <a:latin typeface="Comic Sans MS" panose="030F0702030302020204" pitchFamily="66" charset="0"/>
              </a:rPr>
              <a:t>jth</a:t>
            </a:r>
            <a:r>
              <a:rPr lang="en-US" sz="2800" dirty="0" smtClean="0">
                <a:latin typeface="Comic Sans MS" panose="030F0702030302020204" pitchFamily="66" charset="0"/>
              </a:rPr>
              <a:t> level of B</a:t>
            </a:r>
          </a:p>
          <a:p>
            <a:pPr>
              <a:buFont typeface="Symbol"/>
              <a:buChar char="e"/>
            </a:pPr>
            <a:r>
              <a:rPr lang="en-US" sz="2800" dirty="0" smtClean="0">
                <a:latin typeface="Comic Sans MS" panose="030F0702030302020204" pitchFamily="66" charset="0"/>
              </a:rPr>
              <a:t>= the random error</a:t>
            </a:r>
          </a:p>
          <a:p>
            <a:pPr marL="0" indent="0">
              <a:buNone/>
            </a:pPr>
            <a:endParaRPr lang="en-US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As with inference for the other ANOVA, we generally require that </a:t>
            </a:r>
            <a:r>
              <a:rPr lang="en-US" sz="2800" dirty="0" err="1" smtClean="0">
                <a:latin typeface="Symbol" panose="05050102010706020507" pitchFamily="18" charset="2"/>
              </a:rPr>
              <a:t>e</a:t>
            </a:r>
            <a:r>
              <a:rPr lang="en-US" sz="2800" dirty="0" err="1" smtClean="0">
                <a:latin typeface="Comic Sans MS" panose="030F0702030302020204" pitchFamily="66" charset="0"/>
              </a:rPr>
              <a:t>~N</a:t>
            </a:r>
            <a:r>
              <a:rPr lang="en-US" sz="2800" dirty="0" smtClean="0">
                <a:latin typeface="Comic Sans MS" panose="030F0702030302020204" pitchFamily="66" charset="0"/>
              </a:rPr>
              <a:t>(0,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baseline="-25000" dirty="0" smtClean="0">
                <a:latin typeface="Symbol" panose="05050102010706020507" pitchFamily="18" charset="2"/>
              </a:rPr>
              <a:t>e</a:t>
            </a:r>
            <a:r>
              <a:rPr lang="en-US" sz="2800" dirty="0" smtClean="0">
                <a:latin typeface="Symbol" panose="05050102010706020507" pitchFamily="18" charset="2"/>
              </a:rPr>
              <a:t> ) </a:t>
            </a:r>
            <a:r>
              <a:rPr lang="en-US" sz="2800" dirty="0" smtClean="0">
                <a:latin typeface="Comic Sans MS" panose="030F0702030302020204" pitchFamily="66" charset="0"/>
              </a:rPr>
              <a:t>and are independent</a:t>
            </a:r>
          </a:p>
          <a:p>
            <a:pPr marL="0" indent="0">
              <a:buNone/>
            </a:pPr>
            <a:endParaRPr lang="en-US" sz="2800" dirty="0">
              <a:latin typeface="Comic Sans MS" pitchFamily="66" charset="0"/>
            </a:endParaRP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rgbClr val="AE4CEA"/>
                </a:solidFill>
                <a:effectLst/>
                <a:latin typeface="Comic Sans MS" pitchFamily="66" charset="0"/>
              </a:rPr>
              <a:t>Two-Way ANOVA – The “Fixed Effects” Model</a:t>
            </a:r>
            <a:endParaRPr lang="en-US" sz="3200" b="0" dirty="0">
              <a:solidFill>
                <a:srgbClr val="AE4CEA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405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58824"/>
              </p:ext>
            </p:extLst>
          </p:nvPr>
        </p:nvGraphicFramePr>
        <p:xfrm>
          <a:off x="4016375" y="1600200"/>
          <a:ext cx="4006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600200" imgH="241200" progId="Equation.3">
                  <p:embed/>
                </p:oleObj>
              </mc:Choice>
              <mc:Fallback>
                <p:oleObj name="Equation" r:id="rId4" imgW="1600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600200"/>
                        <a:ext cx="4006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5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"/>
            <a:ext cx="8686800" cy="609600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09728" indent="0">
              <a:buNone/>
            </a:pPr>
            <a:r>
              <a:rPr lang="en-US" sz="2400" dirty="0">
                <a:latin typeface="Comic Sans MS" pitchFamily="66" charset="0"/>
              </a:rPr>
              <a:t>The purpose of the analysis is to discover differences between the treatment combinations. The following three hypotheses may be tested by means of F-tests:</a:t>
            </a:r>
          </a:p>
          <a:p>
            <a:pPr marL="109728" indent="0">
              <a:buNone/>
            </a:pPr>
            <a:endParaRPr lang="en-US" sz="4200" dirty="0">
              <a:solidFill>
                <a:srgbClr val="FF0000"/>
              </a:solidFill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Ho : All </a:t>
            </a:r>
            <a:r>
              <a:rPr lang="en-US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kj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=0                  Ha: Some </a:t>
            </a:r>
            <a:r>
              <a:rPr lang="en-US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kj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≠0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                   (Interaction)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2. H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  <a:latin typeface="Symbol" panose="05050102010706020507" pitchFamily="18" charset="2"/>
              </a:rPr>
              <a:t>2 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=. . .</a:t>
            </a:r>
            <a:r>
              <a:rPr lang="en-US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0        Ha: Some </a:t>
            </a:r>
            <a:r>
              <a:rPr lang="en-US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≠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0  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                  (Factor A)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3. H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: </a:t>
            </a:r>
            <a:r>
              <a:rPr lang="el-GR" dirty="0" smtClean="0">
                <a:solidFill>
                  <a:srgbClr val="FF0000"/>
                </a:solidFill>
                <a:latin typeface="Comic Sans MS" pitchFamily="66" charset="0"/>
              </a:rPr>
              <a:t>β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el-GR" dirty="0" smtClean="0">
                <a:solidFill>
                  <a:srgbClr val="FF0000"/>
                </a:solidFill>
                <a:latin typeface="Comic Sans MS" pitchFamily="66" charset="0"/>
              </a:rPr>
              <a:t>β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=….</a:t>
            </a:r>
            <a:r>
              <a:rPr lang="el-GR" dirty="0" smtClean="0">
                <a:solidFill>
                  <a:srgbClr val="FF0000"/>
                </a:solidFill>
                <a:latin typeface="Comic Sans MS" pitchFamily="66" charset="0"/>
              </a:rPr>
              <a:t> β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= 0      Ha: Some </a:t>
            </a:r>
            <a:r>
              <a:rPr lang="el-GR" dirty="0" smtClean="0">
                <a:solidFill>
                  <a:srgbClr val="FF0000"/>
                </a:solidFill>
                <a:latin typeface="Comic Sans MS" pitchFamily="66" charset="0"/>
              </a:rPr>
              <a:t>β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≠0 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                   (Factor B)</a:t>
            </a:r>
            <a:endParaRPr lang="en-US" dirty="0" smtClean="0"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0072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In carrying out ANOVA, we should test the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first</a:t>
            </a:r>
            <a:r>
              <a:rPr lang="en-US" dirty="0" smtClean="0">
                <a:latin typeface="Comic Sans MS" pitchFamily="66" charset="0"/>
              </a:rPr>
              <a:t> hypothesis initially. We do so because it is important to know whether or not interactions exist.</a:t>
            </a:r>
          </a:p>
          <a:p>
            <a:r>
              <a:rPr lang="en-US" dirty="0" smtClean="0">
                <a:latin typeface="Comic Sans MS" pitchFamily="66" charset="0"/>
              </a:rPr>
              <a:t>If interactions do exist, our interpretation of the ANOVA results will be different from the case where no interactions exist.</a:t>
            </a: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main effects </a:t>
            </a:r>
            <a:r>
              <a:rPr lang="en-US" dirty="0" smtClean="0">
                <a:latin typeface="Comic Sans MS" pitchFamily="66" charset="0"/>
              </a:rPr>
              <a:t>cease to have much meaning. The F-tests on row and column treatments are hardly worth doing.</a:t>
            </a:r>
          </a:p>
          <a:p>
            <a:r>
              <a:rPr lang="en-US" dirty="0" smtClean="0">
                <a:latin typeface="Comic Sans MS" pitchFamily="66" charset="0"/>
              </a:rPr>
              <a:t>We should focus on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individual cells </a:t>
            </a:r>
            <a:r>
              <a:rPr lang="en-US" dirty="0" smtClean="0">
                <a:latin typeface="Comic Sans MS" pitchFamily="66" charset="0"/>
              </a:rPr>
              <a:t>in the table.</a:t>
            </a:r>
          </a:p>
          <a:p>
            <a:r>
              <a:rPr lang="en-US" dirty="0" smtClean="0">
                <a:latin typeface="Comic Sans MS" pitchFamily="66" charset="0"/>
              </a:rPr>
              <a:t>If there are </a:t>
            </a:r>
            <a:r>
              <a:rPr lang="en-US" u="sng" dirty="0" smtClean="0">
                <a:latin typeface="Comic Sans MS" pitchFamily="66" charset="0"/>
              </a:rPr>
              <a:t>no</a:t>
            </a:r>
            <a:r>
              <a:rPr lang="en-US" dirty="0" smtClean="0">
                <a:latin typeface="Comic Sans MS" pitchFamily="66" charset="0"/>
              </a:rPr>
              <a:t> interactions and significant main effects, further analysis on the main effects may be conducted using the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lsd</a:t>
            </a:r>
            <a:r>
              <a:rPr lang="en-US" dirty="0" smtClean="0">
                <a:latin typeface="Comic Sans MS" pitchFamily="66" charset="0"/>
              </a:rPr>
              <a:t> post-hoc method.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Notation ALERT!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09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textbooks use different lettering. We will use:</a:t>
            </a:r>
          </a:p>
          <a:p>
            <a:pPr marL="0" indent="0">
              <a:buNone/>
            </a:pPr>
            <a:r>
              <a:rPr lang="en-US" dirty="0" smtClean="0"/>
              <a:t>Factor A will be the row factor</a:t>
            </a:r>
          </a:p>
          <a:p>
            <a:pPr marL="0" indent="0" algn="ctr">
              <a:buNone/>
            </a:pPr>
            <a:r>
              <a:rPr lang="en-US" dirty="0" smtClean="0"/>
              <a:t>r= # of rows</a:t>
            </a:r>
          </a:p>
          <a:p>
            <a:pPr marL="0" indent="0">
              <a:buNone/>
            </a:pPr>
            <a:r>
              <a:rPr lang="en-US" dirty="0" smtClean="0"/>
              <a:t>Factor B will be the column factor</a:t>
            </a:r>
          </a:p>
          <a:p>
            <a:pPr marL="0" indent="0" algn="ctr">
              <a:buNone/>
            </a:pPr>
            <a:r>
              <a:rPr lang="en-US" dirty="0" smtClean="0"/>
              <a:t>c= # of columns</a:t>
            </a:r>
          </a:p>
          <a:p>
            <a:pPr marL="0" indent="0">
              <a:buNone/>
            </a:pPr>
            <a:r>
              <a:rPr lang="en-US" dirty="0" smtClean="0"/>
              <a:t>n= # of replications in each cell</a:t>
            </a:r>
          </a:p>
          <a:p>
            <a:pPr marL="0" indent="0">
              <a:buNone/>
            </a:pPr>
            <a:r>
              <a:rPr lang="en-US" dirty="0" smtClean="0"/>
              <a:t>N= total # of observations = r*c*n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4580"/>
              </p:ext>
            </p:extLst>
          </p:nvPr>
        </p:nvGraphicFramePr>
        <p:xfrm>
          <a:off x="457200" y="685801"/>
          <a:ext cx="8382003" cy="55625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24000"/>
                <a:gridCol w="1066800"/>
                <a:gridCol w="609602"/>
                <a:gridCol w="1828800"/>
                <a:gridCol w="1219198"/>
                <a:gridCol w="2133603"/>
              </a:tblGrid>
              <a:tr h="11206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Source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of Variation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Degrees of Freedom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Sum of Squares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Mean Square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Variance Ratio, F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P-value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987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Factor A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(row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factor)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MSA=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en-US" sz="2000" baseline="-25000" dirty="0" smtClean="0"/>
                        <a:t>r-1,rc(n-1)</a:t>
                      </a:r>
                      <a:endParaRPr lang="en-US" sz="2000" dirty="0"/>
                    </a:p>
                  </a:txBody>
                  <a:tcPr/>
                </a:tc>
              </a:tr>
              <a:tr h="987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itchFamily="66" charset="0"/>
                        </a:rPr>
                        <a:t>Factor B</a:t>
                      </a:r>
                    </a:p>
                    <a:p>
                      <a:r>
                        <a:rPr lang="en-US" sz="1600" dirty="0" smtClean="0">
                          <a:latin typeface="Comic Sans MS" pitchFamily="66" charset="0"/>
                        </a:rPr>
                        <a:t>(column factor)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MSB=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-25000" dirty="0" smtClean="0"/>
                        <a:t>c-1,rc(n-1</a:t>
                      </a:r>
                      <a:r>
                        <a:rPr lang="en-US" sz="1600" baseline="-25000" dirty="0" smtClean="0"/>
                        <a:t>)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82258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mic Sans MS" pitchFamily="66" charset="0"/>
                        </a:rPr>
                        <a:t>AxB</a:t>
                      </a:r>
                      <a:endParaRPr lang="en-US" sz="1600" dirty="0" smtClean="0">
                        <a:latin typeface="Comic Sans MS" pitchFamily="66" charset="0"/>
                      </a:endParaRPr>
                    </a:p>
                    <a:p>
                      <a:r>
                        <a:rPr lang="en-US" sz="1600" dirty="0" smtClean="0">
                          <a:latin typeface="Comic Sans MS" pitchFamily="66" charset="0"/>
                        </a:rPr>
                        <a:t>(Interaction)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(r-1)(c-1)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MSAB=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</a:t>
                      </a:r>
                      <a:r>
                        <a:rPr lang="en-US" sz="2000" baseline="-25000" dirty="0" smtClean="0"/>
                        <a:t>(r-1)(c-1),</a:t>
                      </a:r>
                      <a:r>
                        <a:rPr lang="en-US" sz="2000" baseline="-25000" dirty="0" err="1" smtClean="0"/>
                        <a:t>rc</a:t>
                      </a:r>
                      <a:r>
                        <a:rPr lang="en-US" sz="2000" baseline="-25000" dirty="0" smtClean="0"/>
                        <a:t>(n-1)</a:t>
                      </a:r>
                      <a:endParaRPr lang="en-US" sz="20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8225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itchFamily="66" charset="0"/>
                        </a:rPr>
                        <a:t>Error</a:t>
                      </a:r>
                    </a:p>
                    <a:p>
                      <a:r>
                        <a:rPr lang="en-US" sz="1600" dirty="0" smtClean="0">
                          <a:latin typeface="Comic Sans MS" pitchFamily="66" charset="0"/>
                        </a:rPr>
                        <a:t>(Residual)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rc</a:t>
                      </a:r>
                      <a:r>
                        <a:rPr lang="en-US" sz="1600" dirty="0" smtClean="0"/>
                        <a:t>(n-1)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MSE=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8225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  <a:latin typeface="Comic Sans MS" pitchFamily="66" charset="0"/>
                        </a:rPr>
                        <a:t>Total</a:t>
                      </a:r>
                      <a:endParaRPr lang="en-US" sz="1600" dirty="0">
                        <a:solidFill>
                          <a:srgbClr val="00B05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N-1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21424"/>
              </p:ext>
            </p:extLst>
          </p:nvPr>
        </p:nvGraphicFramePr>
        <p:xfrm>
          <a:off x="4324350" y="1828800"/>
          <a:ext cx="57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3" imgW="317160" imgH="393480" progId="Equation.3">
                  <p:embed/>
                </p:oleObj>
              </mc:Choice>
              <mc:Fallback>
                <p:oleObj name="Equation" r:id="rId3" imgW="317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4350" y="1828800"/>
                        <a:ext cx="571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29069"/>
              </p:ext>
            </p:extLst>
          </p:nvPr>
        </p:nvGraphicFramePr>
        <p:xfrm>
          <a:off x="4276725" y="2819400"/>
          <a:ext cx="514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6725" y="2819400"/>
                        <a:ext cx="5143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37292"/>
              </p:ext>
            </p:extLst>
          </p:nvPr>
        </p:nvGraphicFramePr>
        <p:xfrm>
          <a:off x="4305300" y="3886200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7" imgW="787320" imgH="419040" progId="Equation.3">
                  <p:embed/>
                </p:oleObj>
              </mc:Choice>
              <mc:Fallback>
                <p:oleObj name="Equation" r:id="rId7" imgW="787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5300" y="3886200"/>
                        <a:ext cx="78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63300"/>
              </p:ext>
            </p:extLst>
          </p:nvPr>
        </p:nvGraphicFramePr>
        <p:xfrm>
          <a:off x="4302125" y="4648200"/>
          <a:ext cx="768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9" imgW="571320" imgH="419040" progId="Equation.3">
                  <p:embed/>
                </p:oleObj>
              </mc:Choice>
              <mc:Fallback>
                <p:oleObj name="Equation" r:id="rId9" imgW="571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2125" y="4648200"/>
                        <a:ext cx="7683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86602"/>
              </p:ext>
            </p:extLst>
          </p:nvPr>
        </p:nvGraphicFramePr>
        <p:xfrm>
          <a:off x="5791200" y="19050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11" imgW="380880" imgH="393480" progId="Equation.3">
                  <p:embed/>
                </p:oleObj>
              </mc:Choice>
              <mc:Fallback>
                <p:oleObj name="Equation" r:id="rId11" imgW="380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905000"/>
                        <a:ext cx="609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16561"/>
              </p:ext>
            </p:extLst>
          </p:nvPr>
        </p:nvGraphicFramePr>
        <p:xfrm>
          <a:off x="5867400" y="2895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13" imgW="380880" imgH="393480" progId="Equation.3">
                  <p:embed/>
                </p:oleObj>
              </mc:Choice>
              <mc:Fallback>
                <p:oleObj name="Equation" r:id="rId13" imgW="380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2895600"/>
                        <a:ext cx="53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48895"/>
              </p:ext>
            </p:extLst>
          </p:nvPr>
        </p:nvGraphicFramePr>
        <p:xfrm>
          <a:off x="5791200" y="38862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15" imgW="469800" imgH="393480" progId="Equation.3">
                  <p:embed/>
                </p:oleObj>
              </mc:Choice>
              <mc:Fallback>
                <p:oleObj name="Equation" r:id="rId15" imgW="469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1200" y="3886200"/>
                        <a:ext cx="762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SSA = </a:t>
            </a:r>
            <a:r>
              <a:rPr lang="el-GR" dirty="0">
                <a:latin typeface="Comic Sans MS" pitchFamily="66" charset="0"/>
              </a:rPr>
              <a:t>Σ</a:t>
            </a:r>
            <a:r>
              <a:rPr lang="en-US" dirty="0">
                <a:latin typeface="Comic Sans MS" pitchFamily="66" charset="0"/>
              </a:rPr>
              <a:t>R</a:t>
            </a:r>
            <a:r>
              <a:rPr lang="en-US" baseline="30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/</a:t>
            </a:r>
            <a:r>
              <a:rPr lang="en-US" dirty="0" err="1">
                <a:latin typeface="Comic Sans MS" pitchFamily="66" charset="0"/>
              </a:rPr>
              <a:t>nc</a:t>
            </a:r>
            <a:r>
              <a:rPr lang="en-US" dirty="0">
                <a:latin typeface="Comic Sans MS" pitchFamily="66" charset="0"/>
              </a:rPr>
              <a:t>  - </a:t>
            </a:r>
            <a:r>
              <a:rPr lang="en-US" dirty="0" smtClean="0">
                <a:latin typeface="Comic Sans MS" pitchFamily="66" charset="0"/>
              </a:rPr>
              <a:t>G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/N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(Sum of the squares of the row totals divided by the number of observations per row) – (square of grand total divided by the total number of observations)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SSB </a:t>
            </a:r>
            <a:r>
              <a:rPr lang="en-US" dirty="0"/>
              <a:t>= </a:t>
            </a:r>
            <a:r>
              <a:rPr lang="el-GR" dirty="0" smtClean="0">
                <a:latin typeface="Comic Sans MS" pitchFamily="66" charset="0"/>
              </a:rPr>
              <a:t>Σ</a:t>
            </a:r>
            <a:r>
              <a:rPr lang="en-US" dirty="0" smtClean="0">
                <a:latin typeface="Comic Sans MS" pitchFamily="66" charset="0"/>
              </a:rPr>
              <a:t>C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/nr  </a:t>
            </a:r>
            <a:r>
              <a:rPr lang="en-US" dirty="0">
                <a:latin typeface="Comic Sans MS" pitchFamily="66" charset="0"/>
              </a:rPr>
              <a:t>- G</a:t>
            </a:r>
            <a:r>
              <a:rPr lang="en-US" baseline="30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/N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(Sum of the squares of 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column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totals divided by the number of observations per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column)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– (square of grand total divided by the total number of observations)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2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SSE = </a:t>
            </a:r>
            <a:r>
              <a:rPr lang="el-GR" dirty="0">
                <a:latin typeface="Comic Sans MS" pitchFamily="66" charset="0"/>
              </a:rPr>
              <a:t>Σ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– </a:t>
            </a:r>
            <a:r>
              <a:rPr lang="el-GR" dirty="0">
                <a:latin typeface="Comic Sans MS" pitchFamily="66" charset="0"/>
              </a:rPr>
              <a:t>Σ</a:t>
            </a:r>
            <a:r>
              <a:rPr lang="en-US" dirty="0" smtClean="0">
                <a:latin typeface="Comic Sans MS" pitchFamily="66" charset="0"/>
              </a:rPr>
              <a:t>T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/n</a:t>
            </a:r>
          </a:p>
          <a:p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(Sum of the squares of all the observations) – (the sum of the squares of each cell total divided by the number of observations per cell)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ANOVA- with replications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Purpose of the test: </a:t>
            </a:r>
            <a:r>
              <a:rPr lang="en-US" dirty="0" smtClean="0"/>
              <a:t>The purpose of the test is to determine the effects of </a:t>
            </a:r>
            <a:r>
              <a:rPr lang="en-US" dirty="0" smtClean="0">
                <a:solidFill>
                  <a:srgbClr val="FF0000"/>
                </a:solidFill>
              </a:rPr>
              <a:t>two factors </a:t>
            </a:r>
            <a:r>
              <a:rPr lang="en-US" dirty="0" smtClean="0"/>
              <a:t>on the response variable and, if there is </a:t>
            </a:r>
            <a:r>
              <a:rPr lang="en-US" dirty="0" smtClean="0">
                <a:solidFill>
                  <a:srgbClr val="FF0000"/>
                </a:solidFill>
              </a:rPr>
              <a:t>interaction</a:t>
            </a:r>
            <a:r>
              <a:rPr lang="en-US" dirty="0" smtClean="0"/>
              <a:t> between the factors, to determine the nature of the interaction.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Assumptions</a:t>
            </a:r>
            <a:r>
              <a:rPr lang="en-US" dirty="0" smtClean="0"/>
              <a:t>: (1) The distribution of the response is </a:t>
            </a:r>
            <a:r>
              <a:rPr lang="en-US" dirty="0"/>
              <a:t>N</a:t>
            </a:r>
            <a:r>
              <a:rPr lang="en-US" dirty="0" smtClean="0"/>
              <a:t>ormal. (2) The variance for each treatment is identical (3) The samples are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SS(Total) = </a:t>
            </a:r>
            <a:r>
              <a:rPr lang="el-GR" dirty="0" smtClean="0">
                <a:solidFill>
                  <a:srgbClr val="0070C0"/>
                </a:solidFill>
                <a:latin typeface="Comic Sans MS" pitchFamily="66" charset="0"/>
              </a:rPr>
              <a:t>Σ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X</a:t>
            </a:r>
            <a:r>
              <a:rPr lang="en-US" baseline="30000" dirty="0">
                <a:solidFill>
                  <a:srgbClr val="0070C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– G</a:t>
            </a:r>
            <a:r>
              <a:rPr lang="en-US" baseline="30000" dirty="0">
                <a:solidFill>
                  <a:srgbClr val="0070C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/N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Sum of the squares of all the observations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– (square of grand total divided by the total number of observations)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9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7437"/>
              </p:ext>
            </p:extLst>
          </p:nvPr>
        </p:nvGraphicFramePr>
        <p:xfrm>
          <a:off x="152400" y="882041"/>
          <a:ext cx="8534400" cy="506156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06880"/>
                <a:gridCol w="1706880"/>
                <a:gridCol w="1706880"/>
                <a:gridCol w="1889760"/>
                <a:gridCol w="1524000"/>
              </a:tblGrid>
              <a:tr h="791305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Source of Variation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Degrees of Freedom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Sum of Squares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Mean Square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Variance Ratio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269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Between Rows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r-1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R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</a:t>
                      </a:r>
                      <a:r>
                        <a:rPr lang="en-US" baseline="0" dirty="0" err="1" smtClean="0">
                          <a:latin typeface="Comic Sans MS" pitchFamily="66" charset="0"/>
                        </a:rPr>
                        <a:t>nc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 - G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Comic Sans MS" pitchFamily="66" charset="0"/>
                        </a:rPr>
                        <a:t>MSA</a:t>
                      </a:r>
                      <a:endParaRPr lang="en-US" sz="2000" b="0" baseline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337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Between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Columns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c-1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C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/nr  -  G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</a:t>
                      </a:r>
                      <a:endParaRPr lang="en-US" dirty="0" smtClean="0">
                        <a:latin typeface="Comic Sans MS" pitchFamily="66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Comic Sans MS" pitchFamily="66" charset="0"/>
                        </a:rPr>
                        <a:t>MSB</a:t>
                      </a:r>
                      <a:endParaRPr lang="en-US" sz="2000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2696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Interaction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(r-1)(c-1)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By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subtraction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Comic Sans MS" pitchFamily="66" charset="0"/>
                        </a:rPr>
                        <a:t>MSAB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130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Residual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itchFamily="66" charset="0"/>
                        </a:rPr>
                        <a:t>rc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(n-1)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X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 – </a:t>
                      </a: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/n</a:t>
                      </a: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Comic Sans MS" pitchFamily="66" charset="0"/>
                        </a:rPr>
                        <a:t>MSE</a:t>
                      </a:r>
                      <a:endParaRPr lang="en-US" sz="2000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13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Total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rcn-1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 – G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/N</a:t>
                      </a:r>
                      <a:endParaRPr lang="en-US" dirty="0" smtClean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E4CEA"/>
                </a:solidFill>
                <a:latin typeface="Comic Sans MS" pitchFamily="66" charset="0"/>
              </a:rPr>
              <a:t>ANOVA Table – computational formulas </a:t>
            </a:r>
            <a:endParaRPr lang="en-US" sz="3200" dirty="0">
              <a:solidFill>
                <a:srgbClr val="AE4CEA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30289"/>
              </p:ext>
            </p:extLst>
          </p:nvPr>
        </p:nvGraphicFramePr>
        <p:xfrm>
          <a:off x="7543800" y="1752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4" imgW="381000" imgH="393700" progId="Equation.3">
                  <p:embed/>
                </p:oleObj>
              </mc:Choice>
              <mc:Fallback>
                <p:oleObj name="Equation" r:id="rId4" imgW="381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3800" y="1752600"/>
                        <a:ext cx="609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59387"/>
              </p:ext>
            </p:extLst>
          </p:nvPr>
        </p:nvGraphicFramePr>
        <p:xfrm>
          <a:off x="7581900" y="27432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6" imgW="381000" imgH="393700" progId="Equation.3">
                  <p:embed/>
                </p:oleObj>
              </mc:Choice>
              <mc:Fallback>
                <p:oleObj name="Equation" r:id="rId6" imgW="381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1900" y="2743200"/>
                        <a:ext cx="53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93742"/>
              </p:ext>
            </p:extLst>
          </p:nvPr>
        </p:nvGraphicFramePr>
        <p:xfrm>
          <a:off x="7543800" y="37338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8" imgW="469900" imgH="393700" progId="Equation.3">
                  <p:embed/>
                </p:oleObj>
              </mc:Choice>
              <mc:Fallback>
                <p:oleObj name="Equation" r:id="rId8" imgW="46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3733800"/>
                        <a:ext cx="762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99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An amusement park has been studying methods for decreasing 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waiting time (minutes) </a:t>
            </a:r>
            <a:r>
              <a:rPr lang="en-US" dirty="0" smtClean="0">
                <a:latin typeface="Comic Sans MS" pitchFamily="66" charset="0"/>
              </a:rPr>
              <a:t>on rides by loading and unloading riders more efficiently.</a:t>
            </a:r>
          </a:p>
          <a:p>
            <a:r>
              <a:rPr lang="en-US" dirty="0" smtClean="0">
                <a:latin typeface="Comic Sans MS" pitchFamily="66" charset="0"/>
              </a:rPr>
              <a:t>Three alternative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loading/unloading methods </a:t>
            </a:r>
            <a:r>
              <a:rPr lang="en-US" dirty="0" smtClean="0">
                <a:latin typeface="Comic Sans MS" pitchFamily="66" charset="0"/>
              </a:rPr>
              <a:t>have been proposed on the three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types of rides </a:t>
            </a:r>
            <a:r>
              <a:rPr lang="en-US" dirty="0" smtClean="0">
                <a:latin typeface="Comic Sans MS" pitchFamily="66" charset="0"/>
              </a:rPr>
              <a:t>at the park. </a:t>
            </a:r>
          </a:p>
          <a:p>
            <a:r>
              <a:rPr lang="en-US" dirty="0" smtClean="0">
                <a:latin typeface="Comic Sans MS" pitchFamily="66" charset="0"/>
              </a:rPr>
              <a:t>A 2-factor design with two replications was employed in the experiment and the results were as follows. Test for any significant effects.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E4CEA"/>
                </a:solidFill>
                <a:latin typeface="Comic Sans MS" pitchFamily="66" charset="0"/>
              </a:rPr>
              <a:t>Example</a:t>
            </a:r>
            <a:endParaRPr lang="en-US" sz="3600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1"/>
            <a:ext cx="8534400" cy="5791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Type of Ride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d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066800"/>
          <a:ext cx="6705600" cy="3733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Roller Coaster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Screaming Demon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16, 18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23, 20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25, 23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124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22, 21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21, 24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124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Total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116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129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116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361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1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882041"/>
          <a:ext cx="8534400" cy="506156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791305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Source of Variation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Degrees of Freedom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Sum of Squares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Mean Square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Variance Ratio</a:t>
                      </a:r>
                      <a:endParaRPr lang="en-US" u="sng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8269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Between Rows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r-1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R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</a:t>
                      </a:r>
                      <a:r>
                        <a:rPr lang="en-US" baseline="0" dirty="0" err="1" smtClean="0">
                          <a:latin typeface="Comic Sans MS" pitchFamily="66" charset="0"/>
                        </a:rPr>
                        <a:t>nc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 - G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Comic Sans MS" pitchFamily="66" charset="0"/>
                        </a:rPr>
                        <a:t>MSA</a:t>
                      </a:r>
                      <a:endParaRPr lang="en-US" sz="2000" b="0" baseline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337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Between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Columns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c-1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C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/nr  -  G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/N</a:t>
                      </a:r>
                      <a:endParaRPr lang="en-US" dirty="0" smtClean="0">
                        <a:latin typeface="Comic Sans MS" pitchFamily="66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Comic Sans MS" pitchFamily="66" charset="0"/>
                        </a:rPr>
                        <a:t>MSB</a:t>
                      </a:r>
                      <a:endParaRPr lang="en-US" sz="2000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2696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Interaction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(r-1)(c-1)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By</a:t>
                      </a:r>
                      <a:r>
                        <a:rPr lang="en-US" baseline="0" dirty="0" smtClean="0">
                          <a:latin typeface="Comic Sans MS" pitchFamily="66" charset="0"/>
                        </a:rPr>
                        <a:t> subtraction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Comic Sans MS" pitchFamily="66" charset="0"/>
                        </a:rPr>
                        <a:t>MSAB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130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Residual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mic Sans MS" pitchFamily="66" charset="0"/>
                        </a:rPr>
                        <a:t>rc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(n-1)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X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 – </a:t>
                      </a:r>
                      <a:r>
                        <a:rPr lang="el-GR" dirty="0" smtClean="0"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T</a:t>
                      </a:r>
                      <a:r>
                        <a:rPr lang="en-US" baseline="30000" dirty="0" smtClean="0">
                          <a:latin typeface="Comic Sans MS" pitchFamily="66" charset="0"/>
                        </a:rPr>
                        <a:t>2</a:t>
                      </a:r>
                      <a:r>
                        <a:rPr lang="en-US" dirty="0" smtClean="0">
                          <a:latin typeface="Comic Sans MS" pitchFamily="66" charset="0"/>
                        </a:rPr>
                        <a:t>/n</a:t>
                      </a:r>
                    </a:p>
                    <a:p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Comic Sans MS" pitchFamily="66" charset="0"/>
                        </a:rPr>
                        <a:t>MSE</a:t>
                      </a:r>
                      <a:endParaRPr lang="en-US" sz="2000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13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Total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rcn-1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Σ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 – G</a:t>
                      </a:r>
                      <a:r>
                        <a:rPr lang="en-US" baseline="3000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/N</a:t>
                      </a:r>
                      <a:endParaRPr lang="en-US" dirty="0" smtClean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E4CEA"/>
                </a:solidFill>
                <a:latin typeface="Comic Sans MS" pitchFamily="66" charset="0"/>
              </a:rPr>
              <a:t>ANOVA Table – computational formulas </a:t>
            </a:r>
            <a:endParaRPr lang="en-US" sz="3200" dirty="0">
              <a:solidFill>
                <a:srgbClr val="AE4CEA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543800" y="1752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380880" imgH="393480" progId="Equation.3">
                  <p:embed/>
                </p:oleObj>
              </mc:Choice>
              <mc:Fallback>
                <p:oleObj name="Equation" r:id="rId4" imgW="380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3800" y="1752600"/>
                        <a:ext cx="609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581900" y="27432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6" imgW="380880" imgH="393480" progId="Equation.3">
                  <p:embed/>
                </p:oleObj>
              </mc:Choice>
              <mc:Fallback>
                <p:oleObj name="Equation" r:id="rId6" imgW="380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1900" y="2743200"/>
                        <a:ext cx="533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543800" y="3733800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8" imgW="469800" imgH="393480" progId="Equation.3">
                  <p:embed/>
                </p:oleObj>
              </mc:Choice>
              <mc:Fallback>
                <p:oleObj name="Equation" r:id="rId8" imgW="469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3733800"/>
                        <a:ext cx="762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17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915400" cy="6007291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Comic Sans MS" pitchFamily="66" charset="0"/>
              </a:rPr>
              <a:t>Σ</a:t>
            </a:r>
            <a:r>
              <a:rPr lang="en-US" dirty="0" smtClean="0">
                <a:latin typeface="Comic Sans MS" pitchFamily="66" charset="0"/>
              </a:rPr>
              <a:t>x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= 7351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Total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s.s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dirty="0" smtClean="0">
                <a:latin typeface="Comic Sans MS" pitchFamily="66" charset="0"/>
              </a:rPr>
              <a:t>= 7351 – (361)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/18 = 111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Between Methods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s.s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dirty="0" smtClean="0">
                <a:latin typeface="Comic Sans MS" pitchFamily="66" charset="0"/>
              </a:rPr>
              <a:t>= type a role factor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Between Ride Types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s.s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dirty="0" smtClean="0">
                <a:latin typeface="Comic Sans MS" pitchFamily="66" charset="0"/>
              </a:rPr>
              <a:t>= type b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Residual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s.s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dirty="0" smtClean="0">
                <a:latin typeface="Comic Sans MS" pitchFamily="66" charset="0"/>
              </a:rPr>
              <a:t>= 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66275"/>
              </p:ext>
            </p:extLst>
          </p:nvPr>
        </p:nvGraphicFramePr>
        <p:xfrm>
          <a:off x="1828800" y="23622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4" imgW="2692080" imgH="419040" progId="Equation.3">
                  <p:embed/>
                </p:oleObj>
              </mc:Choice>
              <mc:Fallback>
                <p:oleObj name="Equation" r:id="rId4" imgW="269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58787"/>
              </p:ext>
            </p:extLst>
          </p:nvPr>
        </p:nvGraphicFramePr>
        <p:xfrm>
          <a:off x="1143000" y="5754561"/>
          <a:ext cx="739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6" imgW="3200400" imgH="419040" progId="Equation.3">
                  <p:embed/>
                </p:oleObj>
              </mc:Choice>
              <mc:Fallback>
                <p:oleObj name="Equation" r:id="rId6" imgW="3200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54561"/>
                        <a:ext cx="7391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87624"/>
              </p:ext>
            </p:extLst>
          </p:nvPr>
        </p:nvGraphicFramePr>
        <p:xfrm>
          <a:off x="1676400" y="4068953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8" imgW="2882880" imgH="419040" progId="Equation.3">
                  <p:embed/>
                </p:oleObj>
              </mc:Choice>
              <mc:Fallback>
                <p:oleObj name="Equation" r:id="rId8" imgW="2882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68953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5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382000" cy="3581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Source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 of Variation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Degrees of Freedom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Sum of Squares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Mean Square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Variance Ratio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Between Methods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Between Ride Types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4.56 *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Interaction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7.31</a:t>
                      </a:r>
                      <a:r>
                        <a:rPr lang="en-US" baseline="0" dirty="0" smtClean="0"/>
                        <a:t> **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itchFamily="66" charset="0"/>
                        </a:rPr>
                        <a:t>Residual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mic Sans MS" pitchFamily="66" charset="0"/>
                        </a:rPr>
                        <a:t>Total</a:t>
                      </a:r>
                      <a:endParaRPr lang="en-US" dirty="0">
                        <a:solidFill>
                          <a:srgbClr val="00B05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111.0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E4CEA"/>
                </a:solidFill>
                <a:latin typeface="Comic Sans MS" pitchFamily="66" charset="0"/>
              </a:rPr>
              <a:t>ANOVA Table</a:t>
            </a:r>
            <a:endParaRPr lang="en-US" sz="3600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96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mic Sans MS" pitchFamily="66" charset="0"/>
              </a:rPr>
              <a:t>Note that, from tables,  </a:t>
            </a:r>
          </a:p>
          <a:p>
            <a:endParaRPr lang="en-US" baseline="-25000" dirty="0" smtClean="0">
              <a:latin typeface="Comic Sans MS" pitchFamily="66" charset="0"/>
            </a:endParaRPr>
          </a:p>
          <a:p>
            <a:endParaRPr lang="en-US" baseline="-25000" dirty="0" smtClean="0">
              <a:latin typeface="Comic Sans MS" pitchFamily="66" charset="0"/>
            </a:endParaRPr>
          </a:p>
          <a:p>
            <a:endParaRPr lang="en-US" baseline="-25000" dirty="0" smtClean="0">
              <a:latin typeface="Comic Sans MS" pitchFamily="66" charset="0"/>
            </a:endParaRPr>
          </a:p>
          <a:p>
            <a:endParaRPr lang="en-US" baseline="-25000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interaction effect </a:t>
            </a:r>
            <a:r>
              <a:rPr lang="en-US" dirty="0" smtClean="0">
                <a:latin typeface="Comic Sans MS" pitchFamily="66" charset="0"/>
              </a:rPr>
              <a:t>has a significant impact on the waiting time. This means that the effect of the loading/unloading method depends on the type of ride.</a:t>
            </a:r>
          </a:p>
          <a:p>
            <a:r>
              <a:rPr lang="en-US" dirty="0" smtClean="0">
                <a:latin typeface="Comic Sans MS" pitchFamily="66" charset="0"/>
              </a:rPr>
              <a:t>Although the “Ride Type” is significant, main effects now cease to have much meaning.</a:t>
            </a:r>
          </a:p>
          <a:p>
            <a:r>
              <a:rPr lang="en-US" u="sng" dirty="0" smtClean="0">
                <a:latin typeface="Comic Sans MS" pitchFamily="66" charset="0"/>
              </a:rPr>
              <a:t>For illustrative purposes only,</a:t>
            </a:r>
            <a:r>
              <a:rPr lang="en-US" dirty="0" smtClean="0">
                <a:latin typeface="Comic Sans MS" pitchFamily="66" charset="0"/>
              </a:rPr>
              <a:t> the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lsd</a:t>
            </a:r>
            <a:r>
              <a:rPr lang="en-US" dirty="0" smtClean="0">
                <a:latin typeface="Comic Sans MS" pitchFamily="66" charset="0"/>
              </a:rPr>
              <a:t> for ride types is</a:t>
            </a:r>
            <a:endParaRPr lang="en-US" u="sng" dirty="0" smtClean="0">
              <a:latin typeface="Comic Sans MS" pitchFamily="66" charset="0"/>
            </a:endParaRPr>
          </a:p>
          <a:p>
            <a:endParaRPr lang="en-US" baseline="-25000" dirty="0">
              <a:latin typeface="Comic Sans MS" pitchFamily="66" charset="0"/>
            </a:endParaRP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4572000" y="152400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4" imgW="1028520" imgH="241200" progId="Equation.3">
                  <p:embed/>
                </p:oleObj>
              </mc:Choice>
              <mc:Fallback>
                <p:oleObj name="Equation" r:id="rId4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97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09600" y="838200"/>
          <a:ext cx="678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6" imgW="2171520" imgH="241200" progId="Equation.3">
                  <p:embed/>
                </p:oleObj>
              </mc:Choice>
              <mc:Fallback>
                <p:oleObj name="Equation" r:id="rId6" imgW="2171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678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52163"/>
              </p:ext>
            </p:extLst>
          </p:nvPr>
        </p:nvGraphicFramePr>
        <p:xfrm>
          <a:off x="1981200" y="5486400"/>
          <a:ext cx="647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8" imgW="2616120" imgH="444240" progId="Equation.3">
                  <p:embed/>
                </p:oleObj>
              </mc:Choice>
              <mc:Fallback>
                <p:oleObj name="Equation" r:id="rId8" imgW="2616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47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1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37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28343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Analysis of Variance for Distance, using Adjusted SS for Tests</a:t>
            </a:r>
          </a:p>
          <a:p>
            <a:endParaRPr lang="en-US" dirty="0"/>
          </a:p>
          <a:p>
            <a:r>
              <a:rPr lang="en-US" dirty="0"/>
              <a:t>Source      DF   </a:t>
            </a:r>
            <a:r>
              <a:rPr lang="en-US" dirty="0" err="1"/>
              <a:t>Seq</a:t>
            </a:r>
            <a:r>
              <a:rPr lang="en-US" dirty="0"/>
              <a:t> SS   </a:t>
            </a:r>
            <a:r>
              <a:rPr lang="en-US" dirty="0" err="1"/>
              <a:t>Adj</a:t>
            </a:r>
            <a:r>
              <a:rPr lang="en-US" dirty="0"/>
              <a:t> SS   </a:t>
            </a:r>
            <a:r>
              <a:rPr lang="en-US" dirty="0" err="1"/>
              <a:t>Adj</a:t>
            </a:r>
            <a:r>
              <a:rPr lang="en-US" dirty="0"/>
              <a:t> MS       F      P</a:t>
            </a:r>
          </a:p>
          <a:p>
            <a:r>
              <a:rPr lang="sv-SE" dirty="0"/>
              <a:t>Brand        3    800.7    800.7    266.9    7.79  0.001</a:t>
            </a:r>
          </a:p>
          <a:p>
            <a:r>
              <a:rPr lang="en-US" dirty="0"/>
              <a:t>Club         1  32093.1  32093.1  32093.1  936.75  0.000</a:t>
            </a:r>
          </a:p>
          <a:p>
            <a:r>
              <a:rPr lang="en-US" dirty="0"/>
              <a:t>Brand*Club   3    766.0    766.0    255.3    7.45  0.001</a:t>
            </a:r>
          </a:p>
          <a:p>
            <a:r>
              <a:rPr lang="es-ES" dirty="0"/>
              <a:t>Error       24    822.2    822.2     34.3</a:t>
            </a:r>
          </a:p>
          <a:p>
            <a:r>
              <a:rPr lang="en-US" dirty="0"/>
              <a:t>Total       31  34482.0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 = 5.85320   R-Sq = 97.62%   R-Sq(adj) = 96.92%</a:t>
            </a:r>
          </a:p>
        </p:txBody>
      </p:sp>
    </p:spTree>
    <p:extLst>
      <p:ext uri="{BB962C8B-B14F-4D97-AF65-F5344CB8AC3E}">
        <p14:creationId xmlns:p14="http://schemas.microsoft.com/office/powerpoint/2010/main" val="131117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70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Balanced design </a:t>
            </a:r>
            <a:r>
              <a:rPr lang="en-US" dirty="0" smtClean="0"/>
              <a:t>– the same number of observations are made for each treatment.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factor interaction component </a:t>
            </a:r>
            <a:r>
              <a:rPr lang="en-US" dirty="0" smtClean="0"/>
              <a:t>is used to test whether the factors combine to affect the response while the </a:t>
            </a:r>
            <a:r>
              <a:rPr lang="en-US" dirty="0" smtClean="0">
                <a:solidFill>
                  <a:srgbClr val="FF0000"/>
                </a:solidFill>
              </a:rPr>
              <a:t>factor main effect components</a:t>
            </a:r>
            <a:r>
              <a:rPr lang="en-US" dirty="0" smtClean="0"/>
              <a:t> are used to determine whether the factors separately affect the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16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15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An amusement park has been studying methods for decreasing 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waiting time (minutes) </a:t>
            </a:r>
            <a:r>
              <a:rPr lang="en-US" dirty="0" smtClean="0">
                <a:latin typeface="Comic Sans MS" pitchFamily="66" charset="0"/>
              </a:rPr>
              <a:t>on rides by loading and unloading riders more efficiently.</a:t>
            </a:r>
          </a:p>
          <a:p>
            <a:r>
              <a:rPr lang="en-US" dirty="0" smtClean="0">
                <a:latin typeface="Comic Sans MS" pitchFamily="66" charset="0"/>
              </a:rPr>
              <a:t>Three alternative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loading/unloading methods </a:t>
            </a:r>
            <a:r>
              <a:rPr lang="en-US" dirty="0" smtClean="0">
                <a:latin typeface="Comic Sans MS" pitchFamily="66" charset="0"/>
              </a:rPr>
              <a:t>have been proposed on the three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types of rides </a:t>
            </a:r>
            <a:r>
              <a:rPr lang="en-US" dirty="0" smtClean="0">
                <a:latin typeface="Comic Sans MS" pitchFamily="66" charset="0"/>
              </a:rPr>
              <a:t>at the park. </a:t>
            </a:r>
          </a:p>
          <a:p>
            <a:r>
              <a:rPr lang="en-US" dirty="0" smtClean="0">
                <a:latin typeface="Comic Sans MS" pitchFamily="66" charset="0"/>
              </a:rPr>
              <a:t>A 2-factor design with two replications was employed in the experiment and the results were as follows. Test for any significant effects.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AE4CEA"/>
                </a:solidFill>
                <a:latin typeface="Comic Sans MS" pitchFamily="66" charset="0"/>
              </a:rPr>
              <a:t>Example</a:t>
            </a:r>
            <a:endParaRPr lang="en-US" sz="3600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1"/>
            <a:ext cx="8534400" cy="5791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Type of Ride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d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066800"/>
          <a:ext cx="6705600" cy="3733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Roller Coaster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Screaming Demon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16, 18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23, 20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25, 23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124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r>
                        <a:rPr lang="en-US" sz="2800" baseline="-250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22, 21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21, 24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19, 17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124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Total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116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129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116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361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8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7010400" cy="464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Partitioning the Total Sum of Squares for a Two-Factor Factorial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Let the two factors under investigation be called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Factor A</a:t>
            </a:r>
            <a:r>
              <a:rPr lang="en-US" dirty="0" smtClean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Factor B</a:t>
            </a:r>
            <a:r>
              <a:rPr lang="en-US" dirty="0" smtClean="0">
                <a:latin typeface="Comic Sans MS" pitchFamily="66" charset="0"/>
              </a:rPr>
              <a:t>. The effect of each factor alone is that factor’s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main effect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The combined effects of the two factors, beyond what we may expect from the consideration of each factor separately, is 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interaction</a:t>
            </a:r>
            <a:r>
              <a:rPr lang="en-US" dirty="0" smtClean="0">
                <a:latin typeface="Comic Sans MS" pitchFamily="66" charset="0"/>
              </a:rPr>
              <a:t> between the two factors.</a:t>
            </a: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Two factors are said to interact if the differences between levels of one factor depends on the level of the other factor. </a:t>
            </a: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Factors that do not interact are called </a:t>
            </a:r>
            <a:r>
              <a:rPr lang="en-US" u="sng" dirty="0" smtClean="0">
                <a:solidFill>
                  <a:srgbClr val="00B050"/>
                </a:solidFill>
                <a:latin typeface="Comic Sans MS" pitchFamily="66" charset="0"/>
              </a:rPr>
              <a:t>additive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.</a:t>
            </a: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AE4CEA"/>
                </a:solidFill>
                <a:latin typeface="Comic Sans MS" pitchFamily="66" charset="0"/>
              </a:rPr>
              <a:t>Interactions</a:t>
            </a:r>
            <a:endParaRPr lang="en-US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4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An interaction is thus an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extra effect </a:t>
            </a:r>
            <a:r>
              <a:rPr lang="en-US" dirty="0" smtClean="0">
                <a:latin typeface="Comic Sans MS" pitchFamily="66" charset="0"/>
              </a:rPr>
              <a:t>that appears as a result of a particular combination of a level from one factor with a level from another factor.</a:t>
            </a:r>
          </a:p>
          <a:p>
            <a:r>
              <a:rPr lang="en-US" dirty="0" smtClean="0">
                <a:latin typeface="Comic Sans MS" pitchFamily="66" charset="0"/>
              </a:rPr>
              <a:t>The three questions answerable by two-way ANOVA are: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Are there any interaction effects of Factors A and B?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Are there any “Factor A” main effects?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Are there any “Factor B” main effects?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1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Plot the data against the levels of one factor, for each level of the second factor.</a:t>
            </a:r>
          </a:p>
          <a:p>
            <a:r>
              <a:rPr lang="en-US" dirty="0" smtClean="0">
                <a:latin typeface="Comic Sans MS" pitchFamily="66" charset="0"/>
              </a:rPr>
              <a:t>Note that, when interactions are present, main effects cease to have much meaning.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E.g. Response plots for an experiment with three levels of factor A and two levels of factor B: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E4CEA"/>
                </a:solidFill>
                <a:latin typeface="Comic Sans MS" pitchFamily="66" charset="0"/>
              </a:rPr>
              <a:t>Response Plots (to detect interactions).</a:t>
            </a:r>
            <a:endParaRPr lang="en-US" dirty="0">
              <a:solidFill>
                <a:srgbClr val="AE4CEA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9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1646</Words>
  <Application>Microsoft Macintosh PowerPoint</Application>
  <PresentationFormat>On-screen Show (4:3)</PresentationFormat>
  <Paragraphs>301</Paragraphs>
  <Slides>30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Microsoft Equation</vt:lpstr>
      <vt:lpstr>Two-way ANOVA</vt:lpstr>
      <vt:lpstr>Two-way ANOVA- with replications</vt:lpstr>
      <vt:lpstr>Other considerations</vt:lpstr>
      <vt:lpstr>Example</vt:lpstr>
      <vt:lpstr>PowerPoint Presentation</vt:lpstr>
      <vt:lpstr>Partitioning the Total Sum of Squares for a Two-Factor Factorial Experiment</vt:lpstr>
      <vt:lpstr>Interactions</vt:lpstr>
      <vt:lpstr>PowerPoint Presentation</vt:lpstr>
      <vt:lpstr>Response Plots (to detect interactions).</vt:lpstr>
      <vt:lpstr>PowerPoint Presentation</vt:lpstr>
      <vt:lpstr>PowerPoint Presentation</vt:lpstr>
      <vt:lpstr>Two-Way ANOVA – The “Fixed Effects” Model</vt:lpstr>
      <vt:lpstr>PowerPoint Presentation</vt:lpstr>
      <vt:lpstr>PowerPoint Presentation</vt:lpstr>
      <vt:lpstr>Notation ALERT!</vt:lpstr>
      <vt:lpstr>PowerPoint Presentation</vt:lpstr>
      <vt:lpstr>Computational Forms</vt:lpstr>
      <vt:lpstr>PowerPoint Presentation</vt:lpstr>
      <vt:lpstr>PowerPoint Presentation</vt:lpstr>
      <vt:lpstr>PowerPoint Presentation</vt:lpstr>
      <vt:lpstr>ANOVA Table – computational formulas </vt:lpstr>
      <vt:lpstr>Example</vt:lpstr>
      <vt:lpstr>PowerPoint Presentation</vt:lpstr>
      <vt:lpstr>ANOVA Table – computational formulas </vt:lpstr>
      <vt:lpstr>PowerPoint Presentation</vt:lpstr>
      <vt:lpstr>ANOVA Table</vt:lpstr>
      <vt:lpstr>PowerPoint Presentation</vt:lpstr>
      <vt:lpstr>PowerPoint Presentation</vt:lpstr>
      <vt:lpstr>PowerPoint Presentation</vt:lpstr>
      <vt:lpstr>PowerPoint Presentation</vt:lpstr>
    </vt:vector>
  </TitlesOfParts>
  <Company>Volgenau School, 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Johnson</dc:creator>
  <cp:lastModifiedBy>Tony W</cp:lastModifiedBy>
  <cp:revision>33</cp:revision>
  <dcterms:created xsi:type="dcterms:W3CDTF">2014-02-10T20:30:56Z</dcterms:created>
  <dcterms:modified xsi:type="dcterms:W3CDTF">2016-03-02T19:25:34Z</dcterms:modified>
</cp:coreProperties>
</file>