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5" r:id="rId5"/>
    <p:sldId id="260" r:id="rId6"/>
    <p:sldId id="266" r:id="rId7"/>
    <p:sldId id="267" r:id="rId8"/>
    <p:sldId id="268" r:id="rId9"/>
    <p:sldId id="269" r:id="rId10"/>
    <p:sldId id="261" r:id="rId11"/>
    <p:sldId id="270" r:id="rId12"/>
    <p:sldId id="272" r:id="rId13"/>
    <p:sldId id="271" r:id="rId14"/>
    <p:sldId id="273" r:id="rId15"/>
    <p:sldId id="279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0" y="8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EE9B-D6AA-4BBA-81E5-C0896C7CE64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A331-8950-46B6-B7C3-FE534726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3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EE9B-D6AA-4BBA-81E5-C0896C7CE64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A331-8950-46B6-B7C3-FE534726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3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EE9B-D6AA-4BBA-81E5-C0896C7CE64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A331-8950-46B6-B7C3-FE534726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EE9B-D6AA-4BBA-81E5-C0896C7CE64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A331-8950-46B6-B7C3-FE534726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EE9B-D6AA-4BBA-81E5-C0896C7CE64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A331-8950-46B6-B7C3-FE534726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EE9B-D6AA-4BBA-81E5-C0896C7CE64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A331-8950-46B6-B7C3-FE534726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7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EE9B-D6AA-4BBA-81E5-C0896C7CE64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A331-8950-46B6-B7C3-FE534726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EE9B-D6AA-4BBA-81E5-C0896C7CE64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A331-8950-46B6-B7C3-FE534726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3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EE9B-D6AA-4BBA-81E5-C0896C7CE64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A331-8950-46B6-B7C3-FE534726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8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EE9B-D6AA-4BBA-81E5-C0896C7CE64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A331-8950-46B6-B7C3-FE534726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EE9B-D6AA-4BBA-81E5-C0896C7CE64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A331-8950-46B6-B7C3-FE534726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9EE9B-D6AA-4BBA-81E5-C0896C7CE644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A331-8950-46B6-B7C3-FE534726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0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Comparing Population Variances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6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fdist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A5D2-5258-4704-BA2B-84EB575FC0B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altLang="en-US" sz="3600" dirty="0" smtClean="0"/>
              <a:t>Hypothesis Test to </a:t>
            </a:r>
            <a:r>
              <a:rPr lang="en-US" altLang="en-US" sz="3600" dirty="0"/>
              <a:t>Compare Two Variances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029200"/>
          </a:xfrm>
          <a:noFill/>
          <a:ln/>
        </p:spPr>
        <p:txBody>
          <a:bodyPr lIns="92075" tIns="46038" rIns="92075" bIns="46038"/>
          <a:lstStyle/>
          <a:p>
            <a:pPr marL="503238" indent="-503238">
              <a:buFont typeface="Wingdings" pitchFamily="2" charset="2"/>
              <a:buNone/>
            </a:pPr>
            <a:r>
              <a:rPr lang="en-US" altLang="en-US" sz="2000" dirty="0"/>
              <a:t>1.	Formulate the null and alternate hypotheses.</a:t>
            </a:r>
          </a:p>
          <a:p>
            <a:pPr marL="503238" indent="-503238">
              <a:buFont typeface="Wingdings" pitchFamily="2" charset="2"/>
              <a:buNone/>
            </a:pPr>
            <a:r>
              <a:rPr lang="en-US" altLang="en-US" sz="2000" dirty="0"/>
              <a:t>	H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:	</a:t>
            </a:r>
            <a:r>
              <a:rPr lang="en-US" altLang="en-US" sz="2400" dirty="0">
                <a:latin typeface="Symbol" pitchFamily="18" charset="2"/>
              </a:rPr>
              <a:t>s</a:t>
            </a:r>
            <a:r>
              <a:rPr lang="en-US" altLang="en-US" sz="2400" baseline="-25000" dirty="0"/>
              <a:t>1</a:t>
            </a:r>
            <a:r>
              <a:rPr lang="en-US" altLang="en-US" baseline="14000" dirty="0"/>
              <a:t>2</a:t>
            </a:r>
            <a:r>
              <a:rPr lang="en-US" altLang="en-US" sz="2000" dirty="0"/>
              <a:t>= </a:t>
            </a:r>
            <a:r>
              <a:rPr lang="en-US" altLang="en-US" sz="2400" dirty="0" smtClean="0">
                <a:latin typeface="Symbol" pitchFamily="18" charset="2"/>
              </a:rPr>
              <a:t>s</a:t>
            </a:r>
            <a:r>
              <a:rPr lang="en-US" altLang="en-US" sz="2400" baseline="-25000" dirty="0"/>
              <a:t>2</a:t>
            </a:r>
            <a:r>
              <a:rPr lang="en-US" altLang="en-US" baseline="14000" dirty="0" smtClean="0"/>
              <a:t>2</a:t>
            </a:r>
            <a:endParaRPr lang="en-US" altLang="en-US" sz="2000" dirty="0"/>
          </a:p>
          <a:p>
            <a:pPr marL="503238" indent="-503238">
              <a:buFont typeface="Wingdings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H</a:t>
            </a:r>
            <a:r>
              <a:rPr lang="en-US" altLang="en-US" sz="2000" baseline="-25000" dirty="0" smtClean="0"/>
              <a:t>a</a:t>
            </a:r>
            <a:r>
              <a:rPr lang="en-US" altLang="en-US" sz="2000" dirty="0" smtClean="0"/>
              <a:t>:  </a:t>
            </a:r>
            <a:r>
              <a:rPr lang="en-US" altLang="en-US" sz="2400" dirty="0" smtClean="0">
                <a:latin typeface="Symbol" pitchFamily="18" charset="2"/>
              </a:rPr>
              <a:t>s</a:t>
            </a:r>
            <a:r>
              <a:rPr lang="en-US" altLang="en-US" sz="2400" baseline="-25000" dirty="0" smtClean="0"/>
              <a:t>1</a:t>
            </a:r>
            <a:r>
              <a:rPr lang="en-US" altLang="en-US" baseline="14000" dirty="0" smtClean="0"/>
              <a:t>2</a:t>
            </a:r>
            <a:r>
              <a:rPr lang="en-US" altLang="en-US" sz="2000" dirty="0"/>
              <a:t>&gt; </a:t>
            </a:r>
            <a:r>
              <a:rPr lang="en-US" altLang="en-US" sz="2400" dirty="0">
                <a:latin typeface="Symbol" pitchFamily="18" charset="2"/>
              </a:rPr>
              <a:t>s</a:t>
            </a:r>
            <a:r>
              <a:rPr lang="en-US" altLang="en-US" sz="2400" baseline="-25000" dirty="0"/>
              <a:t>2</a:t>
            </a:r>
            <a:r>
              <a:rPr lang="en-US" altLang="en-US" baseline="14000" dirty="0"/>
              <a:t>2</a:t>
            </a:r>
            <a:r>
              <a:rPr lang="en-US" altLang="en-US" sz="2000" dirty="0"/>
              <a:t>	</a:t>
            </a:r>
          </a:p>
          <a:p>
            <a:pPr marL="503238" indent="-503238">
              <a:buFont typeface="Wingdings" pitchFamily="2" charset="2"/>
              <a:buNone/>
            </a:pPr>
            <a:r>
              <a:rPr lang="en-US" altLang="en-US" sz="2000" dirty="0"/>
              <a:t>	[Note that we might also use </a:t>
            </a:r>
            <a:r>
              <a:rPr lang="en-US" altLang="en-US" sz="2000" dirty="0">
                <a:latin typeface="Symbol" pitchFamily="18" charset="2"/>
              </a:rPr>
              <a:t>s</a:t>
            </a:r>
            <a:r>
              <a:rPr lang="en-US" altLang="en-US" sz="2400" baseline="-25000" dirty="0"/>
              <a:t>1</a:t>
            </a:r>
            <a:r>
              <a:rPr lang="en-US" altLang="en-US" baseline="14000" dirty="0"/>
              <a:t>2</a:t>
            </a:r>
            <a:r>
              <a:rPr lang="en-US" altLang="en-US" sz="2000" dirty="0"/>
              <a:t> &lt; </a:t>
            </a:r>
            <a:r>
              <a:rPr lang="en-US" altLang="en-US" sz="2000" dirty="0">
                <a:latin typeface="Symbol" pitchFamily="18" charset="2"/>
              </a:rPr>
              <a:t>s</a:t>
            </a:r>
            <a:r>
              <a:rPr lang="en-US" altLang="en-US" baseline="-25000" dirty="0"/>
              <a:t>2</a:t>
            </a:r>
            <a:r>
              <a:rPr lang="en-US" altLang="en-US" baseline="14000" dirty="0"/>
              <a:t>2</a:t>
            </a:r>
            <a:r>
              <a:rPr lang="en-US" altLang="en-US" sz="2000" dirty="0"/>
              <a:t> or </a:t>
            </a:r>
            <a:r>
              <a:rPr lang="en-US" altLang="en-US" sz="2000" dirty="0">
                <a:latin typeface="Symbol" pitchFamily="18" charset="2"/>
              </a:rPr>
              <a:t>s</a:t>
            </a:r>
            <a:r>
              <a:rPr lang="en-US" altLang="en-US" baseline="-25000" dirty="0"/>
              <a:t>1</a:t>
            </a:r>
            <a:r>
              <a:rPr lang="en-US" altLang="en-US" baseline="14000" dirty="0"/>
              <a:t>2</a:t>
            </a:r>
            <a:r>
              <a:rPr lang="en-US" altLang="en-US" sz="2000" dirty="0"/>
              <a:t> =/ </a:t>
            </a:r>
            <a:r>
              <a:rPr lang="en-US" altLang="en-US" sz="2000" dirty="0">
                <a:latin typeface="Symbol" pitchFamily="18" charset="2"/>
              </a:rPr>
              <a:t>s</a:t>
            </a:r>
            <a:r>
              <a:rPr lang="en-US" altLang="en-US" baseline="-25000" dirty="0"/>
              <a:t>2</a:t>
            </a:r>
            <a:r>
              <a:rPr lang="en-US" altLang="en-US" baseline="14000" dirty="0"/>
              <a:t>2</a:t>
            </a:r>
            <a:r>
              <a:rPr lang="en-US" altLang="en-US" sz="2000" dirty="0"/>
              <a:t>]</a:t>
            </a:r>
            <a:br>
              <a:rPr lang="en-US" altLang="en-US" sz="2000" dirty="0"/>
            </a:br>
            <a:endParaRPr lang="en-US" altLang="en-US" sz="2000" dirty="0"/>
          </a:p>
          <a:p>
            <a:pPr marL="503238" indent="-503238">
              <a:buFont typeface="Wingdings" pitchFamily="2" charset="2"/>
              <a:buNone/>
            </a:pPr>
            <a:r>
              <a:rPr lang="en-US" altLang="en-US" sz="2000" dirty="0"/>
              <a:t>2.	Calculate the F ratio.</a:t>
            </a:r>
          </a:p>
          <a:p>
            <a:pPr marL="503238" indent="-503238">
              <a:buFont typeface="Wingdings" pitchFamily="2" charset="2"/>
              <a:buNone/>
            </a:pPr>
            <a:r>
              <a:rPr lang="en-US" altLang="en-US" sz="2000" dirty="0"/>
              <a:t>	F  = </a:t>
            </a:r>
            <a:r>
              <a:rPr lang="en-US" altLang="en-US" sz="2000" dirty="0" smtClean="0"/>
              <a:t>s</a:t>
            </a:r>
            <a:r>
              <a:rPr lang="en-US" altLang="en-US" baseline="-25000" dirty="0" smtClean="0"/>
              <a:t>1</a:t>
            </a:r>
            <a:r>
              <a:rPr lang="en-US" altLang="en-US" baseline="14000" dirty="0" smtClean="0"/>
              <a:t>2</a:t>
            </a:r>
            <a:r>
              <a:rPr lang="en-US" altLang="en-US" sz="2000" dirty="0" smtClean="0"/>
              <a:t>/s</a:t>
            </a:r>
            <a:r>
              <a:rPr lang="en-US" altLang="en-US" baseline="-25000" dirty="0"/>
              <a:t>2</a:t>
            </a:r>
            <a:r>
              <a:rPr lang="en-US" altLang="en-US" baseline="14000" dirty="0" smtClean="0"/>
              <a:t>2</a:t>
            </a:r>
            <a:r>
              <a:rPr lang="en-US" altLang="en-US" sz="2000" dirty="0" smtClean="0"/>
              <a:t> 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[where s</a:t>
            </a:r>
            <a:r>
              <a:rPr lang="en-US" altLang="en-US" baseline="-25000" dirty="0"/>
              <a:t>1</a:t>
            </a:r>
            <a:r>
              <a:rPr lang="en-US" altLang="en-US" sz="2000" dirty="0"/>
              <a:t> is the </a:t>
            </a:r>
            <a:r>
              <a:rPr lang="en-US" altLang="en-US" sz="2000" dirty="0">
                <a:solidFill>
                  <a:srgbClr val="0070C0"/>
                </a:solidFill>
              </a:rPr>
              <a:t>largest or the two variances</a:t>
            </a:r>
            <a:r>
              <a:rPr lang="en-US" altLang="en-US" sz="2000" dirty="0"/>
              <a:t>]</a:t>
            </a:r>
            <a:br>
              <a:rPr lang="en-US" altLang="en-US" sz="2000" dirty="0"/>
            </a:br>
            <a:endParaRPr lang="en-US" altLang="en-US" sz="2000" dirty="0"/>
          </a:p>
          <a:p>
            <a:pPr marL="503238" indent="-503238">
              <a:buFont typeface="Wingdings" pitchFamily="2" charset="2"/>
              <a:buAutoNum type="arabicPeriod" startAt="3"/>
            </a:pPr>
            <a:r>
              <a:rPr lang="en-US" altLang="en-US" sz="2000" dirty="0" smtClean="0"/>
              <a:t>Reject </a:t>
            </a:r>
            <a:r>
              <a:rPr lang="en-US" altLang="en-US" sz="2000" dirty="0"/>
              <a:t>the null hypothesis of equal population variances if </a:t>
            </a: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F(v</a:t>
            </a:r>
            <a:r>
              <a:rPr lang="en-US" altLang="en-US" baseline="-25000" dirty="0" smtClean="0"/>
              <a:t>1</a:t>
            </a:r>
            <a:r>
              <a:rPr lang="en-US" altLang="en-US" sz="2000" dirty="0" smtClean="0"/>
              <a:t>-1</a:t>
            </a:r>
            <a:r>
              <a:rPr lang="en-US" altLang="en-US" sz="2000" dirty="0"/>
              <a:t>, v</a:t>
            </a:r>
            <a:r>
              <a:rPr lang="en-US" altLang="en-US" baseline="-25000" dirty="0"/>
              <a:t>2</a:t>
            </a:r>
            <a:r>
              <a:rPr lang="en-US" altLang="en-US" sz="2000" dirty="0"/>
              <a:t>-1) &gt; F</a:t>
            </a:r>
            <a:r>
              <a:rPr lang="en-US" altLang="en-US" sz="2000" dirty="0">
                <a:latin typeface="Symbol" pitchFamily="18" charset="2"/>
              </a:rPr>
              <a:t>a</a:t>
            </a:r>
            <a:r>
              <a:rPr lang="en-US" altLang="en-US" sz="2000" dirty="0">
                <a:latin typeface="Arial" charset="0"/>
              </a:rPr>
              <a:t>   </a:t>
            </a:r>
            <a:r>
              <a:rPr lang="en-US" altLang="en-US" sz="2000" dirty="0" smtClean="0">
                <a:latin typeface="Arial" charset="0"/>
              </a:rPr>
              <a:t>[</a:t>
            </a:r>
            <a:r>
              <a:rPr lang="en-US" altLang="en-US" sz="2000" dirty="0">
                <a:latin typeface="Arial" charset="0"/>
              </a:rPr>
              <a:t>or F</a:t>
            </a:r>
            <a:r>
              <a:rPr lang="en-US" altLang="en-US" sz="2000" baseline="-25000" dirty="0">
                <a:latin typeface="Symbol" pitchFamily="18" charset="2"/>
              </a:rPr>
              <a:t>a</a:t>
            </a:r>
            <a:r>
              <a:rPr lang="en-US" altLang="en-US" sz="2000" baseline="-25000" dirty="0">
                <a:latin typeface="Arial" charset="0"/>
              </a:rPr>
              <a:t>/2</a:t>
            </a:r>
            <a:r>
              <a:rPr lang="en-US" altLang="en-US" sz="2000" dirty="0">
                <a:latin typeface="Arial" charset="0"/>
              </a:rPr>
              <a:t> in the case of a two tailed test]</a:t>
            </a:r>
          </a:p>
        </p:txBody>
      </p:sp>
    </p:spTree>
    <p:extLst>
      <p:ext uri="{BB962C8B-B14F-4D97-AF65-F5344CB8AC3E}">
        <p14:creationId xmlns:p14="http://schemas.microsoft.com/office/powerpoint/2010/main" val="79383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test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Column</a:t>
            </a:r>
            <a:r>
              <a:rPr lang="en-US" dirty="0"/>
              <a:t>	n	Variance</a:t>
            </a:r>
          </a:p>
          <a:p>
            <a:pPr marL="0" indent="0">
              <a:buNone/>
            </a:pPr>
            <a:r>
              <a:rPr lang="en-US" dirty="0"/>
              <a:t>New	</a:t>
            </a:r>
            <a:r>
              <a:rPr lang="en-US" dirty="0" smtClean="0"/>
              <a:t>	10</a:t>
            </a:r>
            <a:r>
              <a:rPr lang="en-US" dirty="0"/>
              <a:t>	</a:t>
            </a:r>
            <a:r>
              <a:rPr lang="en-US" dirty="0" smtClean="0"/>
              <a:t>   34.04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Old	</a:t>
            </a:r>
            <a:r>
              <a:rPr lang="en-US" dirty="0" smtClean="0"/>
              <a:t>	12</a:t>
            </a:r>
            <a:r>
              <a:rPr lang="en-US" dirty="0"/>
              <a:t>	</a:t>
            </a:r>
            <a:r>
              <a:rPr lang="en-US" dirty="0" smtClean="0"/>
              <a:t>   40.24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 = 40.24/34.04 = 1.1821      </a:t>
            </a:r>
            <a:r>
              <a:rPr lang="en-US" dirty="0" smtClean="0">
                <a:solidFill>
                  <a:srgbClr val="FF0000"/>
                </a:solidFill>
              </a:rPr>
              <a:t>TEST STATISTIC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8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4" y="1447800"/>
            <a:ext cx="8236527" cy="3429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133600" y="4038600"/>
            <a:ext cx="1219200" cy="457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Critical Value is between 3.07 and 3.14 using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5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Critical Value = 3.10 using </a:t>
            </a:r>
            <a:r>
              <a:rPr lang="en-US" dirty="0" err="1" smtClean="0"/>
              <a:t>Statcrunch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5806"/>
            <a:ext cx="7620000" cy="431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our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est statistic of 1.18 </a:t>
            </a:r>
            <a:r>
              <a:rPr lang="en-US" dirty="0" smtClean="0"/>
              <a:t>does not exceed the </a:t>
            </a:r>
            <a:r>
              <a:rPr lang="en-US" dirty="0" smtClean="0">
                <a:solidFill>
                  <a:srgbClr val="FF0000"/>
                </a:solidFill>
              </a:rPr>
              <a:t>critical value of 3.10, </a:t>
            </a:r>
            <a:r>
              <a:rPr lang="en-US" dirty="0" smtClean="0"/>
              <a:t>we fail to reject the null hypothesis.</a:t>
            </a:r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Fail to reject as </a:t>
            </a:r>
            <a:r>
              <a:rPr lang="en-US" dirty="0" smtClean="0">
                <a:solidFill>
                  <a:srgbClr val="FF0000"/>
                </a:solidFill>
              </a:rPr>
              <a:t>p-value</a:t>
            </a:r>
            <a:r>
              <a:rPr lang="en-US" dirty="0" smtClean="0"/>
              <a:t>  of 0.8148 is greater than the </a:t>
            </a:r>
            <a:r>
              <a:rPr lang="en-US" dirty="0" smtClean="0">
                <a:solidFill>
                  <a:srgbClr val="FF0000"/>
                </a:solidFill>
                <a:latin typeface="Symbol" panose="05050102010706020507" pitchFamily="18" charset="2"/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Symbol" panose="05050102010706020507" pitchFamily="18" charset="2"/>
              </a:rPr>
              <a:t>0.10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00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0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in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not sufficient evidence to state that the variances for the two methods of teaching are not the same at the 0.10 level of significance.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4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#2</a:t>
            </a:r>
            <a:br>
              <a:rPr lang="en-US" dirty="0" smtClean="0"/>
            </a:br>
            <a:r>
              <a:rPr lang="en-US" dirty="0" smtClean="0"/>
              <a:t>Variability of Test Scores between Males and Females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smtClean="0"/>
              <a:t>Researchers believe that the test scores of males are more variable than the test scores of females on a standardized math test. Results of on a standardized test are shown below.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5132"/>
              </p:ext>
            </p:extLst>
          </p:nvPr>
        </p:nvGraphicFramePr>
        <p:xfrm>
          <a:off x="990600" y="4663120"/>
          <a:ext cx="6858000" cy="1585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7397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</a:tr>
              <a:tr h="422741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12.96</a:t>
                      </a:r>
                      <a:endParaRPr lang="en-US" dirty="0"/>
                    </a:p>
                  </a:txBody>
                  <a:tcPr/>
                </a:tc>
              </a:tr>
              <a:tr h="422741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11.85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5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3238" indent="-503238">
              <a:buFont typeface="Wingdings" pitchFamily="2" charset="2"/>
              <a:buNone/>
            </a:pPr>
            <a:r>
              <a:rPr lang="en-US" altLang="en-US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:	</a:t>
            </a:r>
            <a:r>
              <a:rPr lang="en-US" altLang="en-US" sz="3600" dirty="0" smtClean="0">
                <a:latin typeface="Symbol" pitchFamily="18" charset="2"/>
              </a:rPr>
              <a:t>s</a:t>
            </a:r>
            <a:r>
              <a:rPr lang="en-US" altLang="en-US" sz="3600" baseline="-25000" dirty="0" smtClean="0"/>
              <a:t>m</a:t>
            </a:r>
            <a:r>
              <a:rPr lang="en-US" altLang="en-US" baseline="14000" dirty="0" smtClean="0"/>
              <a:t>2</a:t>
            </a:r>
            <a:r>
              <a:rPr lang="en-US" altLang="en-US" dirty="0"/>
              <a:t>= </a:t>
            </a:r>
            <a:r>
              <a:rPr lang="en-US" altLang="en-US" sz="3600" dirty="0" smtClean="0">
                <a:latin typeface="Symbol" pitchFamily="18" charset="2"/>
              </a:rPr>
              <a:t>s</a:t>
            </a:r>
            <a:r>
              <a:rPr lang="en-US" altLang="en-US" sz="3600" baseline="-25000" dirty="0"/>
              <a:t>f</a:t>
            </a:r>
            <a:r>
              <a:rPr lang="en-US" altLang="en-US" baseline="14000" dirty="0" smtClean="0"/>
              <a:t>2</a:t>
            </a:r>
            <a:r>
              <a:rPr lang="en-US" altLang="en-US" dirty="0" smtClean="0"/>
              <a:t>             H</a:t>
            </a:r>
            <a:r>
              <a:rPr lang="en-US" altLang="en-US" baseline="-25000" dirty="0" smtClean="0"/>
              <a:t>a</a:t>
            </a:r>
            <a:r>
              <a:rPr lang="en-US" altLang="en-US" dirty="0"/>
              <a:t>:  </a:t>
            </a:r>
            <a:r>
              <a:rPr lang="en-US" altLang="en-US" sz="3600" dirty="0" smtClean="0">
                <a:latin typeface="Symbol" pitchFamily="18" charset="2"/>
              </a:rPr>
              <a:t>s</a:t>
            </a:r>
            <a:r>
              <a:rPr lang="en-US" altLang="en-US" sz="3600" baseline="-25000" dirty="0" smtClean="0"/>
              <a:t>m</a:t>
            </a:r>
            <a:r>
              <a:rPr lang="en-US" altLang="en-US" baseline="14000" dirty="0" smtClean="0"/>
              <a:t>2</a:t>
            </a:r>
            <a:r>
              <a:rPr lang="en-US" altLang="en-US" dirty="0"/>
              <a:t>&gt; </a:t>
            </a:r>
            <a:r>
              <a:rPr lang="en-US" altLang="en-US" sz="3600" dirty="0" smtClean="0">
                <a:latin typeface="Symbol" pitchFamily="18" charset="2"/>
              </a:rPr>
              <a:t>s</a:t>
            </a:r>
            <a:r>
              <a:rPr lang="en-US" altLang="en-US" sz="3600" baseline="-25000" dirty="0" smtClean="0"/>
              <a:t>f</a:t>
            </a:r>
            <a:r>
              <a:rPr lang="en-US" altLang="en-US" baseline="14000" dirty="0" smtClean="0"/>
              <a:t>2</a:t>
            </a:r>
          </a:p>
          <a:p>
            <a:pPr marL="503238" indent="-503238">
              <a:buFont typeface="Wingdings" pitchFamily="2" charset="2"/>
              <a:buNone/>
            </a:pPr>
            <a:endParaRPr lang="en-US" baseline="14000" dirty="0"/>
          </a:p>
          <a:p>
            <a:pPr marL="503238" indent="-503238">
              <a:buFont typeface="Wingdings" pitchFamily="2" charset="2"/>
              <a:buNone/>
            </a:pPr>
            <a:r>
              <a:rPr lang="en-US" sz="2800" baseline="14000" dirty="0" smtClean="0"/>
              <a:t>Assume all assumptions for inference have met satisfied</a:t>
            </a:r>
          </a:p>
          <a:p>
            <a:pPr marL="503238" indent="-503238">
              <a:buFont typeface="Wingdings" pitchFamily="2" charset="2"/>
              <a:buNone/>
            </a:pPr>
            <a:endParaRPr lang="en-US" sz="2800" baseline="14000" dirty="0"/>
          </a:p>
          <a:p>
            <a:pPr marL="503238" indent="-503238">
              <a:buFont typeface="Wingdings" pitchFamily="2" charset="2"/>
              <a:buNone/>
            </a:pPr>
            <a:r>
              <a:rPr lang="en-US" sz="2800" baseline="14000" dirty="0" smtClean="0"/>
              <a:t>Test</a:t>
            </a:r>
            <a:r>
              <a:rPr lang="en-US" sz="2800" dirty="0" smtClean="0"/>
              <a:t> </a:t>
            </a:r>
            <a:r>
              <a:rPr lang="en-US" sz="2000" dirty="0" smtClean="0"/>
              <a:t>Statistic = 12.96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/11.85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= 1.19611</a:t>
            </a:r>
          </a:p>
          <a:p>
            <a:pPr marL="503238" indent="-503238">
              <a:buFont typeface="Wingdings" pitchFamily="2" charset="2"/>
              <a:buNone/>
            </a:pPr>
            <a:endParaRPr lang="en-US" sz="2000" dirty="0"/>
          </a:p>
          <a:p>
            <a:pPr marL="503238" indent="-503238">
              <a:buFont typeface="Wingdings" pitchFamily="2" charset="2"/>
              <a:buNone/>
            </a:pPr>
            <a:r>
              <a:rPr lang="en-US" sz="2000" dirty="0" err="1" smtClean="0"/>
              <a:t>Df</a:t>
            </a:r>
            <a:r>
              <a:rPr lang="en-US" sz="2000" dirty="0" smtClean="0"/>
              <a:t> numerator = 1763</a:t>
            </a:r>
          </a:p>
          <a:p>
            <a:pPr marL="503238" indent="-503238">
              <a:buFont typeface="Wingdings" pitchFamily="2" charset="2"/>
              <a:buNone/>
            </a:pPr>
            <a:r>
              <a:rPr lang="en-US" sz="2000" dirty="0" err="1" smtClean="0"/>
              <a:t>Df</a:t>
            </a:r>
            <a:r>
              <a:rPr lang="en-US" sz="2000" dirty="0" smtClean="0"/>
              <a:t> denominator= 1738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773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571625"/>
            <a:ext cx="42862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4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838200"/>
            <a:ext cx="670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Hypothesis test results: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σ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: Variance of population 1</a:t>
            </a:r>
            <a:br>
              <a:rPr lang="en-US" dirty="0"/>
            </a:br>
            <a:r>
              <a:rPr lang="en-US" dirty="0"/>
              <a:t>σ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: Variance of population 2</a:t>
            </a:r>
            <a:br>
              <a:rPr lang="en-US" dirty="0"/>
            </a:br>
            <a:r>
              <a:rPr lang="en-US" dirty="0"/>
              <a:t>σ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/σ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: Ratio of two variances</a:t>
            </a:r>
            <a:br>
              <a:rPr lang="en-US" dirty="0"/>
            </a:b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: σ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/σ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= 1</a:t>
            </a:r>
            <a:br>
              <a:rPr lang="en-US" dirty="0"/>
            </a:b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 : σ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/σ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&gt;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39935"/>
              </p:ext>
            </p:extLst>
          </p:nvPr>
        </p:nvGraphicFramePr>
        <p:xfrm>
          <a:off x="762000" y="3048000"/>
          <a:ext cx="7848600" cy="1828802"/>
        </p:xfrm>
        <a:graphic>
          <a:graphicData uri="http://schemas.openxmlformats.org/drawingml/2006/table">
            <a:tbl>
              <a:tblPr/>
              <a:tblGrid>
                <a:gridCol w="1308100"/>
                <a:gridCol w="1308100"/>
                <a:gridCol w="1308100"/>
                <a:gridCol w="1308100"/>
                <a:gridCol w="1308100"/>
                <a:gridCol w="1308100"/>
              </a:tblGrid>
              <a:tr h="9144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Ratio</a:t>
                      </a:r>
                      <a:endParaRPr lang="en-US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Num. DF</a:t>
                      </a:r>
                      <a:endParaRPr lang="en-US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Den. DF</a:t>
                      </a:r>
                      <a:endParaRPr lang="en-US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Sample Ratio</a:t>
                      </a:r>
                      <a:endParaRPr lang="en-US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F-Stat</a:t>
                      </a:r>
                      <a:endParaRPr lang="en-US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P-value</a:t>
                      </a:r>
                      <a:endParaRPr lang="en-US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14401">
                <a:tc>
                  <a:txBody>
                    <a:bodyPr/>
                    <a:lstStyle/>
                    <a:p>
                      <a:pPr algn="ctr"/>
                      <a:r>
                        <a:rPr lang="el-GR"/>
                        <a:t>σ</a:t>
                      </a:r>
                      <a:r>
                        <a:rPr lang="el-GR" baseline="-25000"/>
                        <a:t>1</a:t>
                      </a:r>
                      <a:r>
                        <a:rPr lang="el-GR" baseline="30000"/>
                        <a:t>2</a:t>
                      </a:r>
                      <a:r>
                        <a:rPr lang="el-GR"/>
                        <a:t>/σ</a:t>
                      </a:r>
                      <a:r>
                        <a:rPr lang="el-GR" baseline="-25000"/>
                        <a:t>2</a:t>
                      </a:r>
                      <a:r>
                        <a:rPr lang="el-GR" baseline="30000"/>
                        <a:t>2</a:t>
                      </a:r>
                      <a:endParaRPr lang="el-GR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1763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1738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1.0936709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1.0936709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0.0306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09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Population Variances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dealt with ways to compare both means and proportions from two populations.</a:t>
            </a:r>
          </a:p>
          <a:p>
            <a:pPr marL="0" indent="0">
              <a:buNone/>
            </a:pPr>
            <a:r>
              <a:rPr lang="en-US" dirty="0" smtClean="0"/>
              <a:t>Now, what if we wanted to compare two </a:t>
            </a:r>
            <a:r>
              <a:rPr lang="en-US" dirty="0" smtClean="0">
                <a:solidFill>
                  <a:srgbClr val="FF0000"/>
                </a:solidFill>
              </a:rPr>
              <a:t>population variances</a:t>
            </a:r>
            <a:r>
              <a:rPr lang="en-US" dirty="0" smtClean="0"/>
              <a:t>. For example, which of two machines has the least amount of variability? Or which test has the least variability in scores?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1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Decision??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Critical Value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Reject Ho</a:t>
            </a:r>
          </a:p>
          <a:p>
            <a:endParaRPr lang="en-US" dirty="0"/>
          </a:p>
          <a:p>
            <a:r>
              <a:rPr lang="en-US" dirty="0" smtClean="0"/>
              <a:t>Test Statistic of 1.19 exceeds critical value of 1.08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Using p-value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Reject Ho</a:t>
            </a:r>
          </a:p>
          <a:p>
            <a:endParaRPr lang="en-US" dirty="0"/>
          </a:p>
          <a:p>
            <a:r>
              <a:rPr lang="en-US" dirty="0" smtClean="0"/>
              <a:t>P-value of 0.03&lt;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=0.05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3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Inferences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To test a  hypothesis of equal variances (or spread or variability) 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Ho: </a:t>
            </a:r>
            <a:r>
              <a:rPr lang="en-US" dirty="0" smtClean="0">
                <a:latin typeface="Symbol MT" panose="05050102010706020507" pitchFamily="18" charset="2"/>
              </a:rPr>
              <a:t>s</a:t>
            </a:r>
            <a:r>
              <a:rPr lang="en-US" baseline="-25000" dirty="0" smtClean="0">
                <a:latin typeface="Symbol MT" panose="05050102010706020507" pitchFamily="18" charset="2"/>
              </a:rPr>
              <a:t>1 </a:t>
            </a:r>
            <a:r>
              <a:rPr lang="en-US" baseline="30000" dirty="0" smtClean="0">
                <a:latin typeface="Symbol MT" panose="05050102010706020507" pitchFamily="18" charset="2"/>
              </a:rPr>
              <a:t>2</a:t>
            </a:r>
            <a:r>
              <a:rPr lang="en-US" dirty="0" smtClean="0">
                <a:latin typeface="Symbol MT" panose="05050102010706020507" pitchFamily="18" charset="2"/>
              </a:rPr>
              <a:t>=s</a:t>
            </a:r>
            <a:r>
              <a:rPr lang="en-US" baseline="-25000" dirty="0" smtClean="0">
                <a:latin typeface="Symbol MT" panose="05050102010706020507" pitchFamily="18" charset="2"/>
              </a:rPr>
              <a:t>2 </a:t>
            </a:r>
            <a:r>
              <a:rPr lang="en-US" baseline="30000" dirty="0" smtClean="0">
                <a:latin typeface="Symbol MT" panose="05050102010706020507" pitchFamily="18" charset="2"/>
              </a:rPr>
              <a:t>2</a:t>
            </a:r>
            <a:r>
              <a:rPr lang="en-US" dirty="0" smtClean="0">
                <a:latin typeface="Symbol MT" panose="05050102010706020507" pitchFamily="18" charset="2"/>
              </a:rPr>
              <a:t>  </a:t>
            </a:r>
            <a:r>
              <a:rPr lang="en-US" dirty="0" smtClean="0"/>
              <a:t>is tested against Ha: </a:t>
            </a:r>
            <a:r>
              <a:rPr lang="en-US" dirty="0" smtClean="0">
                <a:latin typeface="Symbol MT" panose="05050102010706020507" pitchFamily="18" charset="2"/>
              </a:rPr>
              <a:t>s</a:t>
            </a:r>
            <a:r>
              <a:rPr lang="en-US" baseline="-25000" dirty="0" smtClean="0">
                <a:latin typeface="Symbol MT" panose="05050102010706020507" pitchFamily="18" charset="2"/>
              </a:rPr>
              <a:t>1 </a:t>
            </a:r>
            <a:r>
              <a:rPr lang="en-US" baseline="30000" dirty="0" smtClean="0">
                <a:latin typeface="Symbol MT" panose="05050102010706020507" pitchFamily="18" charset="2"/>
              </a:rPr>
              <a:t>2</a:t>
            </a:r>
            <a:r>
              <a:rPr lang="en-US" baseline="-25000" dirty="0" smtClean="0">
                <a:latin typeface="Symbol MT" panose="05050102010706020507" pitchFamily="18" charset="2"/>
              </a:rPr>
              <a:t> </a:t>
            </a:r>
            <a:r>
              <a:rPr lang="en-US" baseline="-25000" dirty="0" smtClean="0">
                <a:latin typeface="Times New Roman"/>
                <a:cs typeface="Times New Roman"/>
              </a:rPr>
              <a:t>≠</a:t>
            </a:r>
            <a:r>
              <a:rPr lang="en-US" dirty="0" smtClean="0">
                <a:latin typeface="Symbol MT" panose="05050102010706020507" pitchFamily="18" charset="2"/>
                <a:cs typeface="Times New Roman"/>
              </a:rPr>
              <a:t> </a:t>
            </a:r>
            <a:r>
              <a:rPr lang="en-US" dirty="0" smtClean="0">
                <a:latin typeface="Symbol MT" panose="05050102010706020507" pitchFamily="18" charset="2"/>
              </a:rPr>
              <a:t>s</a:t>
            </a:r>
            <a:r>
              <a:rPr lang="en-US" baseline="-25000" dirty="0" smtClean="0">
                <a:latin typeface="Symbol MT" panose="05050102010706020507" pitchFamily="18" charset="2"/>
              </a:rPr>
              <a:t>2</a:t>
            </a:r>
            <a:r>
              <a:rPr lang="en-US" dirty="0" smtClean="0">
                <a:latin typeface="Symbol MT" panose="05050102010706020507" pitchFamily="18" charset="2"/>
              </a:rPr>
              <a:t> </a:t>
            </a:r>
            <a:r>
              <a:rPr lang="en-US" baseline="30000" dirty="0" smtClean="0">
                <a:latin typeface="Symbol MT" panose="05050102010706020507" pitchFamily="18" charset="2"/>
              </a:rPr>
              <a:t>2</a:t>
            </a:r>
            <a:endParaRPr lang="en-US" dirty="0" smtClean="0">
              <a:latin typeface="Symbol MT" panose="05050102010706020507" pitchFamily="18" charset="2"/>
            </a:endParaRPr>
          </a:p>
          <a:p>
            <a:pPr marL="0" indent="0">
              <a:buNone/>
            </a:pPr>
            <a:r>
              <a:rPr lang="en-US" sz="2800" dirty="0" smtClean="0"/>
              <a:t>by </a:t>
            </a:r>
            <a:r>
              <a:rPr lang="en-US" sz="2800" dirty="0" smtClean="0"/>
              <a:t>a simple statistic, the ratio of sample variances.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Our test statistic, </a:t>
            </a:r>
            <a:r>
              <a:rPr lang="en-US" sz="2800" i="1" dirty="0" smtClean="0"/>
              <a:t>F=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dirty="0" smtClean="0"/>
              <a:t>Assumptions: We </a:t>
            </a:r>
            <a:r>
              <a:rPr lang="en-US" sz="2800" dirty="0"/>
              <a:t>have independent SRSs from two Normal populations</a:t>
            </a:r>
            <a:endParaRPr lang="en-US" sz="2800" i="1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147080"/>
              </p:ext>
            </p:extLst>
          </p:nvPr>
        </p:nvGraphicFramePr>
        <p:xfrm>
          <a:off x="3505200" y="3276600"/>
          <a:ext cx="685800" cy="78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203040" imgH="457200" progId="Equation.3">
                  <p:embed/>
                </p:oleObj>
              </mc:Choice>
              <mc:Fallback>
                <p:oleObj name="Equation" r:id="rId3" imgW="2030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3276600"/>
                        <a:ext cx="685800" cy="783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24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F-distribution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these assumptions are  satisfied and the null hypothesis is true (that is </a:t>
            </a:r>
            <a:r>
              <a:rPr lang="en-US" dirty="0">
                <a:latin typeface="Symbol MT" panose="05050102010706020507" pitchFamily="18" charset="2"/>
              </a:rPr>
              <a:t>s</a:t>
            </a:r>
            <a:r>
              <a:rPr lang="en-US" baseline="-25000" dirty="0">
                <a:latin typeface="Symbol MT" panose="05050102010706020507" pitchFamily="18" charset="2"/>
              </a:rPr>
              <a:t>1 </a:t>
            </a:r>
            <a:r>
              <a:rPr lang="en-US" baseline="30000" dirty="0">
                <a:latin typeface="Symbol MT" panose="05050102010706020507" pitchFamily="18" charset="2"/>
              </a:rPr>
              <a:t>2</a:t>
            </a:r>
            <a:r>
              <a:rPr lang="en-US" dirty="0">
                <a:latin typeface="Symbol MT" panose="05050102010706020507" pitchFamily="18" charset="2"/>
              </a:rPr>
              <a:t>=s</a:t>
            </a:r>
            <a:r>
              <a:rPr lang="en-US" baseline="-25000" dirty="0">
                <a:latin typeface="Symbol MT" panose="05050102010706020507" pitchFamily="18" charset="2"/>
              </a:rPr>
              <a:t>2 </a:t>
            </a:r>
            <a:r>
              <a:rPr lang="en-US" baseline="30000" dirty="0">
                <a:latin typeface="Symbol MT" panose="05050102010706020507" pitchFamily="18" charset="2"/>
              </a:rPr>
              <a:t>2</a:t>
            </a:r>
            <a:r>
              <a:rPr lang="en-US" dirty="0">
                <a:latin typeface="Symbol MT" panose="05050102010706020507" pitchFamily="18" charset="2"/>
              </a:rPr>
              <a:t> </a:t>
            </a:r>
            <a:r>
              <a:rPr lang="en-US" dirty="0" smtClean="0">
                <a:latin typeface="Symbol MT" panose="05050102010706020507" pitchFamily="18" charset="2"/>
              </a:rPr>
              <a:t>), </a:t>
            </a:r>
            <a:r>
              <a:rPr lang="en-US" dirty="0" smtClean="0"/>
              <a:t>then the sampling distribution of F=           is the F-distribution with (n</a:t>
            </a:r>
            <a:r>
              <a:rPr lang="en-US" baseline="-25000" dirty="0" smtClean="0"/>
              <a:t>1</a:t>
            </a:r>
            <a:r>
              <a:rPr lang="en-US" dirty="0" smtClean="0"/>
              <a:t>-1) degrees of freedom in the numerator and (n</a:t>
            </a:r>
            <a:r>
              <a:rPr lang="en-US" baseline="-25000" dirty="0" smtClean="0"/>
              <a:t>2</a:t>
            </a:r>
            <a:r>
              <a:rPr lang="en-US" dirty="0" smtClean="0"/>
              <a:t>-1) degrees of freedom in the denominator. </a:t>
            </a:r>
          </a:p>
          <a:p>
            <a:pPr marL="0" indent="0">
              <a:buNone/>
            </a:pPr>
            <a:r>
              <a:rPr lang="en-US" dirty="0" smtClean="0"/>
              <a:t>The shape of the F distribution depends on the degrees of freedom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612644"/>
              </p:ext>
            </p:extLst>
          </p:nvPr>
        </p:nvGraphicFramePr>
        <p:xfrm>
          <a:off x="5562600" y="2590800"/>
          <a:ext cx="83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203040" imgH="457200" progId="Equation.3">
                  <p:embed/>
                </p:oleObj>
              </mc:Choice>
              <mc:Fallback>
                <p:oleObj name="Equation" r:id="rId3" imgW="2030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2600" y="2590800"/>
                        <a:ext cx="838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fdist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7935-B554-4F75-9F5F-190176460AA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 dirty="0" smtClean="0"/>
              <a:t>Using the Table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51054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dirty="0"/>
              <a:t>Assume that we have two samples with: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en-US" dirty="0" smtClean="0"/>
              <a:t>n</a:t>
            </a:r>
            <a:r>
              <a:rPr lang="en-US" altLang="en-US" baseline="-25000" dirty="0"/>
              <a:t>1</a:t>
            </a:r>
            <a:r>
              <a:rPr lang="en-US" altLang="en-US" dirty="0" smtClean="0"/>
              <a:t> </a:t>
            </a:r>
            <a:r>
              <a:rPr lang="en-US" altLang="en-US" dirty="0"/>
              <a:t>= 7 		and 	</a:t>
            </a:r>
            <a:r>
              <a:rPr lang="en-US" altLang="en-US" dirty="0" smtClean="0"/>
              <a:t>n</a:t>
            </a:r>
            <a:r>
              <a:rPr lang="en-US" altLang="en-US" baseline="-25000" dirty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=10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en-US" dirty="0" err="1"/>
              <a:t>df</a:t>
            </a:r>
            <a:r>
              <a:rPr lang="en-US" altLang="en-US" dirty="0"/>
              <a:t> = 7-1= 6 	and 	</a:t>
            </a:r>
            <a:r>
              <a:rPr lang="en-US" altLang="en-US" dirty="0" err="1"/>
              <a:t>df</a:t>
            </a:r>
            <a:r>
              <a:rPr lang="en-US" altLang="en-US" dirty="0"/>
              <a:t> = 10-1= 9</a:t>
            </a:r>
          </a:p>
          <a:p>
            <a:r>
              <a:rPr lang="en-US" altLang="en-US" dirty="0"/>
              <a:t>Let v = F(6,9)  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en-US" dirty="0"/>
              <a:t>where 6 is the </a:t>
            </a:r>
            <a:r>
              <a:rPr lang="en-US" altLang="en-US" dirty="0" err="1"/>
              <a:t>df</a:t>
            </a:r>
            <a:r>
              <a:rPr lang="en-US" altLang="en-US" dirty="0"/>
              <a:t> from the numerator and 9 is the </a:t>
            </a:r>
            <a:r>
              <a:rPr lang="en-US" altLang="en-US" dirty="0" err="1"/>
              <a:t>df</a:t>
            </a:r>
            <a:r>
              <a:rPr lang="en-US" altLang="en-US" dirty="0"/>
              <a:t> of the denominator.</a:t>
            </a:r>
          </a:p>
          <a:p>
            <a:r>
              <a:rPr lang="en-US" altLang="en-US" dirty="0"/>
              <a:t>Using the </a:t>
            </a:r>
            <a:r>
              <a:rPr lang="en-US" altLang="en-US" dirty="0" smtClean="0"/>
              <a:t>0.05 table </a:t>
            </a:r>
            <a:r>
              <a:rPr lang="en-US" altLang="en-US" dirty="0"/>
              <a:t>with the appropriate </a:t>
            </a:r>
            <a:r>
              <a:rPr lang="en-US" altLang="en-US" dirty="0" err="1"/>
              <a:t>df</a:t>
            </a:r>
            <a:r>
              <a:rPr lang="en-US" altLang="en-US" dirty="0"/>
              <a:t>, we find </a:t>
            </a:r>
            <a:r>
              <a:rPr lang="en-US" altLang="en-US" dirty="0" smtClean="0"/>
              <a:t>P(v </a:t>
            </a:r>
            <a:r>
              <a:rPr lang="en-US" altLang="en-US" dirty="0"/>
              <a:t>&gt;</a:t>
            </a:r>
            <a:r>
              <a:rPr lang="en-US" altLang="en-US" dirty="0" smtClean="0"/>
              <a:t> </a:t>
            </a:r>
            <a:r>
              <a:rPr lang="en-US" altLang="en-US" dirty="0"/>
              <a:t>3.37) = </a:t>
            </a:r>
            <a:r>
              <a:rPr lang="en-US" altLang="en-US" dirty="0" smtClean="0"/>
              <a:t>0.05. OR the critical value for our test is 3.37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755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7315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6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DANGER! Look what happens if you reverse the </a:t>
            </a:r>
            <a:r>
              <a:rPr lang="en-US" dirty="0" err="1" smtClean="0"/>
              <a:t>df</a:t>
            </a:r>
            <a:r>
              <a:rPr lang="en-US" dirty="0" smtClean="0"/>
              <a:t>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52600"/>
            <a:ext cx="7086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Reading test scores for slow learners using two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4191000"/>
            <a:ext cx="3886200" cy="4571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4648199"/>
            <a:ext cx="4040188" cy="147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80	80	66	85</a:t>
            </a:r>
          </a:p>
          <a:p>
            <a:pPr marL="0" indent="0">
              <a:buNone/>
            </a:pPr>
            <a:r>
              <a:rPr lang="en-US" dirty="0" smtClean="0"/>
              <a:t>76	79	71	81</a:t>
            </a:r>
          </a:p>
          <a:p>
            <a:pPr marL="0" indent="0">
              <a:buNone/>
            </a:pPr>
            <a:r>
              <a:rPr lang="en-US" dirty="0" smtClean="0"/>
              <a:t>70	76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4038599"/>
            <a:ext cx="4041775" cy="609599"/>
          </a:xfrm>
        </p:spPr>
        <p:txBody>
          <a:bodyPr/>
          <a:lstStyle/>
          <a:p>
            <a:r>
              <a:rPr lang="en-US" dirty="0" smtClean="0"/>
              <a:t>Old Method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4648199"/>
            <a:ext cx="4041775" cy="14779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79	62	70	68</a:t>
            </a:r>
          </a:p>
          <a:p>
            <a:pPr marL="0" indent="0">
              <a:buNone/>
            </a:pPr>
            <a:r>
              <a:rPr lang="en-US" dirty="0" smtClean="0"/>
              <a:t>73	76	86	73</a:t>
            </a:r>
          </a:p>
          <a:p>
            <a:pPr marL="0" indent="0">
              <a:buNone/>
            </a:pPr>
            <a:r>
              <a:rPr lang="en-US" dirty="0" smtClean="0"/>
              <a:t>72	68	75	66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1336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Determine if these two methods have the same population variance at the </a:t>
            </a:r>
            <a:r>
              <a:rPr lang="en-US" sz="2400" dirty="0" smtClean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=0.10 level of significance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4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7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We want to test Ho</a:t>
            </a:r>
            <a:r>
              <a:rPr lang="en-US" dirty="0"/>
              <a:t>: </a:t>
            </a:r>
            <a:r>
              <a:rPr lang="en-US" dirty="0">
                <a:latin typeface="Symbol MT" panose="05050102010706020507" pitchFamily="18" charset="2"/>
              </a:rPr>
              <a:t>s</a:t>
            </a:r>
            <a:r>
              <a:rPr lang="en-US" baseline="-25000" dirty="0">
                <a:latin typeface="Symbol MT" panose="05050102010706020507" pitchFamily="18" charset="2"/>
              </a:rPr>
              <a:t>1 </a:t>
            </a:r>
            <a:r>
              <a:rPr lang="en-US" baseline="30000" dirty="0">
                <a:latin typeface="Symbol MT" panose="05050102010706020507" pitchFamily="18" charset="2"/>
              </a:rPr>
              <a:t>2</a:t>
            </a:r>
            <a:r>
              <a:rPr lang="en-US" dirty="0">
                <a:latin typeface="Symbol MT" panose="05050102010706020507" pitchFamily="18" charset="2"/>
              </a:rPr>
              <a:t>=s</a:t>
            </a:r>
            <a:r>
              <a:rPr lang="en-US" baseline="-25000" dirty="0">
                <a:latin typeface="Symbol MT" panose="05050102010706020507" pitchFamily="18" charset="2"/>
              </a:rPr>
              <a:t>2 </a:t>
            </a:r>
            <a:r>
              <a:rPr lang="en-US" baseline="30000" dirty="0">
                <a:latin typeface="Symbol MT" panose="05050102010706020507" pitchFamily="18" charset="2"/>
              </a:rPr>
              <a:t>2</a:t>
            </a:r>
            <a:r>
              <a:rPr lang="en-US" dirty="0">
                <a:latin typeface="Symbol MT" panose="05050102010706020507" pitchFamily="18" charset="2"/>
              </a:rPr>
              <a:t> </a:t>
            </a:r>
            <a:r>
              <a:rPr lang="en-US" dirty="0" smtClean="0"/>
              <a:t>against             Ha: </a:t>
            </a:r>
            <a:r>
              <a:rPr lang="en-US" dirty="0">
                <a:latin typeface="Symbol MT" panose="05050102010706020507" pitchFamily="18" charset="2"/>
              </a:rPr>
              <a:t>s</a:t>
            </a:r>
            <a:r>
              <a:rPr lang="en-US" baseline="-25000" dirty="0">
                <a:latin typeface="Symbol MT" panose="05050102010706020507" pitchFamily="18" charset="2"/>
              </a:rPr>
              <a:t>1 </a:t>
            </a:r>
            <a:r>
              <a:rPr lang="en-US" baseline="30000" dirty="0">
                <a:latin typeface="Symbol MT" panose="05050102010706020507" pitchFamily="18" charset="2"/>
              </a:rPr>
              <a:t>2</a:t>
            </a:r>
            <a:r>
              <a:rPr lang="en-US" baseline="-25000" dirty="0">
                <a:latin typeface="Symbol MT" panose="05050102010706020507" pitchFamily="18" charset="2"/>
              </a:rPr>
              <a:t> </a:t>
            </a:r>
            <a:r>
              <a:rPr lang="en-US" baseline="-25000" dirty="0">
                <a:latin typeface="Times New Roman"/>
                <a:cs typeface="Times New Roman"/>
              </a:rPr>
              <a:t>≠</a:t>
            </a:r>
            <a:r>
              <a:rPr lang="en-US" dirty="0">
                <a:latin typeface="Symbol MT" panose="05050102010706020507" pitchFamily="18" charset="2"/>
                <a:cs typeface="Times New Roman"/>
              </a:rPr>
              <a:t> </a:t>
            </a:r>
            <a:r>
              <a:rPr lang="en-US" dirty="0">
                <a:latin typeface="Symbol MT" panose="05050102010706020507" pitchFamily="18" charset="2"/>
              </a:rPr>
              <a:t>s</a:t>
            </a:r>
            <a:r>
              <a:rPr lang="en-US" baseline="-25000" dirty="0">
                <a:latin typeface="Symbol MT" panose="05050102010706020507" pitchFamily="18" charset="2"/>
              </a:rPr>
              <a:t>2</a:t>
            </a:r>
            <a:r>
              <a:rPr lang="en-US" dirty="0">
                <a:latin typeface="Symbol MT" panose="05050102010706020507" pitchFamily="18" charset="2"/>
              </a:rPr>
              <a:t> </a:t>
            </a:r>
            <a:r>
              <a:rPr lang="en-US" baseline="30000" dirty="0">
                <a:latin typeface="Symbol MT" panose="05050102010706020507" pitchFamily="18" charset="2"/>
              </a:rPr>
              <a:t>2</a:t>
            </a:r>
            <a:endParaRPr lang="en-US" dirty="0">
              <a:latin typeface="Symbol MT" panose="05050102010706020507" pitchFamily="18" charset="2"/>
            </a:endParaRPr>
          </a:p>
          <a:p>
            <a:r>
              <a:rPr lang="en-US" dirty="0" smtClean="0"/>
              <a:t>Check assumptions: two SRSs from two normal populations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505201"/>
            <a:ext cx="3400425" cy="3362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12" y="3505201"/>
            <a:ext cx="3481388" cy="33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4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497</Words>
  <Application>Microsoft Macintosh PowerPoint</Application>
  <PresentationFormat>On-screen Show (4:3)</PresentationFormat>
  <Paragraphs>109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The F distribution</vt:lpstr>
      <vt:lpstr>Comparing Population Variances</vt:lpstr>
      <vt:lpstr>Comparing Inferences</vt:lpstr>
      <vt:lpstr>The F-distribution</vt:lpstr>
      <vt:lpstr>Using the Table</vt:lpstr>
      <vt:lpstr>PowerPoint Presentation</vt:lpstr>
      <vt:lpstr>DANGER! Look what happens if you reverse the df values</vt:lpstr>
      <vt:lpstr>Example: Reading test scores for slow learners using two methods</vt:lpstr>
      <vt:lpstr>PowerPoint Presentation</vt:lpstr>
      <vt:lpstr>Hypothesis Test to Compare Two Variances</vt:lpstr>
      <vt:lpstr>Calculate the test statistic</vt:lpstr>
      <vt:lpstr>Critical Value is between 3.07 and 3.14 using Table</vt:lpstr>
      <vt:lpstr>Or Critical Value = 3.10 using Statcrunch</vt:lpstr>
      <vt:lpstr>Decision?</vt:lpstr>
      <vt:lpstr>Conclusion in Context</vt:lpstr>
      <vt:lpstr>Example #2 Variability of Test Scores between Males and Females</vt:lpstr>
      <vt:lpstr>PowerPoint Presentation</vt:lpstr>
      <vt:lpstr>PowerPoint Presentation</vt:lpstr>
      <vt:lpstr>PowerPoint Presentation</vt:lpstr>
      <vt:lpstr>Decision??</vt:lpstr>
    </vt:vector>
  </TitlesOfParts>
  <Company>Volgenau School, GMU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Tuesday, September 2</dc:title>
  <dc:creator>Elizabeth Johnson</dc:creator>
  <cp:lastModifiedBy>Tony W</cp:lastModifiedBy>
  <cp:revision>23</cp:revision>
  <dcterms:created xsi:type="dcterms:W3CDTF">2014-09-02T14:01:26Z</dcterms:created>
  <dcterms:modified xsi:type="dcterms:W3CDTF">2016-02-24T09:34:54Z</dcterms:modified>
</cp:coreProperties>
</file>