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sldIdLst>
    <p:sldId id="302" r:id="rId2"/>
    <p:sldId id="303" r:id="rId3"/>
    <p:sldId id="272" r:id="rId4"/>
    <p:sldId id="269" r:id="rId5"/>
    <p:sldId id="273" r:id="rId6"/>
    <p:sldId id="271" r:id="rId7"/>
    <p:sldId id="274" r:id="rId8"/>
    <p:sldId id="306" r:id="rId9"/>
    <p:sldId id="280" r:id="rId10"/>
    <p:sldId id="305" r:id="rId11"/>
    <p:sldId id="304" r:id="rId12"/>
    <p:sldId id="307" r:id="rId13"/>
    <p:sldId id="281" r:id="rId14"/>
    <p:sldId id="283" r:id="rId15"/>
    <p:sldId id="279" r:id="rId16"/>
    <p:sldId id="284" r:id="rId17"/>
    <p:sldId id="285" r:id="rId18"/>
    <p:sldId id="286" r:id="rId19"/>
    <p:sldId id="308" r:id="rId20"/>
    <p:sldId id="288" r:id="rId21"/>
    <p:sldId id="289" r:id="rId22"/>
    <p:sldId id="309" r:id="rId23"/>
    <p:sldId id="295" r:id="rId24"/>
    <p:sldId id="296" r:id="rId25"/>
    <p:sldId id="294" r:id="rId26"/>
    <p:sldId id="297" r:id="rId27"/>
    <p:sldId id="298" r:id="rId28"/>
    <p:sldId id="300" r:id="rId29"/>
    <p:sldId id="310" r:id="rId30"/>
    <p:sldId id="299" r:id="rId31"/>
    <p:sldId id="311" r:id="rId32"/>
    <p:sldId id="312" r:id="rId33"/>
    <p:sldId id="313" r:id="rId34"/>
    <p:sldId id="316" r:id="rId35"/>
    <p:sldId id="314" r:id="rId36"/>
    <p:sldId id="315" r:id="rId3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302BA08-C043-4908-9D93-10078C553EC1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55EEE0B-21EF-41A6-89A4-D17D934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253046-D011-41F6-8A83-D4C19B5736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6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D70B3-D47D-49E2-BDDE-D3A5EA4ADA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D70B3-D47D-49E2-BDDE-D3A5EA4ADA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4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4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CB96-9359-4E99-9E32-A8CD376A4F0F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4F73-5869-4D16-B887-3AF81F36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Completely Randomized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Golf Ball </a:t>
            </a:r>
            <a:br>
              <a:rPr lang="en-US" dirty="0" smtClean="0"/>
            </a:br>
            <a:r>
              <a:rPr lang="en-US" dirty="0" smtClean="0"/>
              <a:t>Distances (in yards) for </a:t>
            </a:r>
            <a:r>
              <a:rPr lang="en-US" dirty="0"/>
              <a:t>F</a:t>
            </a:r>
            <a:r>
              <a:rPr lang="en-US" dirty="0" smtClean="0"/>
              <a:t>our Brands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96256"/>
            <a:ext cx="8077200" cy="45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86135"/>
              </p:ext>
            </p:extLst>
          </p:nvPr>
        </p:nvGraphicFramePr>
        <p:xfrm>
          <a:off x="381000" y="838197"/>
          <a:ext cx="8077200" cy="5338953"/>
        </p:xfrm>
        <a:graphic>
          <a:graphicData uri="http://schemas.openxmlformats.org/drawingml/2006/table">
            <a:tbl>
              <a:tblPr/>
              <a:tblGrid>
                <a:gridCol w="2129552"/>
                <a:gridCol w="1938846"/>
                <a:gridCol w="2085848"/>
                <a:gridCol w="1922954"/>
              </a:tblGrid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Brand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250.78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261.06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269.95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 = 249.32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0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Std.dev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 = 4.7352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Std.dev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 = 3.8661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Std.dev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= 4.5009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Std. dev=5.2032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4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271600"/>
              </p:ext>
            </p:extLst>
          </p:nvPr>
        </p:nvGraphicFramePr>
        <p:xfrm>
          <a:off x="457200" y="1600200"/>
          <a:ext cx="8229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11760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257.7775 </a:t>
                      </a:r>
                      <a:r>
                        <a:rPr lang="en-US" dirty="0" err="1" smtClean="0"/>
                        <a:t>yds</a:t>
                      </a:r>
                      <a:endParaRPr lang="en-US" dirty="0"/>
                    </a:p>
                  </a:txBody>
                  <a:tcPr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9.5497 </a:t>
                      </a:r>
                      <a:r>
                        <a:rPr lang="en-US" dirty="0" err="1" smtClean="0"/>
                        <a:t>yds</a:t>
                      </a:r>
                      <a:endParaRPr lang="en-US" dirty="0"/>
                    </a:p>
                  </a:txBody>
                  <a:tcPr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N=40 golf balls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1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Variation Between Treatment Means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variation between treatment means </a:t>
            </a:r>
            <a:r>
              <a:rPr lang="en-US" dirty="0" smtClean="0"/>
              <a:t>is measured by the</a:t>
            </a:r>
            <a:r>
              <a:rPr lang="en-US" dirty="0" smtClean="0">
                <a:solidFill>
                  <a:srgbClr val="FF0000"/>
                </a:solidFill>
              </a:rPr>
              <a:t> sum of squares for treatments (SST),</a:t>
            </a:r>
            <a:r>
              <a:rPr lang="en-US" dirty="0" smtClean="0"/>
              <a:t> which is calculated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SST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      represents the overall mean responses of all samples,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sample size for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treatment.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SST = 10(250.78-257.7775)</a:t>
            </a:r>
            <a:r>
              <a:rPr lang="en-US" baseline="30000" dirty="0" smtClean="0"/>
              <a:t>2</a:t>
            </a:r>
            <a:r>
              <a:rPr lang="en-US" dirty="0"/>
              <a:t> + </a:t>
            </a:r>
            <a:r>
              <a:rPr lang="en-US" dirty="0" smtClean="0"/>
              <a:t>10(261.06-257.7775)</a:t>
            </a:r>
            <a:r>
              <a:rPr lang="en-US" baseline="30000" dirty="0" smtClean="0"/>
              <a:t>2</a:t>
            </a:r>
            <a:r>
              <a:rPr lang="en-US" dirty="0" smtClean="0"/>
              <a:t> +</a:t>
            </a:r>
            <a:r>
              <a:rPr lang="en-US" dirty="0"/>
              <a:t> </a:t>
            </a:r>
            <a:r>
              <a:rPr lang="en-US" dirty="0" smtClean="0"/>
              <a:t>10(269.95-257.7775)</a:t>
            </a:r>
            <a:r>
              <a:rPr lang="en-US" baseline="30000" dirty="0" smtClean="0"/>
              <a:t>2</a:t>
            </a:r>
            <a:r>
              <a:rPr lang="en-US" dirty="0" smtClean="0"/>
              <a:t> +</a:t>
            </a:r>
            <a:r>
              <a:rPr lang="en-US" dirty="0"/>
              <a:t> </a:t>
            </a:r>
            <a:r>
              <a:rPr lang="en-US" dirty="0" smtClean="0"/>
              <a:t>10(249.32-257.7775)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= </a:t>
            </a:r>
            <a:r>
              <a:rPr lang="en-US" dirty="0" smtClean="0">
                <a:solidFill>
                  <a:srgbClr val="FF0000"/>
                </a:solidFill>
              </a:rPr>
              <a:t>2,794.388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348012"/>
              </p:ext>
            </p:extLst>
          </p:nvPr>
        </p:nvGraphicFramePr>
        <p:xfrm>
          <a:off x="3352800" y="236220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3" imgW="863280" imgH="431640" progId="Equation.3">
                  <p:embed/>
                </p:oleObj>
              </mc:Choice>
              <mc:Fallback>
                <p:oleObj name="Equation" r:id="rId3" imgW="863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362200"/>
                        <a:ext cx="2667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03302"/>
              </p:ext>
            </p:extLst>
          </p:nvPr>
        </p:nvGraphicFramePr>
        <p:xfrm>
          <a:off x="1752600" y="3591511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591511"/>
                        <a:ext cx="381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96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Sampling Variability  Within the Treatments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Sums of Squares for Error </a:t>
            </a:r>
            <a:r>
              <a:rPr lang="en-US" dirty="0" smtClean="0"/>
              <a:t>(SSE) measures the </a:t>
            </a:r>
            <a:r>
              <a:rPr lang="en-US" dirty="0" smtClean="0">
                <a:solidFill>
                  <a:srgbClr val="FF0000"/>
                </a:solidFill>
              </a:rPr>
              <a:t>variability around the treatment means that is attributed to sampling error</a:t>
            </a:r>
            <a:r>
              <a:rPr lang="en-US" dirty="0" smtClean="0"/>
              <a:t>, which is calculated using the following simplified formula</a:t>
            </a:r>
          </a:p>
          <a:p>
            <a:pPr marL="0" indent="0">
              <a:buNone/>
            </a:pPr>
            <a:r>
              <a:rPr lang="en-US" dirty="0" smtClean="0"/>
              <a:t>SSE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SSE = 9(4.7352)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9(3.8661)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</a:t>
            </a:r>
            <a:r>
              <a:rPr lang="en-US" sz="2800" dirty="0"/>
              <a:t> </a:t>
            </a:r>
            <a:r>
              <a:rPr lang="en-US" sz="2800" dirty="0" smtClean="0"/>
              <a:t>9(4.5009)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</a:t>
            </a:r>
            <a:r>
              <a:rPr lang="en-US" sz="2800" dirty="0"/>
              <a:t> </a:t>
            </a:r>
            <a:r>
              <a:rPr lang="en-US" sz="2800" dirty="0" smtClean="0"/>
              <a:t>9(5.2032)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     = </a:t>
            </a:r>
            <a:r>
              <a:rPr lang="en-US" dirty="0" smtClean="0">
                <a:solidFill>
                  <a:srgbClr val="FF0000"/>
                </a:solidFill>
              </a:rPr>
              <a:t>762.302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16601"/>
              </p:ext>
            </p:extLst>
          </p:nvPr>
        </p:nvGraphicFramePr>
        <p:xfrm>
          <a:off x="1676400" y="3657600"/>
          <a:ext cx="563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2311200" imgH="241200" progId="Equation.3">
                  <p:embed/>
                </p:oleObj>
              </mc:Choice>
              <mc:Fallback>
                <p:oleObj name="Equation" r:id="rId3" imgW="2311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657600"/>
                        <a:ext cx="5638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15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Decomposition of Variation - ANOVA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In ANOVA, we decompose or partition the sum of squared deviations:</a:t>
            </a:r>
          </a:p>
          <a:p>
            <a:pPr marL="0" indent="0" eaLnBrk="1" hangingPunct="1">
              <a:buNone/>
            </a:pPr>
            <a:r>
              <a:rPr lang="en-US" dirty="0" smtClean="0"/>
              <a:t>SS(Total) =   SSE  +  SST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j</a:t>
            </a:r>
            <a:r>
              <a:rPr lang="en-US" dirty="0"/>
              <a:t> = 1, 2, … </a:t>
            </a:r>
            <a:r>
              <a:rPr lang="en-US" i="1" dirty="0"/>
              <a:t>k</a:t>
            </a:r>
            <a:r>
              <a:rPr lang="en-US" dirty="0"/>
              <a:t> treatments.</a:t>
            </a:r>
          </a:p>
          <a:p>
            <a:pPr marL="0" indent="0">
              <a:buNone/>
            </a:pPr>
            <a:r>
              <a:rPr lang="en-US" i="1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= number of observations for treatment j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78075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792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03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make the two measurements of variability comparable, we divide each by the degrees of freedom to convert the sums of squares to mean squares. Note: k = number of groups or treatments and N = total number of observations</a:t>
            </a:r>
          </a:p>
          <a:p>
            <a:endParaRPr lang="en-US" sz="2400" dirty="0"/>
          </a:p>
          <a:p>
            <a:r>
              <a:rPr lang="en-US" sz="2400" dirty="0" smtClean="0"/>
              <a:t>Mean Square for Treatments (MST) = </a:t>
            </a:r>
          </a:p>
          <a:p>
            <a:endParaRPr lang="en-US" sz="2400" dirty="0"/>
          </a:p>
          <a:p>
            <a:r>
              <a:rPr lang="en-US" sz="2400" dirty="0" smtClean="0"/>
              <a:t>Mean Square for Error (MSE ) = </a:t>
            </a:r>
          </a:p>
          <a:p>
            <a:endParaRPr lang="en-US" sz="2400" dirty="0"/>
          </a:p>
          <a:p>
            <a:r>
              <a:rPr lang="en-US" sz="2400" dirty="0" smtClean="0"/>
              <a:t>Example: MST =                          MSE =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16400"/>
              </p:ext>
            </p:extLst>
          </p:nvPr>
        </p:nvGraphicFramePr>
        <p:xfrm>
          <a:off x="5573713" y="3505200"/>
          <a:ext cx="6080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3713" y="3505200"/>
                        <a:ext cx="6080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33481"/>
              </p:ext>
            </p:extLst>
          </p:nvPr>
        </p:nvGraphicFramePr>
        <p:xfrm>
          <a:off x="4752975" y="4343400"/>
          <a:ext cx="781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2975" y="4343400"/>
                        <a:ext cx="7810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99504"/>
              </p:ext>
            </p:extLst>
          </p:nvPr>
        </p:nvGraphicFramePr>
        <p:xfrm>
          <a:off x="2971800" y="5334000"/>
          <a:ext cx="1447800" cy="68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Equation" r:id="rId7" imgW="761760" imgH="393480" progId="Equation.3">
                  <p:embed/>
                </p:oleObj>
              </mc:Choice>
              <mc:Fallback>
                <p:oleObj name="Equation" r:id="rId7" imgW="761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5334000"/>
                        <a:ext cx="1447800" cy="685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66388"/>
              </p:ext>
            </p:extLst>
          </p:nvPr>
        </p:nvGraphicFramePr>
        <p:xfrm>
          <a:off x="5591969" y="5334000"/>
          <a:ext cx="1037432" cy="68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name="Equation" r:id="rId9" imgW="571320" imgH="393480" progId="Equation.3">
                  <p:embed/>
                </p:oleObj>
              </mc:Choice>
              <mc:Fallback>
                <p:oleObj name="Equation" r:id="rId9" imgW="571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1969" y="5334000"/>
                        <a:ext cx="1037432" cy="685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49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Calculate the ratio of MST to MSE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Values of the </a:t>
            </a:r>
            <a:r>
              <a:rPr lang="en-US" i="1" dirty="0" smtClean="0"/>
              <a:t>F</a:t>
            </a:r>
            <a:r>
              <a:rPr lang="en-US" dirty="0" smtClean="0"/>
              <a:t> statistics near 1 indicate that the two sources of variation, between treatment means and within treatments means are approximately equal. </a:t>
            </a:r>
            <a:r>
              <a:rPr lang="en-US" dirty="0" smtClean="0">
                <a:solidFill>
                  <a:srgbClr val="FF0000"/>
                </a:solidFill>
              </a:rPr>
              <a:t>Thus,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ll F tests in ANOVA are right tailed tests.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184165"/>
              </p:ext>
            </p:extLst>
          </p:nvPr>
        </p:nvGraphicFramePr>
        <p:xfrm>
          <a:off x="831850" y="2362200"/>
          <a:ext cx="687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2044440" imgH="393480" progId="Equation.3">
                  <p:embed/>
                </p:oleObj>
              </mc:Choice>
              <mc:Fallback>
                <p:oleObj name="Equation" r:id="rId3" imgW="2044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2362200"/>
                        <a:ext cx="6870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72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 distribution considers both the numerator degrees of freedom (k – 1) and denominator degrees of freedom (N – k).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Thus we define </a:t>
            </a:r>
            <a:r>
              <a:rPr lang="en-US" dirty="0" smtClean="0">
                <a:latin typeface="Symbol" pitchFamily="18" charset="2"/>
              </a:rPr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= k – 1 and </a:t>
            </a:r>
            <a:r>
              <a:rPr lang="en-US" dirty="0" smtClean="0">
                <a:latin typeface="Symbol" pitchFamily="18" charset="2"/>
              </a:rPr>
              <a:t>n</a:t>
            </a:r>
            <a:r>
              <a:rPr lang="en-US" baseline="-25000" dirty="0"/>
              <a:t>2</a:t>
            </a:r>
            <a:r>
              <a:rPr lang="en-US" dirty="0" smtClean="0"/>
              <a:t> = N – 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1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400"/>
            <a:ext cx="685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7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</a:t>
            </a:r>
            <a:r>
              <a:rPr lang="en-US" dirty="0"/>
              <a:t>randomized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an experiment that involves a single factor with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treatments</a:t>
            </a:r>
            <a:r>
              <a:rPr lang="en-US" dirty="0" smtClean="0"/>
              <a:t>. The completely randomized design is a design in which the </a:t>
            </a:r>
            <a:r>
              <a:rPr lang="en-US" i="1" dirty="0" smtClean="0"/>
              <a:t>k</a:t>
            </a:r>
            <a:r>
              <a:rPr lang="en-US" dirty="0" smtClean="0"/>
              <a:t> treatments are randomly assigned to the experimental units or in which independent random samples of experimental units are selected for each treatment.</a:t>
            </a:r>
          </a:p>
          <a:p>
            <a:r>
              <a:rPr lang="en-US" dirty="0" smtClean="0"/>
              <a:t>When an equal number of experimental units is assigned to each treatment it is called a </a:t>
            </a:r>
            <a:r>
              <a:rPr lang="en-US" dirty="0" smtClean="0">
                <a:solidFill>
                  <a:srgbClr val="FF0000"/>
                </a:solidFill>
              </a:rPr>
              <a:t>balanced design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lvl="2">
              <a:buFont typeface="Wingdings" pitchFamily="2" charset="2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 pitchFamily="66" charset="0"/>
              </a:rPr>
              <a:t>The ANOVA table:</a:t>
            </a:r>
            <a:endParaRPr lang="en-US" sz="36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graphicFrame>
        <p:nvGraphicFramePr>
          <p:cNvPr id="195705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43988"/>
              </p:ext>
            </p:extLst>
          </p:nvPr>
        </p:nvGraphicFramePr>
        <p:xfrm>
          <a:off x="228601" y="1219201"/>
          <a:ext cx="8686800" cy="4648199"/>
        </p:xfrm>
        <a:graphic>
          <a:graphicData uri="http://schemas.openxmlformats.org/drawingml/2006/table">
            <a:tbl>
              <a:tblPr/>
              <a:tblGrid>
                <a:gridCol w="2209799"/>
                <a:gridCol w="990600"/>
                <a:gridCol w="1644163"/>
                <a:gridCol w="1419957"/>
                <a:gridCol w="2422281"/>
              </a:tblGrid>
              <a:tr h="1124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Source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Treatments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2794.3887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931.4629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43.9886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Error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762.303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21.1751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0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85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No difference between treatment means.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tables, 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2.8662 @ 5%  Using critical value approach as the teat statistic of 43.9886 is greater than 2.8662, we reject the null hypothesis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P-value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StatCrunch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approximately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we have evidence of a difference between the population mean distanced traveled of the three brands of golf balls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46195"/>
              </p:ext>
            </p:extLst>
          </p:nvPr>
        </p:nvGraphicFramePr>
        <p:xfrm>
          <a:off x="1828800" y="838200"/>
          <a:ext cx="76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4" imgW="228600" imgH="241200" progId="Equation.3">
                  <p:embed/>
                </p:oleObj>
              </mc:Choice>
              <mc:Fallback>
                <p:oleObj name="Equation" r:id="rId4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763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9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84444"/>
              </p:ext>
            </p:extLst>
          </p:nvPr>
        </p:nvGraphicFramePr>
        <p:xfrm>
          <a:off x="457200" y="1295401"/>
          <a:ext cx="8229600" cy="1752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Std. Dev.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Std. Error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250.78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4.735164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1.4973903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261.06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3.8661494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1.2225838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269.95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4.5009258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1.4233177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249.32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5.2031614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1.6453841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44393"/>
            <a:ext cx="0" cy="54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53958" tIns="-71415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4305"/>
              </p:ext>
            </p:extLst>
          </p:nvPr>
        </p:nvGraphicFramePr>
        <p:xfrm>
          <a:off x="457200" y="3657598"/>
          <a:ext cx="8229599" cy="1752601"/>
        </p:xfrm>
        <a:graphic>
          <a:graphicData uri="http://schemas.openxmlformats.org/drawingml/2006/table">
            <a:tbl>
              <a:tblPr/>
              <a:tblGrid>
                <a:gridCol w="1167319"/>
                <a:gridCol w="1167319"/>
                <a:gridCol w="1167319"/>
                <a:gridCol w="1167319"/>
                <a:gridCol w="1167319"/>
                <a:gridCol w="2393004"/>
              </a:tblGrid>
              <a:tr h="43343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Source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DF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SS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MS</a:t>
                      </a:r>
                      <a:endParaRPr lang="en-US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F-Stat</a:t>
                      </a:r>
                      <a:endParaRPr lang="en-US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P-value</a:t>
                      </a:r>
                      <a:endParaRPr lang="en-US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3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BRAND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2794.3887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931.46292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43.988746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&lt;0.0001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3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762.301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21.175028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228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3556.6897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4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E4CEA"/>
                </a:solidFill>
                <a:latin typeface="Comic Sans MS" pitchFamily="66" charset="0"/>
              </a:rPr>
              <a:t>Computational </a:t>
            </a:r>
            <a:r>
              <a:rPr lang="en-US" dirty="0" smtClean="0">
                <a:solidFill>
                  <a:srgbClr val="AE4CEA"/>
                </a:solidFill>
                <a:latin typeface="Comic Sans MS" pitchFamily="66" charset="0"/>
              </a:rPr>
              <a:t>Forms -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SS(Total)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is the sum of the squares of all observations and G </a:t>
            </a:r>
            <a:r>
              <a:rPr lang="en-US" dirty="0"/>
              <a:t>is the grand total of all </a:t>
            </a:r>
            <a:r>
              <a:rPr lang="en-US" dirty="0" smtClean="0"/>
              <a:t>observations.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SST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total of </a:t>
            </a:r>
            <a:r>
              <a:rPr lang="en-US" dirty="0" err="1" smtClean="0"/>
              <a:t>jth</a:t>
            </a:r>
            <a:r>
              <a:rPr lang="en-US" dirty="0" smtClean="0"/>
              <a:t> column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49189"/>
              </p:ext>
            </p:extLst>
          </p:nvPr>
        </p:nvGraphicFramePr>
        <p:xfrm>
          <a:off x="2743200" y="1639455"/>
          <a:ext cx="335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3" imgW="1028700" imgH="457200" progId="Equation.3">
                  <p:embed/>
                </p:oleObj>
              </mc:Choice>
              <mc:Fallback>
                <p:oleObj name="Equation" r:id="rId3" imgW="1028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39455"/>
                        <a:ext cx="335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743200" y="2537619"/>
            <a:ext cx="381000" cy="423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124200" y="1639455"/>
            <a:ext cx="17526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61208"/>
              </p:ext>
            </p:extLst>
          </p:nvPr>
        </p:nvGraphicFramePr>
        <p:xfrm>
          <a:off x="1600200" y="3962400"/>
          <a:ext cx="2514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5" imgW="1066800" imgH="482600" progId="Equation.3">
                  <p:embed/>
                </p:oleObj>
              </mc:Choice>
              <mc:Fallback>
                <p:oleObj name="Equation" r:id="rId5" imgW="10668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2514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95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Golf Balls – Quicker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SS(Total) = 2661566- (10311.1</a:t>
            </a:r>
            <a:r>
              <a:rPr lang="en-US" baseline="30000" dirty="0" smtClean="0"/>
              <a:t>2</a:t>
            </a:r>
            <a:r>
              <a:rPr lang="en-US" dirty="0" smtClean="0"/>
              <a:t> /40)= 3556.41975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SST = </a:t>
            </a:r>
          </a:p>
          <a:p>
            <a:pPr marL="0" indent="0">
              <a:buNone/>
            </a:pPr>
            <a:r>
              <a:rPr lang="en-US" dirty="0" smtClean="0"/>
              <a:t>((2507.8</a:t>
            </a:r>
            <a:r>
              <a:rPr lang="en-US" baseline="30000" dirty="0" smtClean="0"/>
              <a:t>2</a:t>
            </a:r>
            <a:r>
              <a:rPr lang="en-US" dirty="0" smtClean="0"/>
              <a:t> /10)+(2610.6</a:t>
            </a:r>
            <a:r>
              <a:rPr lang="en-US" baseline="30000" dirty="0" smtClean="0"/>
              <a:t>2</a:t>
            </a:r>
            <a:r>
              <a:rPr lang="en-US" dirty="0" smtClean="0"/>
              <a:t> /10)+ (2699.5</a:t>
            </a:r>
            <a:r>
              <a:rPr lang="en-US" baseline="30000" dirty="0" smtClean="0"/>
              <a:t>2 </a:t>
            </a:r>
            <a:r>
              <a:rPr lang="en-US" dirty="0" smtClean="0"/>
              <a:t>/</a:t>
            </a:r>
            <a:r>
              <a:rPr lang="en-US" dirty="0"/>
              <a:t>10</a:t>
            </a:r>
            <a:r>
              <a:rPr lang="en-US" dirty="0" smtClean="0"/>
              <a:t>)+(2493.2</a:t>
            </a:r>
            <a:r>
              <a:rPr lang="en-US" baseline="30000" dirty="0" smtClean="0"/>
              <a:t>2 </a:t>
            </a:r>
            <a:r>
              <a:rPr lang="en-US" dirty="0"/>
              <a:t>/10))-(</a:t>
            </a:r>
            <a:r>
              <a:rPr lang="en-US" dirty="0" smtClean="0"/>
              <a:t>10311.1</a:t>
            </a:r>
            <a:r>
              <a:rPr lang="en-US" baseline="30000" dirty="0" smtClean="0"/>
              <a:t>2</a:t>
            </a:r>
            <a:r>
              <a:rPr lang="en-US" dirty="0" smtClean="0"/>
              <a:t>/40)  </a:t>
            </a:r>
          </a:p>
          <a:p>
            <a:pPr marL="0" indent="0">
              <a:buNone/>
            </a:pPr>
            <a:r>
              <a:rPr lang="en-US" dirty="0" smtClean="0"/>
              <a:t>=2660763.969-2657969.58=2794.3885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In computational forms, whenever we square a total, we divide it by the number of observations which make up that total.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3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lvl="2">
              <a:buFont typeface="Wingdings" pitchFamily="2" charset="2"/>
              <a:buNone/>
            </a:pPr>
            <a:r>
              <a:rPr lang="en-US" sz="2400" dirty="0" smtClean="0">
                <a:latin typeface="Comic Sans MS" pitchFamily="66" charset="0"/>
              </a:rPr>
              <a:t>An ANOVA table is used to display the various sources of variation, along with the sums of squares and the mean squares associated with those sources.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933FF"/>
                </a:solidFill>
                <a:latin typeface="Comic Sans MS" pitchFamily="66" charset="0"/>
              </a:rPr>
              <a:t>The Analysis of Variance Table</a:t>
            </a:r>
            <a:endParaRPr lang="en-US" dirty="0">
              <a:solidFill>
                <a:srgbClr val="9933FF"/>
              </a:solidFill>
              <a:latin typeface="Comic Sans MS" pitchFamily="66" charset="0"/>
            </a:endParaRPr>
          </a:p>
        </p:txBody>
      </p:sp>
      <p:graphicFrame>
        <p:nvGraphicFramePr>
          <p:cNvPr id="195705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49530"/>
              </p:ext>
            </p:extLst>
          </p:nvPr>
        </p:nvGraphicFramePr>
        <p:xfrm>
          <a:off x="228601" y="2590799"/>
          <a:ext cx="8686800" cy="3429000"/>
        </p:xfrm>
        <a:graphic>
          <a:graphicData uri="http://schemas.openxmlformats.org/drawingml/2006/table">
            <a:tbl>
              <a:tblPr/>
              <a:tblGrid>
                <a:gridCol w="2505808"/>
                <a:gridCol w="1085850"/>
                <a:gridCol w="1252904"/>
                <a:gridCol w="1419957"/>
                <a:gridCol w="2422281"/>
              </a:tblGrid>
              <a:tr h="829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Source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Treatments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k-1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ΣC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/n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-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G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/N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MST/MSE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Error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N-k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By </a:t>
                      </a: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subtraction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N-1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Σ</a:t>
                      </a:r>
                      <a:r>
                        <a:rPr kumimoji="0" lang="el-G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– G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/N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Randomized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Assumptions</a:t>
            </a:r>
            <a:r>
              <a:rPr lang="en-US" dirty="0" smtClean="0"/>
              <a:t>: </a:t>
            </a:r>
          </a:p>
          <a:p>
            <a:pPr marL="514350" indent="-514350">
              <a:buAutoNum type="arabicParenR"/>
            </a:pPr>
            <a:r>
              <a:rPr lang="en-US" dirty="0" smtClean="0"/>
              <a:t>Samples are selected randomly and independently from the respective populations, </a:t>
            </a:r>
          </a:p>
          <a:p>
            <a:pPr marL="514350" indent="-514350">
              <a:buAutoNum type="arabicParenR"/>
            </a:pPr>
            <a:r>
              <a:rPr lang="en-US" dirty="0" smtClean="0"/>
              <a:t>All </a:t>
            </a:r>
            <a:r>
              <a:rPr lang="en-US" i="1" dirty="0"/>
              <a:t>k</a:t>
            </a:r>
            <a:r>
              <a:rPr lang="en-US" dirty="0" smtClean="0"/>
              <a:t> population probability distributions are normal, and</a:t>
            </a:r>
          </a:p>
          <a:p>
            <a:pPr marL="514350" indent="-514350">
              <a:buAutoNum type="arabicParenR"/>
            </a:pPr>
            <a:r>
              <a:rPr lang="en-US" dirty="0" smtClean="0"/>
              <a:t>All </a:t>
            </a:r>
            <a:r>
              <a:rPr lang="en-US" i="1" dirty="0"/>
              <a:t>k</a:t>
            </a:r>
            <a:r>
              <a:rPr lang="en-US" dirty="0"/>
              <a:t> population variances are </a:t>
            </a:r>
            <a:r>
              <a:rPr lang="en-US" dirty="0" smtClean="0"/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424990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check these assumptions?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 1</a:t>
            </a:r>
            <a:r>
              <a:rPr lang="en-US" dirty="0" smtClean="0"/>
              <a:t>: The samples of experimental units selected for the treatments must be random and independent.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Check:</a:t>
            </a:r>
            <a:r>
              <a:rPr lang="en-US" dirty="0" smtClean="0"/>
              <a:t> Look at the design of the experiment. </a:t>
            </a:r>
          </a:p>
          <a:p>
            <a:pPr marL="0" indent="0">
              <a:buNone/>
            </a:pPr>
            <a:r>
              <a:rPr lang="en-US" dirty="0" smtClean="0"/>
              <a:t>In the golf ball example, the sample consisted of 10 randomly selected balls of each brand hit using a mechanical driver.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 2</a:t>
            </a:r>
            <a:r>
              <a:rPr lang="en-US" dirty="0" smtClean="0"/>
              <a:t>: The probability distributions of the populations of responses associated with each treatment must be all normal.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Check: Check graphically using a normal probability plot of the residuals and if the points follow the line we are comfortable with the idea that the error terms are approximately normal.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ANOVA is robust to moderate departures in the normally assumption.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1788"/>
            <a:ext cx="8001000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Plots (QQ plots)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266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techniques used to analyze the means from a designed experiments is called an analysis of variance (ANOVA). Variances of different sources are analyzed to make inferences. Different designs have different ANOVA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 3</a:t>
            </a:r>
            <a:r>
              <a:rPr lang="en-US" dirty="0" smtClean="0"/>
              <a:t>: The probability distributions of the population of responses associated with each treatment must have </a:t>
            </a:r>
            <a:r>
              <a:rPr lang="en-US" dirty="0" smtClean="0">
                <a:solidFill>
                  <a:srgbClr val="FF0000"/>
                </a:solidFill>
              </a:rPr>
              <a:t>equal variances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Check: Check graphically by plotting the residuals versus the fitted values and compare the distributions OR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baseline="-25000" dirty="0" err="1" smtClean="0">
                <a:solidFill>
                  <a:srgbClr val="FF0000"/>
                </a:solidFill>
              </a:rPr>
              <a:t>min</a:t>
            </a:r>
            <a:r>
              <a:rPr lang="en-US" dirty="0" smtClean="0">
                <a:solidFill>
                  <a:srgbClr val="FF0000"/>
                </a:solidFill>
              </a:rPr>
              <a:t>  should be less than roughly 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 ANOVA is not robust with respect to departures to the equal variance assumption. The effect is slight when sample sizes are equal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5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of Equal Variances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2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19600" y="1828800"/>
            <a:ext cx="41910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detect the presence of harmful insects in farm fields, we can put up boards covered with  a sticky material and examine the insects trapped on the boards. Which color attracts insects best? Experimenters placed six boards of each of four colors at random locations in a field of oats and measured the number of cereal leaf beetles trapped.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 the response variable in the study.</a:t>
            </a:r>
          </a:p>
          <a:p>
            <a:pPr marL="0" indent="0">
              <a:buNone/>
            </a:pPr>
            <a:r>
              <a:rPr lang="en-US" dirty="0"/>
              <a:t>Identify the factor and its levels in the study. </a:t>
            </a:r>
          </a:p>
          <a:p>
            <a:pPr marL="0" indent="0">
              <a:buNone/>
            </a:pPr>
            <a:r>
              <a:rPr lang="en-US" dirty="0"/>
              <a:t>Identify the experimental unit.</a:t>
            </a:r>
          </a:p>
          <a:p>
            <a:pPr marL="0" indent="0">
              <a:buNone/>
            </a:pPr>
            <a:r>
              <a:rPr lang="en-US" dirty="0"/>
              <a:t>If this is a balanced </a:t>
            </a:r>
            <a:r>
              <a:rPr lang="en-US" dirty="0" smtClean="0"/>
              <a:t>design? Explain</a:t>
            </a:r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this an observational study or randomized experiment? Explain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2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Conduct a complete analysis to determine if there is a difference in the mean number of beetles trapped for the four board colors.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)State Ho and Ha</a:t>
            </a:r>
          </a:p>
          <a:p>
            <a:pPr marL="0" indent="0">
              <a:buNone/>
            </a:pPr>
            <a:r>
              <a:rPr lang="en-US" dirty="0" smtClean="0"/>
              <a:t>ii)Check that all the assumptions for inference have been satisfied.</a:t>
            </a:r>
          </a:p>
          <a:p>
            <a:pPr marL="0" indent="0">
              <a:buNone/>
            </a:pPr>
            <a:r>
              <a:rPr lang="en-US" dirty="0" smtClean="0"/>
              <a:t>iii)Use the computational formulas to complete an ANOVA table</a:t>
            </a:r>
          </a:p>
          <a:p>
            <a:pPr marL="0" indent="0">
              <a:buNone/>
            </a:pPr>
            <a:r>
              <a:rPr lang="en-US" dirty="0" smtClean="0"/>
              <a:t>iv)Use the results in your ANOVA table to make a decision regarding the Ho hypothesis</a:t>
            </a:r>
          </a:p>
          <a:p>
            <a:pPr marL="0" indent="0">
              <a:buNone/>
            </a:pPr>
            <a:r>
              <a:rPr lang="en-US" dirty="0" smtClean="0"/>
              <a:t>v) Interpret your finding in the context of the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Use the information below and the Computational formulas the complete an ANOVA table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7197486"/>
              </p:ext>
            </p:extLst>
          </p:nvPr>
        </p:nvGraphicFramePr>
        <p:xfrm>
          <a:off x="457200" y="1600200"/>
          <a:ext cx="5257798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/>
                <a:gridCol w="751114"/>
                <a:gridCol w="751114"/>
                <a:gridCol w="751114"/>
                <a:gridCol w="751114"/>
                <a:gridCol w="751114"/>
                <a:gridCol w="751114"/>
              </a:tblGrid>
              <a:tr h="1478496">
                <a:tc>
                  <a:txBody>
                    <a:bodyPr/>
                    <a:lstStyle/>
                    <a:p>
                      <a:r>
                        <a:rPr lang="en-US" dirty="0" smtClean="0"/>
                        <a:t>Board Color</a:t>
                      </a:r>
                      <a:endParaRPr lang="en-US" dirty="0"/>
                    </a:p>
                  </a:txBody>
                  <a:tcPr marL="70237" marR="70237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Beetles Trapped</a:t>
                      </a:r>
                      <a:endParaRPr lang="en-US" dirty="0"/>
                    </a:p>
                  </a:txBody>
                  <a:tcPr marL="70237" marR="7023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8964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70237" marR="70237"/>
                </a:tc>
              </a:tr>
              <a:tr h="796113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70237" marR="70237"/>
                </a:tc>
              </a:tr>
              <a:tr h="796113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70237" marR="70237"/>
                </a:tc>
              </a:tr>
              <a:tr h="796113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 marL="70237" marR="702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 marL="70237" marR="70237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9723560"/>
              </p:ext>
            </p:extLst>
          </p:nvPr>
        </p:nvGraphicFramePr>
        <p:xfrm>
          <a:off x="6345238" y="1931988"/>
          <a:ext cx="2166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5238" y="1931988"/>
                        <a:ext cx="2166937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66047"/>
              </p:ext>
            </p:extLst>
          </p:nvPr>
        </p:nvGraphicFramePr>
        <p:xfrm>
          <a:off x="6400800" y="25908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2590800"/>
                        <a:ext cx="198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71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094206"/>
              </p:ext>
            </p:extLst>
          </p:nvPr>
        </p:nvGraphicFramePr>
        <p:xfrm>
          <a:off x="457200" y="1600200"/>
          <a:ext cx="8686800" cy="3810000"/>
        </p:xfrm>
        <a:graphic>
          <a:graphicData uri="http://schemas.openxmlformats.org/drawingml/2006/table">
            <a:tbl>
              <a:tblPr/>
              <a:tblGrid>
                <a:gridCol w="2505808"/>
                <a:gridCol w="1085850"/>
                <a:gridCol w="1252904"/>
                <a:gridCol w="1419957"/>
                <a:gridCol w="2422281"/>
              </a:tblGrid>
              <a:tr h="922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Source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    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Treatments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k-1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ΣC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/n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-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G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/N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MST/MSE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Error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N-k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By </a:t>
                      </a: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subtraction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N-1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Σ</a:t>
                      </a:r>
                      <a:r>
                        <a:rPr kumimoji="0" lang="el-G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– G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/N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3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Randomized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 smtClean="0"/>
              <a:t>Population 1	Population 2      …        Population k</a:t>
            </a:r>
            <a:endParaRPr lang="en-US" sz="2900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1834718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>
                <a:latin typeface="Symbol" pitchFamily="18" charset="2"/>
              </a:rPr>
              <a:t>1</a:t>
            </a:r>
            <a:endParaRPr lang="en-US" dirty="0" smtClean="0">
              <a:latin typeface="Symbol" pitchFamily="18" charset="2"/>
            </a:endParaRPr>
          </a:p>
          <a:p>
            <a:r>
              <a:rPr lang="en-US" dirty="0" smtClean="0"/>
              <a:t>Variance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>
                <a:latin typeface="Symbol" pitchFamily="18" charset="2"/>
              </a:rPr>
              <a:t>1</a:t>
            </a:r>
            <a:r>
              <a:rPr lang="en-US" baseline="30000" dirty="0" smtClean="0">
                <a:latin typeface="Symbol" pitchFamily="18" charset="2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1450759" y="3429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5300" y="4452151"/>
            <a:ext cx="1905000" cy="990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4648200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dirty="0" smtClean="0"/>
                  <a:t>ean =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aseline="-25000" dirty="0" smtClean="0"/>
                  <a:t>1</a:t>
                </a:r>
                <a:endParaRPr lang="en-US" dirty="0" smtClean="0"/>
              </a:p>
              <a:p>
                <a:r>
                  <a:rPr lang="en-US" dirty="0" smtClean="0"/>
                  <a:t>Variance = s</a:t>
                </a:r>
                <a:r>
                  <a:rPr lang="en-US" baseline="-25000" dirty="0" smtClean="0"/>
                  <a:t>1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48200"/>
                <a:ext cx="1524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600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24000" y="3657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size: n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2228165"/>
            <a:ext cx="1834718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0" y="238056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>
                <a:latin typeface="Symbol" pitchFamily="18" charset="2"/>
              </a:rPr>
              <a:t>2</a:t>
            </a:r>
            <a:endParaRPr lang="en-US" dirty="0" smtClean="0">
              <a:latin typeface="Symbol" pitchFamily="18" charset="2"/>
            </a:endParaRPr>
          </a:p>
          <a:p>
            <a:r>
              <a:rPr lang="en-US" dirty="0" smtClean="0"/>
              <a:t>Variance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>
                <a:latin typeface="Symbol" pitchFamily="18" charset="2"/>
              </a:rPr>
              <a:t>2</a:t>
            </a:r>
            <a:r>
              <a:rPr lang="en-US" baseline="30000" dirty="0" smtClean="0">
                <a:latin typeface="Symbol" pitchFamily="18" charset="2"/>
              </a:rPr>
              <a:t>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4193959" y="3447365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38500" y="4470516"/>
            <a:ext cx="1905000" cy="990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29000" y="4666565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Mean =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aseline="-25000" dirty="0" smtClean="0"/>
                  <a:t>2</a:t>
                </a:r>
                <a:endParaRPr lang="en-US" dirty="0" smtClean="0"/>
              </a:p>
              <a:p>
                <a:r>
                  <a:rPr lang="en-US" dirty="0" smtClean="0"/>
                  <a:t>Variance = s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66565"/>
                <a:ext cx="1524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36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267200" y="367596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size: n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228165"/>
            <a:ext cx="1834718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1800" y="238056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k</a:t>
            </a:r>
            <a:endParaRPr lang="en-US" dirty="0" smtClean="0">
              <a:latin typeface="Symbol" pitchFamily="18" charset="2"/>
            </a:endParaRPr>
          </a:p>
          <a:p>
            <a:r>
              <a:rPr lang="en-US" dirty="0" smtClean="0"/>
              <a:t>Variance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7546759" y="3447365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91300" y="4470516"/>
            <a:ext cx="1905000" cy="990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81800" y="4666565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dirty="0" smtClean="0"/>
                  <a:t>ean =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aseline="-25000" dirty="0" smtClean="0"/>
                  <a:t>k</a:t>
                </a:r>
                <a:endParaRPr lang="en-US" dirty="0" smtClean="0"/>
              </a:p>
              <a:p>
                <a:r>
                  <a:rPr lang="en-US" dirty="0" smtClean="0"/>
                  <a:t>Variance = s</a:t>
                </a:r>
                <a:r>
                  <a:rPr lang="en-US" baseline="-25000" dirty="0" smtClean="0"/>
                  <a:t>k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666565"/>
                <a:ext cx="1524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6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620000" y="367596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size: </a:t>
            </a:r>
            <a:r>
              <a:rPr lang="en-US" dirty="0" err="1" smtClean="0"/>
              <a:t>n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92567" y="586928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 populations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28458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Randomized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Purpose of the test</a:t>
            </a:r>
            <a:r>
              <a:rPr lang="en-US" dirty="0" smtClean="0"/>
              <a:t>: to compare the means of several populations when independent samples have been chosen.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r>
              <a:rPr lang="en-US" dirty="0" smtClean="0"/>
              <a:t>: 1) Samples are selected randomly and independently from the respective populations, 2) All </a:t>
            </a:r>
            <a:r>
              <a:rPr lang="en-US" i="1" dirty="0"/>
              <a:t>k</a:t>
            </a:r>
            <a:r>
              <a:rPr lang="en-US" dirty="0" smtClean="0"/>
              <a:t> population variances are equal, and 3) All </a:t>
            </a:r>
            <a:r>
              <a:rPr lang="en-US" i="1" dirty="0"/>
              <a:t>k</a:t>
            </a:r>
            <a:r>
              <a:rPr lang="en-US" dirty="0" smtClean="0"/>
              <a:t> population probability distributions are normal.</a:t>
            </a:r>
          </a:p>
        </p:txBody>
      </p:sp>
    </p:spTree>
    <p:extLst>
      <p:ext uri="{BB962C8B-B14F-4D97-AF65-F5344CB8AC3E}">
        <p14:creationId xmlns:p14="http://schemas.microsoft.com/office/powerpoint/2010/main" val="274378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mic Sans MS" pitchFamily="66" charset="0"/>
              </a:rPr>
              <a:t>This ANOVA model is appropriate when the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k</a:t>
            </a:r>
            <a:r>
              <a:rPr lang="en-US" sz="2800" dirty="0" smtClean="0">
                <a:latin typeface="Comic Sans MS" pitchFamily="66" charset="0"/>
              </a:rPr>
              <a:t> treatments being compared are the only treatments in which we are interested.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E.g. Comparing the milk yield of cattle fed on 4 different diets. We assume that these 4 diets are the </a:t>
            </a:r>
            <a:r>
              <a:rPr lang="en-US" sz="2800" u="sng" dirty="0" smtClean="0">
                <a:solidFill>
                  <a:srgbClr val="00B050"/>
                </a:solidFill>
                <a:latin typeface="Comic Sans MS" pitchFamily="66" charset="0"/>
              </a:rPr>
              <a:t>only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 ones of interest and any repetition of the complete experiment would involve these same 4 diets.</a:t>
            </a:r>
          </a:p>
          <a:p>
            <a:r>
              <a:rPr lang="en-US" sz="2800" dirty="0" smtClean="0">
                <a:latin typeface="Comic Sans MS" pitchFamily="66" charset="0"/>
              </a:rPr>
              <a:t>Hence the treatment effects are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fixed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AE4CEA"/>
                </a:solidFill>
                <a:latin typeface="Comic Sans MS" pitchFamily="66" charset="0"/>
              </a:rPr>
              <a:t>The “Fixed Effects” ANOVA Model.</a:t>
            </a:r>
            <a:endParaRPr lang="en-US" sz="3600" dirty="0">
              <a:solidFill>
                <a:srgbClr val="AE4CE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2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In ANOVA, we want to compare the means of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k</a:t>
            </a:r>
            <a:r>
              <a:rPr lang="en-US" dirty="0">
                <a:latin typeface="Comic Sans MS" pitchFamily="66" charset="0"/>
              </a:rPr>
              <a:t> populations and this is done using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:  µ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= µ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= µ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3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= …………= µ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k</a:t>
            </a:r>
          </a:p>
          <a:p>
            <a:pPr marL="0" indent="0">
              <a:buNone/>
            </a:pPr>
            <a:r>
              <a:rPr lang="en-US" u="sng" dirty="0" smtClean="0">
                <a:latin typeface="Comic Sans MS" pitchFamily="66" charset="0"/>
              </a:rPr>
              <a:t>If 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is true, each population mean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µ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j</a:t>
            </a:r>
            <a:r>
              <a:rPr lang="en-US" dirty="0">
                <a:latin typeface="Comic Sans MS" pitchFamily="66" charset="0"/>
              </a:rPr>
              <a:t> is equal to the grand mean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µ</a:t>
            </a:r>
            <a:r>
              <a:rPr lang="en-US" dirty="0">
                <a:latin typeface="Comic Sans MS" pitchFamily="66" charset="0"/>
              </a:rPr>
              <a:t> and there are no treatment </a:t>
            </a:r>
            <a:r>
              <a:rPr lang="en-US" dirty="0" smtClean="0">
                <a:latin typeface="Comic Sans MS" pitchFamily="66" charset="0"/>
              </a:rPr>
              <a:t>effects.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Ha: at least two of the k treatment means differ</a:t>
            </a: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8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wish to compare </a:t>
            </a:r>
            <a:r>
              <a:rPr lang="en-US" sz="2800" dirty="0">
                <a:solidFill>
                  <a:srgbClr val="FF0000"/>
                </a:solidFill>
              </a:rPr>
              <a:t>four</a:t>
            </a:r>
            <a:r>
              <a:rPr lang="en-US" sz="2800" dirty="0"/>
              <a:t> brands of golf balls with respect to the distance they travel when hit by a mechanical driver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8800"/>
            <a:ext cx="7467600" cy="40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Ho: </a:t>
            </a:r>
            <a:r>
              <a:rPr lang="en-US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Ha: at least two golf ball brands mean distance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traveled differ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conduct a formal statistical hypothesis test of the hypothesis requires numerical measures of the </a:t>
            </a:r>
            <a:r>
              <a:rPr lang="en-US" dirty="0" smtClean="0">
                <a:solidFill>
                  <a:srgbClr val="FF0000"/>
                </a:solidFill>
              </a:rPr>
              <a:t>differences between the treatment </a:t>
            </a:r>
            <a:r>
              <a:rPr lang="en-US" dirty="0" smtClean="0"/>
              <a:t>means and the </a:t>
            </a:r>
            <a:r>
              <a:rPr lang="en-US" dirty="0" smtClean="0">
                <a:solidFill>
                  <a:srgbClr val="FF0000"/>
                </a:solidFill>
              </a:rPr>
              <a:t>sampling variability within </a:t>
            </a:r>
            <a:r>
              <a:rPr lang="en-US" dirty="0" smtClean="0"/>
              <a:t>each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4747</TotalTime>
  <Words>1741</Words>
  <Application>Microsoft Macintosh PowerPoint</Application>
  <PresentationFormat>On-screen Show (4:3)</PresentationFormat>
  <Paragraphs>336</Paragraphs>
  <Slides>36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The Completely Randomized Design</vt:lpstr>
      <vt:lpstr>Completely randomized design</vt:lpstr>
      <vt:lpstr>Analysis of Variance</vt:lpstr>
      <vt:lpstr>Completely Randomized Design</vt:lpstr>
      <vt:lpstr>Completely Randomized Design</vt:lpstr>
      <vt:lpstr>The “Fixed Effects” ANOVA Model.</vt:lpstr>
      <vt:lpstr>PowerPoint Presentation</vt:lpstr>
      <vt:lpstr>We wish to compare four brands of golf balls with respect to the distance they travel when hit by a mechanical driver</vt:lpstr>
      <vt:lpstr>Ho: mA= mB= mc = mD Ha: at least two golf ball brands mean distance                traveled differ</vt:lpstr>
      <vt:lpstr>Distribution of Golf Ball  Distances (in yards) for Four Brands</vt:lpstr>
      <vt:lpstr>PowerPoint Presentation</vt:lpstr>
      <vt:lpstr>PowerPoint Presentation</vt:lpstr>
      <vt:lpstr>Variation Between Treatment Means </vt:lpstr>
      <vt:lpstr>Sampling Variability  Within the Treatments</vt:lpstr>
      <vt:lpstr>Decomposition of Variation - ANOVA</vt:lpstr>
      <vt:lpstr>Compare the Variability</vt:lpstr>
      <vt:lpstr>F statistic</vt:lpstr>
      <vt:lpstr>F-distribution</vt:lpstr>
      <vt:lpstr>PowerPoint Presentation</vt:lpstr>
      <vt:lpstr>The ANOVA table:</vt:lpstr>
      <vt:lpstr>PowerPoint Presentation</vt:lpstr>
      <vt:lpstr>ANOVA TABLE</vt:lpstr>
      <vt:lpstr>Computational Forms - Faster</vt:lpstr>
      <vt:lpstr>Golf Balls – Quicker Way</vt:lpstr>
      <vt:lpstr>The Analysis of Variance Table</vt:lpstr>
      <vt:lpstr>Completely Randomized Design</vt:lpstr>
      <vt:lpstr>How do we check these assumptions?</vt:lpstr>
      <vt:lpstr>PowerPoint Presentation</vt:lpstr>
      <vt:lpstr>Normal Probability Plots (QQ plots)</vt:lpstr>
      <vt:lpstr>PowerPoint Presentation</vt:lpstr>
      <vt:lpstr>Assumption of Equal Variances </vt:lpstr>
      <vt:lpstr>Practice</vt:lpstr>
      <vt:lpstr>Vocabulary Check</vt:lpstr>
      <vt:lpstr>Conduct a complete analysis to determine if there is a difference in the mean number of beetles trapped for the four board colors.</vt:lpstr>
      <vt:lpstr>Use the information below and the Computational formulas the complete an ANOVA table</vt:lpstr>
      <vt:lpstr>PowerPoint Presentation</vt:lpstr>
    </vt:vector>
  </TitlesOfParts>
  <Company>The College of New Jersey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  303</dc:title>
  <dc:creator>TCNJ IT</dc:creator>
  <cp:lastModifiedBy>Tony W</cp:lastModifiedBy>
  <cp:revision>80</cp:revision>
  <cp:lastPrinted>2014-09-07T19:14:41Z</cp:lastPrinted>
  <dcterms:created xsi:type="dcterms:W3CDTF">2010-08-30T16:17:54Z</dcterms:created>
  <dcterms:modified xsi:type="dcterms:W3CDTF">2016-03-03T02:02:42Z</dcterms:modified>
</cp:coreProperties>
</file>