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02"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AC021-33DC-4743-9E40-41C700157980}" type="datetimeFigureOut">
              <a:rPr lang="en-US" smtClean="0"/>
              <a:t>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B4433-8533-4113-8579-22BCBB1C43C9}" type="slidenum">
              <a:rPr lang="en-US" smtClean="0"/>
              <a:t>‹#›</a:t>
            </a:fld>
            <a:endParaRPr lang="en-US"/>
          </a:p>
        </p:txBody>
      </p:sp>
    </p:spTree>
    <p:extLst>
      <p:ext uri="{BB962C8B-B14F-4D97-AF65-F5344CB8AC3E}">
        <p14:creationId xmlns:p14="http://schemas.microsoft.com/office/powerpoint/2010/main" val="21073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FFDD5D-D7FC-45A8-AD95-30F32326D47A}"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2405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E215D-CB1D-47BA-849C-049A5A88BDB8}" type="slidenum">
              <a:rPr lang="en-US" smtClean="0"/>
              <a:pPr/>
              <a:t>7</a:t>
            </a:fld>
            <a:endParaRPr lang="en-US"/>
          </a:p>
        </p:txBody>
      </p:sp>
    </p:spTree>
    <p:extLst>
      <p:ext uri="{BB962C8B-B14F-4D97-AF65-F5344CB8AC3E}">
        <p14:creationId xmlns:p14="http://schemas.microsoft.com/office/powerpoint/2010/main" val="400047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E215D-CB1D-47BA-849C-049A5A88BDB8}" type="slidenum">
              <a:rPr lang="en-US" smtClean="0"/>
              <a:pPr/>
              <a:t>8</a:t>
            </a:fld>
            <a:endParaRPr lang="en-US"/>
          </a:p>
        </p:txBody>
      </p:sp>
    </p:spTree>
    <p:extLst>
      <p:ext uri="{BB962C8B-B14F-4D97-AF65-F5344CB8AC3E}">
        <p14:creationId xmlns:p14="http://schemas.microsoft.com/office/powerpoint/2010/main" val="214485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E215D-CB1D-47BA-849C-049A5A88BDB8}" type="slidenum">
              <a:rPr lang="en-US" smtClean="0"/>
              <a:pPr/>
              <a:t>9</a:t>
            </a:fld>
            <a:endParaRPr lang="en-US"/>
          </a:p>
        </p:txBody>
      </p:sp>
    </p:spTree>
    <p:extLst>
      <p:ext uri="{BB962C8B-B14F-4D97-AF65-F5344CB8AC3E}">
        <p14:creationId xmlns:p14="http://schemas.microsoft.com/office/powerpoint/2010/main" val="189851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8ED342-CE40-4F5A-9624-79D58DE38575}"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393771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D342-CE40-4F5A-9624-79D58DE38575}"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99561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D342-CE40-4F5A-9624-79D58DE38575}"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382910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D342-CE40-4F5A-9624-79D58DE38575}"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50231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8ED342-CE40-4F5A-9624-79D58DE38575}"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38750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ED342-CE40-4F5A-9624-79D58DE38575}"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373273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8ED342-CE40-4F5A-9624-79D58DE38575}"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319554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8ED342-CE40-4F5A-9624-79D58DE38575}"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54629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ED342-CE40-4F5A-9624-79D58DE38575}"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46576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ED342-CE40-4F5A-9624-79D58DE38575}"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192166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ED342-CE40-4F5A-9624-79D58DE38575}"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357E-11F2-4C43-BD5E-1BDAF2368ACF}" type="slidenum">
              <a:rPr lang="en-US" smtClean="0"/>
              <a:t>‹#›</a:t>
            </a:fld>
            <a:endParaRPr lang="en-US"/>
          </a:p>
        </p:txBody>
      </p:sp>
    </p:spTree>
    <p:extLst>
      <p:ext uri="{BB962C8B-B14F-4D97-AF65-F5344CB8AC3E}">
        <p14:creationId xmlns:p14="http://schemas.microsoft.com/office/powerpoint/2010/main" val="420886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ED342-CE40-4F5A-9624-79D58DE38575}" type="datetimeFigureOut">
              <a:rPr lang="en-US" smtClean="0"/>
              <a:t>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6357E-11F2-4C43-BD5E-1BDAF2368ACF}" type="slidenum">
              <a:rPr lang="en-US" smtClean="0"/>
              <a:t>‹#›</a:t>
            </a:fld>
            <a:endParaRPr lang="en-US"/>
          </a:p>
        </p:txBody>
      </p:sp>
    </p:spTree>
    <p:extLst>
      <p:ext uri="{BB962C8B-B14F-4D97-AF65-F5344CB8AC3E}">
        <p14:creationId xmlns:p14="http://schemas.microsoft.com/office/powerpoint/2010/main" val="65123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ai.cam.ac.uk/" TargetMode="Externa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of Experiments</a:t>
            </a:r>
            <a:endParaRPr lang="en-US" dirty="0"/>
          </a:p>
        </p:txBody>
      </p:sp>
      <p:sp>
        <p:nvSpPr>
          <p:cNvPr id="3" name="Subtitle 2"/>
          <p:cNvSpPr>
            <a:spLocks noGrp="1"/>
          </p:cNvSpPr>
          <p:nvPr>
            <p:ph type="subTitle" idx="1"/>
          </p:nvPr>
        </p:nvSpPr>
        <p:spPr/>
        <p:txBody>
          <a:bodyPr/>
          <a:lstStyle/>
          <a:p>
            <a:r>
              <a:rPr lang="en-US" dirty="0" smtClean="0"/>
              <a:t>Background </a:t>
            </a:r>
            <a:r>
              <a:rPr lang="en-US" smtClean="0"/>
              <a:t>and Terms</a:t>
            </a:r>
            <a:endParaRPr lang="en-US"/>
          </a:p>
        </p:txBody>
      </p:sp>
    </p:spTree>
    <p:extLst>
      <p:ext uri="{BB962C8B-B14F-4D97-AF65-F5344CB8AC3E}">
        <p14:creationId xmlns:p14="http://schemas.microsoft.com/office/powerpoint/2010/main" val="374235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12. A </a:t>
            </a:r>
            <a:r>
              <a:rPr lang="en-US" dirty="0" smtClean="0">
                <a:solidFill>
                  <a:srgbClr val="FF0000"/>
                </a:solidFill>
              </a:rPr>
              <a:t>designed experiment </a:t>
            </a:r>
            <a:r>
              <a:rPr lang="en-US" dirty="0" smtClean="0"/>
              <a:t>is one for which the analyst controls the specification of the treatment and the method of assigning the experimental units to each treatment.</a:t>
            </a:r>
          </a:p>
          <a:p>
            <a:pPr marL="0" indent="0">
              <a:buNone/>
            </a:pPr>
            <a:endParaRPr lang="en-US" dirty="0"/>
          </a:p>
          <a:p>
            <a:pPr marL="0" indent="0">
              <a:buNone/>
            </a:pPr>
            <a:r>
              <a:rPr lang="en-US" dirty="0" smtClean="0"/>
              <a:t>13. An </a:t>
            </a:r>
            <a:r>
              <a:rPr lang="en-US" dirty="0" smtClean="0">
                <a:solidFill>
                  <a:srgbClr val="FF0000"/>
                </a:solidFill>
              </a:rPr>
              <a:t>observational experiments </a:t>
            </a:r>
            <a:r>
              <a:rPr lang="en-US" dirty="0" smtClean="0"/>
              <a:t>is one for which the analyst simply observes the treatments and the responses on a sample of experimental units.</a:t>
            </a:r>
            <a:endParaRPr lang="en-US" dirty="0"/>
          </a:p>
        </p:txBody>
      </p:sp>
    </p:spTree>
    <p:extLst>
      <p:ext uri="{BB962C8B-B14F-4D97-AF65-F5344CB8AC3E}">
        <p14:creationId xmlns:p14="http://schemas.microsoft.com/office/powerpoint/2010/main" val="286314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marL="0" indent="0">
              <a:buNone/>
            </a:pPr>
            <a:r>
              <a:rPr lang="en-US" sz="2800" dirty="0" smtClean="0"/>
              <a:t>14. A </a:t>
            </a:r>
            <a:r>
              <a:rPr lang="en-US" sz="2800" dirty="0" smtClean="0">
                <a:solidFill>
                  <a:srgbClr val="FF0000"/>
                </a:solidFill>
              </a:rPr>
              <a:t>completely randomized design </a:t>
            </a:r>
            <a:r>
              <a:rPr lang="en-US" sz="2800" dirty="0" smtClean="0"/>
              <a:t>is a design for which independent random samples of experimental units are selected for each treatment</a:t>
            </a:r>
          </a:p>
          <a:p>
            <a:pPr marL="0" indent="0">
              <a:buNone/>
            </a:pPr>
            <a:endParaRPr lang="en-US" sz="2800" dirty="0"/>
          </a:p>
          <a:p>
            <a:pPr marL="0" indent="0">
              <a:buNone/>
            </a:pPr>
            <a:r>
              <a:rPr lang="en-US" sz="2800" dirty="0" smtClean="0"/>
              <a:t>15. The </a:t>
            </a:r>
            <a:r>
              <a:rPr lang="en-US" sz="2800" dirty="0" smtClean="0">
                <a:solidFill>
                  <a:srgbClr val="FF0000"/>
                </a:solidFill>
              </a:rPr>
              <a:t>randomized block design </a:t>
            </a:r>
            <a:r>
              <a:rPr lang="en-US" sz="2800" dirty="0" smtClean="0"/>
              <a:t>consists of a two-step procedure: </a:t>
            </a:r>
            <a:r>
              <a:rPr lang="en-US" sz="2800" dirty="0" err="1" smtClean="0"/>
              <a:t>i</a:t>
            </a:r>
            <a:r>
              <a:rPr lang="en-US" sz="2800" dirty="0" smtClean="0"/>
              <a:t>) matched sets of experimental units, called blocks, are formed, each block consisting of </a:t>
            </a:r>
            <a:r>
              <a:rPr lang="en-US" sz="2800" i="1" dirty="0" smtClean="0"/>
              <a:t>p</a:t>
            </a:r>
            <a:r>
              <a:rPr lang="en-US" sz="2800" dirty="0" smtClean="0"/>
              <a:t> experimental units (where </a:t>
            </a:r>
            <a:r>
              <a:rPr lang="en-US" sz="2800" i="1" dirty="0" smtClean="0"/>
              <a:t>p</a:t>
            </a:r>
            <a:r>
              <a:rPr lang="en-US" sz="2800" dirty="0" smtClean="0"/>
              <a:t> is the number of treatments) . The </a:t>
            </a:r>
            <a:r>
              <a:rPr lang="en-US" sz="2800" i="1" dirty="0"/>
              <a:t>k</a:t>
            </a:r>
            <a:r>
              <a:rPr lang="en-US" sz="2800" dirty="0" smtClean="0"/>
              <a:t> blocks should consist of experimental units that are as similar as possible. </a:t>
            </a:r>
            <a:r>
              <a:rPr lang="en-US" sz="2800" dirty="0"/>
              <a:t>ii) One experimental unit from each block is randomly assigned to each treatment, resulting in a total of </a:t>
            </a:r>
            <a:r>
              <a:rPr lang="en-US" sz="2800" i="1" dirty="0" smtClean="0"/>
              <a:t>n=</a:t>
            </a:r>
            <a:r>
              <a:rPr lang="en-US" sz="2800" i="1" dirty="0" err="1"/>
              <a:t>k</a:t>
            </a:r>
            <a:r>
              <a:rPr lang="en-US" sz="2800" i="1" dirty="0" err="1" smtClean="0"/>
              <a:t>p</a:t>
            </a:r>
            <a:r>
              <a:rPr lang="en-US" sz="2800" dirty="0" smtClean="0"/>
              <a:t> </a:t>
            </a:r>
            <a:r>
              <a:rPr lang="en-US" sz="2800" dirty="0"/>
              <a:t>responses</a:t>
            </a:r>
          </a:p>
          <a:p>
            <a:pPr marL="0" indent="0">
              <a:buNone/>
            </a:pPr>
            <a:endParaRPr lang="en-US" dirty="0"/>
          </a:p>
        </p:txBody>
      </p:sp>
    </p:spTree>
    <p:extLst>
      <p:ext uri="{BB962C8B-B14F-4D97-AF65-F5344CB8AC3E}">
        <p14:creationId xmlns:p14="http://schemas.microsoft.com/office/powerpoint/2010/main" val="376557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Vocabulary Practice</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marL="0" indent="0">
              <a:buNone/>
            </a:pPr>
            <a:r>
              <a:rPr lang="en-US" sz="2800" dirty="0" smtClean="0"/>
              <a:t>Suppose that an instructor wants to investigate whether the font used on an exam affects student performance as measured by the final exam score. She uses four different fonts (times, courier, </a:t>
            </a:r>
            <a:r>
              <a:rPr lang="en-US" sz="2800" dirty="0" err="1" smtClean="0"/>
              <a:t>helvetica</a:t>
            </a:r>
            <a:r>
              <a:rPr lang="en-US" sz="2800" dirty="0" smtClean="0"/>
              <a:t>, comic sans) and randomly assigns her 40 students to one of these four fonts.</a:t>
            </a:r>
          </a:p>
          <a:p>
            <a:pPr marL="0" indent="0">
              <a:buNone/>
            </a:pPr>
            <a:endParaRPr lang="en-US" sz="2800" dirty="0"/>
          </a:p>
          <a:p>
            <a:pPr marL="0" indent="0">
              <a:buNone/>
            </a:pPr>
            <a:r>
              <a:rPr lang="en-US" sz="2800" dirty="0" smtClean="0"/>
              <a:t>Identify the response variable in the study.</a:t>
            </a:r>
          </a:p>
          <a:p>
            <a:pPr marL="0" indent="0">
              <a:buNone/>
            </a:pPr>
            <a:r>
              <a:rPr lang="en-US" sz="2800" dirty="0" smtClean="0"/>
              <a:t>Identify the factor and its levels in the study. </a:t>
            </a:r>
          </a:p>
          <a:p>
            <a:pPr marL="0" indent="0">
              <a:buNone/>
            </a:pPr>
            <a:r>
              <a:rPr lang="en-US" sz="2800" dirty="0" smtClean="0"/>
              <a:t>Identify the experimental unit.</a:t>
            </a:r>
          </a:p>
          <a:p>
            <a:pPr marL="0" indent="0">
              <a:buNone/>
            </a:pPr>
            <a:r>
              <a:rPr lang="en-US" sz="2800" dirty="0" smtClean="0"/>
              <a:t>If this is a balanced design, how many experimental units would be assigned to each treatment group?</a:t>
            </a:r>
          </a:p>
          <a:p>
            <a:pPr marL="0" indent="0">
              <a:buNone/>
            </a:pPr>
            <a:r>
              <a:rPr lang="en-US" sz="2800" dirty="0" smtClean="0"/>
              <a:t>Is this an observational study or randomized experiment? Explain </a:t>
            </a:r>
          </a:p>
          <a:p>
            <a:pPr marL="0" indent="0">
              <a:buNone/>
            </a:pPr>
            <a:r>
              <a:rPr lang="en-US" sz="2800" dirty="0" smtClean="0"/>
              <a:t>Even though the subjects in this study were not randomly selected from a population, it is still appropriate to conduct an analysis of variance. Explain why.</a:t>
            </a:r>
            <a:endParaRPr lang="en-US" sz="2800" dirty="0"/>
          </a:p>
        </p:txBody>
      </p:sp>
    </p:spTree>
    <p:extLst>
      <p:ext uri="{BB962C8B-B14F-4D97-AF65-F5344CB8AC3E}">
        <p14:creationId xmlns:p14="http://schemas.microsoft.com/office/powerpoint/2010/main" val="21713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00FF"/>
                </a:solidFill>
                <a:latin typeface="Comic Sans MS" panose="030F0702030302020204" pitchFamily="66" charset="0"/>
              </a:rPr>
              <a:t>The Lady Tasting Tea</a:t>
            </a:r>
            <a:endParaRPr lang="en-US" sz="3600" dirty="0">
              <a:solidFill>
                <a:srgbClr val="FF00FF"/>
              </a:solidFill>
              <a:latin typeface="Comic Sans MS" panose="030F0702030302020204" pitchFamily="66"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800" dirty="0" smtClean="0">
                <a:solidFill>
                  <a:srgbClr val="0070C0"/>
                </a:solidFill>
                <a:latin typeface="Comic Sans MS" panose="030F0702030302020204" pitchFamily="66" charset="0"/>
              </a:rPr>
              <a:t>A lady declares that, by tasting a cup of tea with milk, she can discriminate whether the milk was added </a:t>
            </a:r>
            <a:r>
              <a:rPr lang="en-US" sz="2800" u="sng" dirty="0" smtClean="0">
                <a:solidFill>
                  <a:srgbClr val="0070C0"/>
                </a:solidFill>
                <a:latin typeface="Comic Sans MS" panose="030F0702030302020204" pitchFamily="66" charset="0"/>
              </a:rPr>
              <a:t>first</a:t>
            </a:r>
            <a:r>
              <a:rPr lang="en-US" sz="2800" dirty="0" smtClean="0">
                <a:solidFill>
                  <a:srgbClr val="0070C0"/>
                </a:solidFill>
                <a:latin typeface="Comic Sans MS" panose="030F0702030302020204" pitchFamily="66" charset="0"/>
              </a:rPr>
              <a:t> to the cup or </a:t>
            </a:r>
            <a:r>
              <a:rPr lang="en-US" sz="2800" u="sng" dirty="0" smtClean="0">
                <a:solidFill>
                  <a:srgbClr val="0070C0"/>
                </a:solidFill>
                <a:latin typeface="Comic Sans MS" panose="030F0702030302020204" pitchFamily="66" charset="0"/>
              </a:rPr>
              <a:t>last</a:t>
            </a:r>
            <a:r>
              <a:rPr lang="en-US" sz="2800" dirty="0" smtClean="0">
                <a:solidFill>
                  <a:srgbClr val="0070C0"/>
                </a:solidFill>
                <a:latin typeface="Comic Sans MS" panose="030F0702030302020204" pitchFamily="66" charset="0"/>
              </a:rPr>
              <a:t>.</a:t>
            </a:r>
          </a:p>
          <a:p>
            <a:r>
              <a:rPr lang="en-US" sz="2800" u="sng" dirty="0" smtClean="0">
                <a:solidFill>
                  <a:srgbClr val="FF0000"/>
                </a:solidFill>
                <a:latin typeface="Comic Sans MS" panose="030F0702030302020204" pitchFamily="66" charset="0"/>
              </a:rPr>
              <a:t>Fisher’s Designed Experiment</a:t>
            </a:r>
          </a:p>
          <a:p>
            <a:r>
              <a:rPr lang="en-US" sz="2800" dirty="0" smtClean="0">
                <a:latin typeface="Comic Sans MS" panose="030F0702030302020204" pitchFamily="66" charset="0"/>
              </a:rPr>
              <a:t>Eight cups of tea are made, four in one way and four in the other. They are presented to the lady in </a:t>
            </a:r>
            <a:r>
              <a:rPr lang="en-US" sz="2800" dirty="0" smtClean="0">
                <a:solidFill>
                  <a:srgbClr val="00B050"/>
                </a:solidFill>
                <a:latin typeface="Comic Sans MS" panose="030F0702030302020204" pitchFamily="66" charset="0"/>
              </a:rPr>
              <a:t>random order</a:t>
            </a:r>
            <a:r>
              <a:rPr lang="en-US" sz="2800" dirty="0" smtClean="0">
                <a:latin typeface="Comic Sans MS" panose="030F0702030302020204" pitchFamily="66" charset="0"/>
              </a:rPr>
              <a:t> and her task is to divide the 8 cups into two sets of 4, agreeing with the two treatments.</a:t>
            </a:r>
          </a:p>
          <a:p>
            <a:r>
              <a:rPr lang="en-US" sz="2800" dirty="0" smtClean="0">
                <a:latin typeface="Comic Sans MS" panose="030F0702030302020204" pitchFamily="66" charset="0"/>
              </a:rPr>
              <a:t>Why 8? </a:t>
            </a:r>
            <a:endParaRPr lang="en-US" sz="2800" dirty="0">
              <a:latin typeface="Comic Sans MS" panose="030F0702030302020204" pitchFamily="66" charset="0"/>
            </a:endParaRPr>
          </a:p>
        </p:txBody>
      </p:sp>
    </p:spTree>
    <p:extLst>
      <p:ext uri="{BB962C8B-B14F-4D97-AF65-F5344CB8AC3E}">
        <p14:creationId xmlns:p14="http://schemas.microsoft.com/office/powerpoint/2010/main" val="26141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172200"/>
          </a:xfrm>
        </p:spPr>
        <p:txBody>
          <a:bodyPr/>
          <a:lstStyle/>
          <a:p>
            <a:r>
              <a:rPr lang="en-US" dirty="0" smtClean="0">
                <a:latin typeface="Comic Sans MS" panose="030F0702030302020204" pitchFamily="66" charset="0"/>
              </a:rPr>
              <a:t>There are 70 ways of choosing a group of 4 objects out of 8. Thus the probability of obtaining the correct split by chance would be 0.0143  Correct agreement would be statistically “significant”.</a:t>
            </a:r>
          </a:p>
          <a:p>
            <a:r>
              <a:rPr lang="en-US" dirty="0" smtClean="0">
                <a:latin typeface="Comic Sans MS" panose="030F0702030302020204" pitchFamily="66" charset="0"/>
              </a:rPr>
              <a:t>What should our conclusion be if her judgments are “3 right and 1 wrong” in each set? There are 16 different selections of this type, so the probability of getting this split by chance is 0.0625 which would not be deemed significant.</a:t>
            </a:r>
            <a:endParaRPr lang="en-US" dirty="0">
              <a:latin typeface="Comic Sans MS" panose="030F0702030302020204" pitchFamily="66" charset="0"/>
            </a:endParaRPr>
          </a:p>
        </p:txBody>
      </p:sp>
    </p:spTree>
    <p:extLst>
      <p:ext uri="{BB962C8B-B14F-4D97-AF65-F5344CB8AC3E}">
        <p14:creationId xmlns:p14="http://schemas.microsoft.com/office/powerpoint/2010/main" val="418644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553200"/>
          </a:xfrm>
        </p:spPr>
        <p:txBody>
          <a:bodyPr/>
          <a:lstStyle/>
          <a:p>
            <a:r>
              <a:rPr lang="en-US" u="sng" dirty="0" smtClean="0">
                <a:solidFill>
                  <a:srgbClr val="FF0000"/>
                </a:solidFill>
                <a:latin typeface="Comic Sans MS" panose="030F0702030302020204" pitchFamily="66" charset="0"/>
              </a:rPr>
              <a:t>Possible Nuisance Factors</a:t>
            </a:r>
          </a:p>
          <a:p>
            <a:r>
              <a:rPr lang="en-US" sz="2800" dirty="0" smtClean="0">
                <a:latin typeface="Comic Sans MS" panose="030F0702030302020204" pitchFamily="66" charset="0"/>
              </a:rPr>
              <a:t>Thickness or smoothness of the cup itself.</a:t>
            </a:r>
            <a:endParaRPr lang="en-US" sz="2800" dirty="0">
              <a:latin typeface="Comic Sans MS" panose="030F0702030302020204" pitchFamily="66" charset="0"/>
            </a:endParaRPr>
          </a:p>
          <a:p>
            <a:r>
              <a:rPr lang="en-US" sz="2800" dirty="0" smtClean="0">
                <a:latin typeface="Comic Sans MS" panose="030F0702030302020204" pitchFamily="66" charset="0"/>
              </a:rPr>
              <a:t>Quantities of milk added may not be equal.</a:t>
            </a:r>
          </a:p>
          <a:p>
            <a:r>
              <a:rPr lang="en-US" sz="2800" dirty="0" smtClean="0">
                <a:latin typeface="Comic Sans MS" panose="030F0702030302020204" pitchFamily="66" charset="0"/>
              </a:rPr>
              <a:t>The type of milk used must be consistent e.g. pasteurized, soy, almond, % fat, etc..</a:t>
            </a:r>
          </a:p>
          <a:p>
            <a:r>
              <a:rPr lang="en-US" sz="2800" dirty="0" smtClean="0">
                <a:latin typeface="Comic Sans MS" panose="030F0702030302020204" pitchFamily="66" charset="0"/>
              </a:rPr>
              <a:t>The type of tea leaf used must be consistent.</a:t>
            </a:r>
          </a:p>
          <a:p>
            <a:r>
              <a:rPr lang="en-US" sz="2800" dirty="0" smtClean="0">
                <a:latin typeface="Comic Sans MS" panose="030F0702030302020204" pitchFamily="66" charset="0"/>
              </a:rPr>
              <a:t>The strengths of the tea infusion may differ between first and last cup.</a:t>
            </a:r>
          </a:p>
          <a:p>
            <a:r>
              <a:rPr lang="en-US" sz="2800" dirty="0" smtClean="0">
                <a:latin typeface="Comic Sans MS" panose="030F0702030302020204" pitchFamily="66" charset="0"/>
              </a:rPr>
              <a:t>The temperature of the tea may change between first and last cup.</a:t>
            </a:r>
          </a:p>
          <a:p>
            <a:r>
              <a:rPr lang="en-US" sz="2800" dirty="0" smtClean="0">
                <a:latin typeface="Comic Sans MS" panose="030F0702030302020204" pitchFamily="66" charset="0"/>
              </a:rPr>
              <a:t>Is sugar added?</a:t>
            </a:r>
          </a:p>
          <a:p>
            <a:r>
              <a:rPr lang="en-US" sz="2800" u="sng" dirty="0" smtClean="0">
                <a:solidFill>
                  <a:srgbClr val="0070C0"/>
                </a:solidFill>
                <a:latin typeface="Comic Sans MS" panose="030F0702030302020204" pitchFamily="66" charset="0"/>
              </a:rPr>
              <a:t>Conclusion </a:t>
            </a:r>
            <a:r>
              <a:rPr lang="en-US" sz="2800" dirty="0" smtClean="0">
                <a:solidFill>
                  <a:srgbClr val="0070C0"/>
                </a:solidFill>
                <a:latin typeface="Comic Sans MS" panose="030F0702030302020204" pitchFamily="66" charset="0"/>
              </a:rPr>
              <a:t>Only if every cup is classified correctly will the lady be judged successful.</a:t>
            </a:r>
            <a:endParaRPr lang="en-US" sz="2800" u="sng" dirty="0" smtClean="0">
              <a:solidFill>
                <a:srgbClr val="0070C0"/>
              </a:solidFill>
              <a:latin typeface="Comic Sans MS" panose="030F0702030302020204" pitchFamily="66" charset="0"/>
            </a:endParaRPr>
          </a:p>
          <a:p>
            <a:endParaRPr lang="en-US" sz="2800" dirty="0">
              <a:latin typeface="Comic Sans MS" panose="030F0702030302020204" pitchFamily="66" charset="0"/>
            </a:endParaRPr>
          </a:p>
        </p:txBody>
      </p:sp>
    </p:spTree>
    <p:extLst>
      <p:ext uri="{BB962C8B-B14F-4D97-AF65-F5344CB8AC3E}">
        <p14:creationId xmlns:p14="http://schemas.microsoft.com/office/powerpoint/2010/main" val="40174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i="1" dirty="0" err="1" smtClean="0">
                <a:hlinkClick r:id="rId2"/>
              </a:rPr>
              <a:t>Gonville</a:t>
            </a:r>
            <a:r>
              <a:rPr lang="en-US" b="1" dirty="0" smtClean="0">
                <a:hlinkClick r:id="rId2"/>
              </a:rPr>
              <a:t> &amp; </a:t>
            </a:r>
            <a:r>
              <a:rPr lang="en-US" b="1" i="1" dirty="0" smtClean="0">
                <a:hlinkClick r:id="rId2"/>
              </a:rPr>
              <a:t>Caius College</a:t>
            </a:r>
            <a:r>
              <a:rPr lang="en-US" b="1" dirty="0" smtClean="0">
                <a:hlinkClick r:id="rId2"/>
              </a:rPr>
              <a:t> </a:t>
            </a:r>
            <a:br>
              <a:rPr lang="en-US" b="1" dirty="0" smtClean="0">
                <a:hlinkClick r:id="rId2"/>
              </a:rPr>
            </a:br>
            <a:r>
              <a:rPr lang="en-US" b="1" dirty="0" smtClean="0">
                <a:hlinkClick r:id="rId2"/>
              </a:rPr>
              <a:t>University of Cambridge</a:t>
            </a:r>
            <a:r>
              <a:rPr lang="en-US" b="1" dirty="0" smtClean="0"/>
              <a:t/>
            </a:r>
            <a:br>
              <a:rPr lang="en-US" b="1" dirty="0" smtClean="0"/>
            </a:br>
            <a:endParaRPr lang="en-US" dirty="0"/>
          </a:p>
        </p:txBody>
      </p:sp>
      <p:pic>
        <p:nvPicPr>
          <p:cNvPr id="7" name="Content Placeholder 6" descr="https://scontent-a.xx.fbcdn.net/hphotos-frc3/t1/1499425_10202769790827488_384905137_n.jpg"/>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3809999" cy="4525963"/>
          </a:xfrm>
          <a:prstGeom prst="rect">
            <a:avLst/>
          </a:prstGeom>
          <a:noFill/>
          <a:ln>
            <a:noFill/>
          </a:ln>
        </p:spPr>
      </p:pic>
      <p:pic>
        <p:nvPicPr>
          <p:cNvPr id="8" name="Content Placeholder 7" descr="https://scontent-a.xx.fbcdn.net/hphotos-frc1/t1/578673_10202769791427503_1902151257_n.jpg"/>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24400" y="1600200"/>
            <a:ext cx="3640336" cy="4525963"/>
          </a:xfrm>
          <a:prstGeom prst="rect">
            <a:avLst/>
          </a:prstGeom>
          <a:noFill/>
          <a:ln>
            <a:noFill/>
          </a:ln>
        </p:spPr>
      </p:pic>
    </p:spTree>
    <p:extLst>
      <p:ext uri="{BB962C8B-B14F-4D97-AF65-F5344CB8AC3E}">
        <p14:creationId xmlns:p14="http://schemas.microsoft.com/office/powerpoint/2010/main" val="325336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endParaRPr lang="en-US" dirty="0">
              <a:solidFill>
                <a:srgbClr val="AE4CEA"/>
              </a:solidFill>
            </a:endParaRPr>
          </a:p>
        </p:txBody>
      </p:sp>
      <p:sp>
        <p:nvSpPr>
          <p:cNvPr id="10243" name="Subtitle 2"/>
          <p:cNvSpPr>
            <a:spLocks noGrp="1"/>
          </p:cNvSpPr>
          <p:nvPr>
            <p:ph type="subTitle" idx="1"/>
          </p:nvPr>
        </p:nvSpPr>
        <p:spPr/>
        <p:txBody>
          <a:bodyPr/>
          <a:lstStyle/>
          <a:p>
            <a:pPr algn="ctr"/>
            <a:r>
              <a:rPr lang="en-US" dirty="0" smtClean="0">
                <a:solidFill>
                  <a:srgbClr val="AE4CEA"/>
                </a:solidFill>
              </a:rPr>
              <a:t>DESIGN OF EXPERIMENTS</a:t>
            </a:r>
          </a:p>
        </p:txBody>
      </p:sp>
    </p:spTree>
    <p:extLst>
      <p:ext uri="{BB962C8B-B14F-4D97-AF65-F5344CB8AC3E}">
        <p14:creationId xmlns:p14="http://schemas.microsoft.com/office/powerpoint/2010/main" val="2452656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AE4CEA"/>
                </a:solidFill>
                <a:latin typeface="Comic Sans MS" pitchFamily="66" charset="0"/>
              </a:rPr>
              <a:t>Definitions</a:t>
            </a:r>
            <a:endParaRPr lang="en-US" dirty="0">
              <a:solidFill>
                <a:srgbClr val="AE4CEA"/>
              </a:solidFill>
              <a:latin typeface="Comic Sans MS" pitchFamily="66" charset="0"/>
            </a:endParaRPr>
          </a:p>
        </p:txBody>
      </p:sp>
      <p:sp>
        <p:nvSpPr>
          <p:cNvPr id="2" name="Content Placeholder 1"/>
          <p:cNvSpPr>
            <a:spLocks noGrp="1"/>
          </p:cNvSpPr>
          <p:nvPr>
            <p:ph idx="1"/>
          </p:nvPr>
        </p:nvSpPr>
        <p:spPr/>
        <p:txBody>
          <a:bodyPr>
            <a:normAutofit fontScale="85000" lnSpcReduction="10000"/>
          </a:bodyPr>
          <a:lstStyle/>
          <a:p>
            <a:pPr marL="624078" indent="-514350">
              <a:buFont typeface="+mj-lt"/>
              <a:buAutoNum type="arabicPeriod"/>
            </a:pPr>
            <a:r>
              <a:rPr lang="en-US" dirty="0" smtClean="0">
                <a:latin typeface="Comic Sans MS" pitchFamily="66" charset="0"/>
              </a:rPr>
              <a:t>An individual test run, resulting in an observation on a given response variable, is called a </a:t>
            </a:r>
            <a:r>
              <a:rPr lang="en-US" dirty="0" smtClean="0">
                <a:solidFill>
                  <a:srgbClr val="FF0000"/>
                </a:solidFill>
                <a:latin typeface="Comic Sans MS" pitchFamily="66" charset="0"/>
              </a:rPr>
              <a:t>trial</a:t>
            </a:r>
            <a:r>
              <a:rPr lang="en-US" dirty="0" smtClean="0">
                <a:solidFill>
                  <a:srgbClr val="002060"/>
                </a:solidFill>
                <a:latin typeface="Comic Sans MS" pitchFamily="66" charset="0"/>
              </a:rPr>
              <a:t>.</a:t>
            </a:r>
          </a:p>
          <a:p>
            <a:pPr marL="624078" indent="-514350">
              <a:buFont typeface="+mj-lt"/>
              <a:buAutoNum type="arabicPeriod"/>
            </a:pPr>
            <a:r>
              <a:rPr lang="en-US" dirty="0" smtClean="0">
                <a:latin typeface="Comic Sans MS" pitchFamily="66" charset="0"/>
              </a:rPr>
              <a:t>The complete set of trials forms the </a:t>
            </a:r>
            <a:r>
              <a:rPr lang="en-US" dirty="0" smtClean="0">
                <a:solidFill>
                  <a:srgbClr val="FF0000"/>
                </a:solidFill>
                <a:latin typeface="Comic Sans MS" pitchFamily="66" charset="0"/>
              </a:rPr>
              <a:t>experiment</a:t>
            </a:r>
            <a:r>
              <a:rPr lang="en-US" dirty="0" smtClean="0">
                <a:latin typeface="Comic Sans MS" pitchFamily="66" charset="0"/>
              </a:rPr>
              <a:t>.</a:t>
            </a:r>
          </a:p>
          <a:p>
            <a:pPr marL="624078" indent="-514350">
              <a:buFont typeface="+mj-lt"/>
              <a:buAutoNum type="arabicPeriod"/>
            </a:pPr>
            <a:r>
              <a:rPr lang="en-US" dirty="0" smtClean="0">
                <a:latin typeface="Comic Sans MS" pitchFamily="66" charset="0"/>
              </a:rPr>
              <a:t>The object on which a particular trial is carried out is termed the </a:t>
            </a:r>
            <a:r>
              <a:rPr lang="en-US" dirty="0" smtClean="0">
                <a:solidFill>
                  <a:srgbClr val="FF0000"/>
                </a:solidFill>
                <a:latin typeface="Comic Sans MS" pitchFamily="66" charset="0"/>
              </a:rPr>
              <a:t>experimental unit</a:t>
            </a:r>
            <a:r>
              <a:rPr lang="en-US" dirty="0" smtClean="0">
                <a:latin typeface="Comic Sans MS" pitchFamily="66" charset="0"/>
              </a:rPr>
              <a:t>.</a:t>
            </a:r>
          </a:p>
          <a:p>
            <a:pPr marL="624078" indent="-514350">
              <a:buFont typeface="+mj-lt"/>
              <a:buAutoNum type="arabicPeriod"/>
            </a:pPr>
            <a:r>
              <a:rPr lang="en-US" dirty="0" smtClean="0">
                <a:latin typeface="Comic Sans MS" pitchFamily="66" charset="0"/>
              </a:rPr>
              <a:t>A </a:t>
            </a:r>
            <a:r>
              <a:rPr lang="en-US" dirty="0" smtClean="0">
                <a:solidFill>
                  <a:srgbClr val="FF0000"/>
                </a:solidFill>
                <a:latin typeface="Comic Sans MS" pitchFamily="66" charset="0"/>
              </a:rPr>
              <a:t>factor</a:t>
            </a:r>
            <a:r>
              <a:rPr lang="en-US" dirty="0" smtClean="0">
                <a:latin typeface="Comic Sans MS" pitchFamily="66" charset="0"/>
              </a:rPr>
              <a:t> is any feature of the experimental conditions which is thought to cause variations in the response variable.</a:t>
            </a:r>
            <a:endParaRPr lang="en-US" dirty="0">
              <a:latin typeface="Comic Sans MS" pitchFamily="66" charset="0"/>
            </a:endParaRPr>
          </a:p>
        </p:txBody>
      </p:sp>
    </p:spTree>
    <p:extLst>
      <p:ext uri="{BB962C8B-B14F-4D97-AF65-F5344CB8AC3E}">
        <p14:creationId xmlns:p14="http://schemas.microsoft.com/office/powerpoint/2010/main" val="30942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624078" indent="-514350">
              <a:buAutoNum type="arabicPeriod" startAt="5"/>
            </a:pPr>
            <a:endParaRPr lang="en-US" sz="2400" dirty="0" smtClean="0">
              <a:latin typeface="Comic Sans MS" pitchFamily="66" charset="0"/>
            </a:endParaRPr>
          </a:p>
          <a:p>
            <a:pPr marL="624078" indent="-514350">
              <a:buAutoNum type="arabicPeriod" startAt="5"/>
            </a:pPr>
            <a:endParaRPr lang="en-US" sz="2400" dirty="0" smtClean="0">
              <a:latin typeface="Comic Sans MS" pitchFamily="66" charset="0"/>
            </a:endParaRPr>
          </a:p>
          <a:p>
            <a:pPr marL="624078" indent="-514350">
              <a:buAutoNum type="arabicPeriod" startAt="5"/>
            </a:pPr>
            <a:endParaRPr lang="en-US" sz="2400" dirty="0" smtClean="0">
              <a:latin typeface="Comic Sans MS" pitchFamily="66" charset="0"/>
            </a:endParaRPr>
          </a:p>
          <a:p>
            <a:pPr marL="624078" indent="-514350">
              <a:buAutoNum type="arabicPeriod" startAt="5"/>
            </a:pPr>
            <a:r>
              <a:rPr lang="en-US" sz="2400" dirty="0" smtClean="0">
                <a:latin typeface="Comic Sans MS" pitchFamily="66" charset="0"/>
              </a:rPr>
              <a:t>The object of any experiment will usually be to establish the </a:t>
            </a:r>
            <a:r>
              <a:rPr lang="en-US" sz="2400" dirty="0" smtClean="0">
                <a:solidFill>
                  <a:srgbClr val="FF0000"/>
                </a:solidFill>
                <a:latin typeface="Comic Sans MS" pitchFamily="66" charset="0"/>
              </a:rPr>
              <a:t>effects</a:t>
            </a:r>
            <a:r>
              <a:rPr lang="en-US" sz="2400" dirty="0" smtClean="0">
                <a:latin typeface="Comic Sans MS" pitchFamily="66" charset="0"/>
              </a:rPr>
              <a:t> of varying at least one factor.</a:t>
            </a:r>
          </a:p>
          <a:p>
            <a:pPr marL="624078" indent="-514350">
              <a:buAutoNum type="arabicPeriod" startAt="5"/>
            </a:pPr>
            <a:r>
              <a:rPr lang="en-US" sz="2400" dirty="0" smtClean="0">
                <a:solidFill>
                  <a:srgbClr val="FF0000"/>
                </a:solidFill>
                <a:latin typeface="Comic Sans MS" pitchFamily="66" charset="0"/>
              </a:rPr>
              <a:t>Quantitative factors</a:t>
            </a:r>
            <a:r>
              <a:rPr lang="en-US" sz="2400" dirty="0" smtClean="0">
                <a:latin typeface="Comic Sans MS" pitchFamily="66" charset="0"/>
              </a:rPr>
              <a:t> are those whose possible values can be arranged in order of magnitude e.g. </a:t>
            </a:r>
            <a:r>
              <a:rPr lang="en-US" sz="2400" dirty="0" smtClean="0">
                <a:solidFill>
                  <a:srgbClr val="00B050"/>
                </a:solidFill>
                <a:latin typeface="Comic Sans MS" pitchFamily="66" charset="0"/>
              </a:rPr>
              <a:t>temperature</a:t>
            </a:r>
            <a:r>
              <a:rPr lang="en-US" sz="2400" dirty="0" smtClean="0">
                <a:latin typeface="Comic Sans MS" pitchFamily="66" charset="0"/>
              </a:rPr>
              <a:t>.</a:t>
            </a:r>
          </a:p>
          <a:p>
            <a:pPr marL="624078" indent="-514350">
              <a:buAutoNum type="arabicPeriod" startAt="5"/>
            </a:pPr>
            <a:r>
              <a:rPr lang="en-US" sz="2400" dirty="0" smtClean="0">
                <a:solidFill>
                  <a:srgbClr val="FF0000"/>
                </a:solidFill>
                <a:latin typeface="Comic Sans MS" pitchFamily="66" charset="0"/>
              </a:rPr>
              <a:t>Qualitative factors</a:t>
            </a:r>
            <a:r>
              <a:rPr lang="en-US" sz="2400" dirty="0" smtClean="0">
                <a:latin typeface="Comic Sans MS" pitchFamily="66" charset="0"/>
              </a:rPr>
              <a:t> are those whose possible values cannot be arranged in order of magnitude e.g. </a:t>
            </a:r>
            <a:r>
              <a:rPr lang="en-US" sz="2400" dirty="0" smtClean="0">
                <a:solidFill>
                  <a:srgbClr val="00B050"/>
                </a:solidFill>
                <a:latin typeface="Comic Sans MS" pitchFamily="66" charset="0"/>
              </a:rPr>
              <a:t>different fertilizers, makes of car</a:t>
            </a:r>
            <a:r>
              <a:rPr lang="en-US" sz="2400" dirty="0" smtClean="0">
                <a:latin typeface="Comic Sans MS" pitchFamily="66" charset="0"/>
              </a:rPr>
              <a:t>.</a:t>
            </a:r>
          </a:p>
          <a:p>
            <a:pPr marL="624078" indent="-514350">
              <a:buAutoNum type="arabicPeriod" startAt="5"/>
            </a:pPr>
            <a:r>
              <a:rPr lang="en-US" sz="2400" dirty="0" smtClean="0">
                <a:latin typeface="Comic Sans MS" pitchFamily="66" charset="0"/>
              </a:rPr>
              <a:t>The value that a factor takes in a particular trial is called the </a:t>
            </a:r>
            <a:r>
              <a:rPr lang="en-US" sz="2400" dirty="0" smtClean="0">
                <a:solidFill>
                  <a:srgbClr val="FF0000"/>
                </a:solidFill>
                <a:latin typeface="Comic Sans MS" pitchFamily="66" charset="0"/>
              </a:rPr>
              <a:t>level</a:t>
            </a:r>
            <a:r>
              <a:rPr lang="en-US" sz="2400" dirty="0" smtClean="0">
                <a:latin typeface="Comic Sans MS" pitchFamily="66" charset="0"/>
              </a:rPr>
              <a:t> of the factor.</a:t>
            </a:r>
          </a:p>
          <a:p>
            <a:pPr marL="624078" indent="-514350">
              <a:buFont typeface="+mj-lt"/>
              <a:buAutoNum type="arabicPeriod"/>
            </a:pPr>
            <a:endParaRPr lang="en-US" dirty="0">
              <a:latin typeface="Comic Sans MS" pitchFamily="66" charset="0"/>
            </a:endParaRPr>
          </a:p>
        </p:txBody>
      </p:sp>
    </p:spTree>
    <p:extLst>
      <p:ext uri="{BB962C8B-B14F-4D97-AF65-F5344CB8AC3E}">
        <p14:creationId xmlns:p14="http://schemas.microsoft.com/office/powerpoint/2010/main" val="319064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lnSpcReduction="10000"/>
          </a:bodyPr>
          <a:lstStyle/>
          <a:p>
            <a:pPr marL="624078" indent="-514350">
              <a:buAutoNum type="arabicPeriod" startAt="9"/>
            </a:pPr>
            <a:endParaRPr lang="en-US" sz="2400" dirty="0" smtClean="0">
              <a:solidFill>
                <a:srgbClr val="FF0000"/>
              </a:solidFill>
              <a:latin typeface="Comic Sans MS" pitchFamily="66" charset="0"/>
            </a:endParaRPr>
          </a:p>
          <a:p>
            <a:pPr marL="624078" indent="-514350">
              <a:buAutoNum type="arabicPeriod" startAt="9"/>
            </a:pPr>
            <a:endParaRPr lang="en-US" sz="2400" dirty="0" smtClean="0">
              <a:solidFill>
                <a:srgbClr val="FF0000"/>
              </a:solidFill>
              <a:latin typeface="Comic Sans MS" pitchFamily="66" charset="0"/>
            </a:endParaRPr>
          </a:p>
          <a:p>
            <a:pPr marL="624078" indent="-514350">
              <a:buAutoNum type="arabicPeriod" startAt="9"/>
            </a:pPr>
            <a:endParaRPr lang="en-US" sz="2400" dirty="0" smtClean="0">
              <a:solidFill>
                <a:srgbClr val="FF0000"/>
              </a:solidFill>
              <a:latin typeface="Comic Sans MS" pitchFamily="66" charset="0"/>
            </a:endParaRPr>
          </a:p>
          <a:p>
            <a:pPr marL="624078" indent="-514350">
              <a:buAutoNum type="arabicPeriod" startAt="9"/>
            </a:pPr>
            <a:r>
              <a:rPr lang="en-US" sz="2400" dirty="0" smtClean="0">
                <a:solidFill>
                  <a:srgbClr val="FF0000"/>
                </a:solidFill>
                <a:latin typeface="Comic Sans MS" pitchFamily="66" charset="0"/>
              </a:rPr>
              <a:t>Residual variation </a:t>
            </a:r>
            <a:r>
              <a:rPr lang="en-US" sz="2400" dirty="0" smtClean="0">
                <a:latin typeface="Comic Sans MS" pitchFamily="66" charset="0"/>
              </a:rPr>
              <a:t>(or </a:t>
            </a:r>
            <a:r>
              <a:rPr lang="en-US" sz="2400" dirty="0" smtClean="0">
                <a:solidFill>
                  <a:srgbClr val="FF0000"/>
                </a:solidFill>
                <a:latin typeface="Comic Sans MS" pitchFamily="66" charset="0"/>
              </a:rPr>
              <a:t>experimental error</a:t>
            </a:r>
            <a:r>
              <a:rPr lang="en-US" sz="2400" dirty="0" smtClean="0">
                <a:latin typeface="Comic Sans MS" pitchFamily="66" charset="0"/>
              </a:rPr>
              <a:t>) is experimental variation caused by factors which have not been (or cannot be) controlled by the experimenter. These are the “nuisance factors” e.g. </a:t>
            </a:r>
            <a:r>
              <a:rPr lang="en-US" sz="2400" dirty="0" smtClean="0">
                <a:solidFill>
                  <a:srgbClr val="00B050"/>
                </a:solidFill>
                <a:latin typeface="Comic Sans MS" pitchFamily="66" charset="0"/>
              </a:rPr>
              <a:t>soil fertility, weather conditions</a:t>
            </a:r>
            <a:r>
              <a:rPr lang="en-US" sz="2400" dirty="0" smtClean="0">
                <a:latin typeface="Comic Sans MS" pitchFamily="66" charset="0"/>
              </a:rPr>
              <a:t>.</a:t>
            </a:r>
          </a:p>
          <a:p>
            <a:pPr marL="624078" indent="-514350">
              <a:buAutoNum type="arabicPeriod" startAt="9"/>
            </a:pPr>
            <a:r>
              <a:rPr lang="en-US" sz="2400" dirty="0" smtClean="0">
                <a:latin typeface="Comic Sans MS" pitchFamily="66" charset="0"/>
              </a:rPr>
              <a:t>The experiment should be designed so that the </a:t>
            </a:r>
            <a:r>
              <a:rPr lang="en-US" sz="2400" dirty="0" smtClean="0">
                <a:solidFill>
                  <a:srgbClr val="FF0000"/>
                </a:solidFill>
                <a:latin typeface="Comic Sans MS" pitchFamily="66" charset="0"/>
              </a:rPr>
              <a:t>effects of interest</a:t>
            </a:r>
            <a:r>
              <a:rPr lang="en-US" sz="2400" dirty="0" smtClean="0">
                <a:latin typeface="Comic Sans MS" pitchFamily="66" charset="0"/>
              </a:rPr>
              <a:t> can be separated from this </a:t>
            </a:r>
            <a:r>
              <a:rPr lang="en-US" sz="2400" dirty="0" smtClean="0">
                <a:solidFill>
                  <a:srgbClr val="FF0000"/>
                </a:solidFill>
                <a:latin typeface="Comic Sans MS" pitchFamily="66" charset="0"/>
              </a:rPr>
              <a:t>residual variation</a:t>
            </a:r>
            <a:r>
              <a:rPr lang="en-US" sz="2400" dirty="0" smtClean="0">
                <a:latin typeface="Comic Sans MS" pitchFamily="66" charset="0"/>
              </a:rPr>
              <a:t>.</a:t>
            </a:r>
          </a:p>
          <a:p>
            <a:pPr marL="624078" indent="-514350">
              <a:buAutoNum type="arabicPeriod" startAt="9"/>
            </a:pPr>
            <a:r>
              <a:rPr lang="en-US" sz="2400" dirty="0" smtClean="0">
                <a:latin typeface="Comic Sans MS" pitchFamily="66" charset="0"/>
              </a:rPr>
              <a:t>In order to estimate the experimental error, more than one observation must be taken at </a:t>
            </a:r>
            <a:r>
              <a:rPr lang="en-US" sz="2400" u="sng" dirty="0" smtClean="0">
                <a:latin typeface="Comic Sans MS" pitchFamily="66" charset="0"/>
              </a:rPr>
              <a:t>each</a:t>
            </a:r>
            <a:r>
              <a:rPr lang="en-US" sz="2400" dirty="0" smtClean="0">
                <a:latin typeface="Comic Sans MS" pitchFamily="66" charset="0"/>
              </a:rPr>
              <a:t> combination of factor levels. The number of such observations taken for each treatment combination is called the </a:t>
            </a:r>
            <a:r>
              <a:rPr lang="en-US" sz="2400" dirty="0" smtClean="0">
                <a:solidFill>
                  <a:srgbClr val="FF0000"/>
                </a:solidFill>
                <a:latin typeface="Comic Sans MS" pitchFamily="66" charset="0"/>
              </a:rPr>
              <a:t>number of replications</a:t>
            </a:r>
            <a:r>
              <a:rPr lang="en-US" sz="2400" dirty="0" smtClean="0">
                <a:latin typeface="Comic Sans MS" pitchFamily="66" charset="0"/>
              </a:rPr>
              <a:t>.  </a:t>
            </a:r>
            <a:endParaRPr lang="en-US" sz="2400" dirty="0">
              <a:solidFill>
                <a:srgbClr val="FF0000"/>
              </a:solidFill>
              <a:latin typeface="Comic Sans MS" pitchFamily="66" charset="0"/>
            </a:endParaRPr>
          </a:p>
        </p:txBody>
      </p:sp>
    </p:spTree>
    <p:extLst>
      <p:ext uri="{BB962C8B-B14F-4D97-AF65-F5344CB8AC3E}">
        <p14:creationId xmlns:p14="http://schemas.microsoft.com/office/powerpoint/2010/main" val="351563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On-screen Show (4:3)</PresentationFormat>
  <Paragraphs>57</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Design of Experiments</vt:lpstr>
      <vt:lpstr>The Lady Tasting Tea</vt:lpstr>
      <vt:lpstr>PowerPoint Presentation</vt:lpstr>
      <vt:lpstr>PowerPoint Presentation</vt:lpstr>
      <vt:lpstr>Gonville &amp; Caius College  University of Cambridge </vt:lpstr>
      <vt:lpstr>PowerPoint Presentation</vt:lpstr>
      <vt:lpstr>Definitions</vt:lpstr>
      <vt:lpstr>PowerPoint Presentation</vt:lpstr>
      <vt:lpstr>PowerPoint Presentation</vt:lpstr>
      <vt:lpstr>PowerPoint Presentation</vt:lpstr>
      <vt:lpstr>PowerPoint Presentation</vt:lpstr>
      <vt:lpstr>Vocabulary Practice</vt:lpstr>
    </vt:vector>
  </TitlesOfParts>
  <Company>Volgenau School, GMU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Experiments</dc:title>
  <dc:creator>Elizabeth Johnson</dc:creator>
  <cp:lastModifiedBy>Elizabeth Johnson</cp:lastModifiedBy>
  <cp:revision>1</cp:revision>
  <dcterms:created xsi:type="dcterms:W3CDTF">2016-02-04T16:37:27Z</dcterms:created>
  <dcterms:modified xsi:type="dcterms:W3CDTF">2016-02-04T16:38:08Z</dcterms:modified>
</cp:coreProperties>
</file>