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83" r:id="rId5"/>
    <p:sldId id="273" r:id="rId6"/>
    <p:sldId id="280" r:id="rId7"/>
    <p:sldId id="259" r:id="rId8"/>
    <p:sldId id="260" r:id="rId9"/>
    <p:sldId id="261" r:id="rId10"/>
    <p:sldId id="262" r:id="rId11"/>
    <p:sldId id="276" r:id="rId12"/>
    <p:sldId id="274" r:id="rId13"/>
    <p:sldId id="275" r:id="rId14"/>
    <p:sldId id="277" r:id="rId15"/>
    <p:sldId id="266" r:id="rId16"/>
    <p:sldId id="282" r:id="rId17"/>
    <p:sldId id="278" r:id="rId18"/>
    <p:sldId id="279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6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1BFAE-FD55-438C-87AF-244E9F0FE10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007C5-1564-45A6-93FC-79CA277B2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8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D70B3-D47D-49E2-BDDE-D3A5EA4ADA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31CA30-265D-4139-AF49-8C7D6D75ADF9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4735AF-271A-400E-904C-8E1BEBAA2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1CA30-265D-4139-AF49-8C7D6D75ADF9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735AF-271A-400E-904C-8E1BEBAA2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1CA30-265D-4139-AF49-8C7D6D75ADF9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735AF-271A-400E-904C-8E1BEBAA2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1CA30-265D-4139-AF49-8C7D6D75ADF9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735AF-271A-400E-904C-8E1BEBAA2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1CA30-265D-4139-AF49-8C7D6D75ADF9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735AF-271A-400E-904C-8E1BEBAA2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1CA30-265D-4139-AF49-8C7D6D75ADF9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735AF-271A-400E-904C-8E1BEBAA2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1CA30-265D-4139-AF49-8C7D6D75ADF9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735AF-271A-400E-904C-8E1BEBAA26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1CA30-265D-4139-AF49-8C7D6D75ADF9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735AF-271A-400E-904C-8E1BEBAA2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1CA30-265D-4139-AF49-8C7D6D75ADF9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735AF-271A-400E-904C-8E1BEBAA2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631CA30-265D-4139-AF49-8C7D6D75ADF9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735AF-271A-400E-904C-8E1BEBAA26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31CA30-265D-4139-AF49-8C7D6D75ADF9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4735AF-271A-400E-904C-8E1BEBAA26A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631CA30-265D-4139-AF49-8C7D6D75ADF9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C4735AF-271A-400E-904C-8E1BEBAA26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Comparisons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1) Perform the ANOVA</a:t>
            </a:r>
          </a:p>
          <a:p>
            <a:pPr marL="0" indent="0">
              <a:buNone/>
            </a:pPr>
            <a:r>
              <a:rPr lang="en-US" dirty="0" smtClean="0"/>
              <a:t>2) If the ANOVA F-test is not significant, stop.</a:t>
            </a:r>
          </a:p>
          <a:p>
            <a:pPr marL="0" indent="0">
              <a:buNone/>
            </a:pPr>
            <a:r>
              <a:rPr lang="en-US" dirty="0" smtClean="0"/>
              <a:t>3) If the ANOVA F-test is significant, then compute the LSD value and if any pair of means differ by more than this value this shows a significant difference.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To </a:t>
            </a:r>
            <a:r>
              <a:rPr lang="en-US" sz="3600" dirty="0"/>
              <a:t>compare all possible group means using Fisher’s LSD perform the following steps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1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20529"/>
              </p:ext>
            </p:extLst>
          </p:nvPr>
        </p:nvGraphicFramePr>
        <p:xfrm>
          <a:off x="381000" y="838197"/>
          <a:ext cx="8077200" cy="5338953"/>
        </p:xfrm>
        <a:graphic>
          <a:graphicData uri="http://schemas.openxmlformats.org/drawingml/2006/table">
            <a:tbl>
              <a:tblPr/>
              <a:tblGrid>
                <a:gridCol w="2129552"/>
                <a:gridCol w="1938846"/>
                <a:gridCol w="2085848"/>
                <a:gridCol w="1922954"/>
              </a:tblGrid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Brand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Brand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Brand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Brand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0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0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Mean = 250.78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Mean = 261.06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Mean = 269.95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Mean = 249.32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0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Std.dev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. = 4.7352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Std.dev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. = 3.8661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Std.dev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= 4.5009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Std. dev=5.2032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1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 lvl="2">
              <a:buFont typeface="Wingdings" pitchFamily="2" charset="2"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 pitchFamily="66" charset="0"/>
              </a:rPr>
              <a:t>The ANOVA table:</a:t>
            </a:r>
            <a:endParaRPr lang="en-US" sz="3600" dirty="0">
              <a:solidFill>
                <a:srgbClr val="9933FF"/>
              </a:solidFill>
              <a:latin typeface="Comic Sans MS" pitchFamily="66" charset="0"/>
            </a:endParaRPr>
          </a:p>
        </p:txBody>
      </p:sp>
      <p:graphicFrame>
        <p:nvGraphicFramePr>
          <p:cNvPr id="195705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81495"/>
              </p:ext>
            </p:extLst>
          </p:nvPr>
        </p:nvGraphicFramePr>
        <p:xfrm>
          <a:off x="228601" y="1219201"/>
          <a:ext cx="8686800" cy="4648199"/>
        </p:xfrm>
        <a:graphic>
          <a:graphicData uri="http://schemas.openxmlformats.org/drawingml/2006/table">
            <a:tbl>
              <a:tblPr/>
              <a:tblGrid>
                <a:gridCol w="2209799"/>
                <a:gridCol w="990600"/>
                <a:gridCol w="1644163"/>
                <a:gridCol w="1419957"/>
                <a:gridCol w="2422281"/>
              </a:tblGrid>
              <a:tr h="1124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Source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  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      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Treatments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2794.3887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931.4629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43.9886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Error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762.303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21.1751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Total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09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5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5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585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No difference between treatment means.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tables, 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= 2.8662 @ 5%  Using critical value approach as the teat statistic of 43.9886 is greater than 2.8662, we reject the null hypothesis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P-value 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StatCrunch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approximately 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we have evidence of a difference between the population mean distanced traveled of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brands of golf balls.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WHICH ONE IS DIFFERENT???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323127"/>
              </p:ext>
            </p:extLst>
          </p:nvPr>
        </p:nvGraphicFramePr>
        <p:xfrm>
          <a:off x="1828800" y="838200"/>
          <a:ext cx="763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4" imgW="228600" imgH="241200" progId="Equation.3">
                  <p:embed/>
                </p:oleObj>
              </mc:Choice>
              <mc:Fallback>
                <p:oleObj name="Equation" r:id="rId4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38200"/>
                        <a:ext cx="7635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791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Golf Ball </a:t>
            </a:r>
            <a:br>
              <a:rPr lang="en-US" dirty="0" smtClean="0"/>
            </a:br>
            <a:r>
              <a:rPr lang="en-US" dirty="0" smtClean="0"/>
              <a:t>Distances (in yards) for </a:t>
            </a:r>
            <a:r>
              <a:rPr lang="en-US" dirty="0"/>
              <a:t>F</a:t>
            </a:r>
            <a:r>
              <a:rPr lang="en-US" dirty="0" smtClean="0"/>
              <a:t>our Brands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96256"/>
            <a:ext cx="8077200" cy="452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t* </a:t>
            </a:r>
            <a:r>
              <a:rPr lang="en-US" dirty="0" err="1" smtClean="0"/>
              <a:t>df</a:t>
            </a:r>
            <a:r>
              <a:rPr lang="en-US" dirty="0" smtClean="0"/>
              <a:t> = 36 so that t* = 2.042 at 0.05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LSD =                           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two brands means distance traveled differs if there means are more than 4.2022 apart.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109728" indent="0" fontAlgn="b">
              <a:buNone/>
            </a:pPr>
            <a:r>
              <a:rPr lang="en-US" dirty="0" smtClean="0"/>
              <a:t>Mean A= </a:t>
            </a:r>
            <a:r>
              <a:rPr lang="en-US" dirty="0"/>
              <a:t>250.78</a:t>
            </a:r>
          </a:p>
          <a:p>
            <a:pPr marL="109728" indent="0" fontAlgn="b">
              <a:buNone/>
            </a:pPr>
            <a:r>
              <a:rPr lang="en-US" dirty="0"/>
              <a:t>Mean </a:t>
            </a:r>
            <a:r>
              <a:rPr lang="en-US" dirty="0" smtClean="0"/>
              <a:t>B= </a:t>
            </a:r>
            <a:r>
              <a:rPr lang="en-US" dirty="0"/>
              <a:t>261.06</a:t>
            </a:r>
          </a:p>
          <a:p>
            <a:pPr marL="109728" indent="0" fontAlgn="b">
              <a:buNone/>
            </a:pPr>
            <a:r>
              <a:rPr lang="en-US" dirty="0"/>
              <a:t>Mean </a:t>
            </a:r>
            <a:r>
              <a:rPr lang="en-US" dirty="0" smtClean="0"/>
              <a:t>C= </a:t>
            </a:r>
            <a:r>
              <a:rPr lang="en-US" dirty="0"/>
              <a:t>269.95</a:t>
            </a:r>
          </a:p>
          <a:p>
            <a:pPr marL="109728" indent="0" fontAlgn="b">
              <a:buNone/>
            </a:pPr>
            <a:r>
              <a:rPr lang="en-US" dirty="0"/>
              <a:t>Mean </a:t>
            </a:r>
            <a:r>
              <a:rPr lang="en-US" dirty="0" smtClean="0"/>
              <a:t>D= </a:t>
            </a:r>
            <a:r>
              <a:rPr lang="en-US" dirty="0"/>
              <a:t>249.32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Therefore Brand A is different from B and C</a:t>
            </a:r>
          </a:p>
          <a:p>
            <a:pPr marL="0" indent="0">
              <a:buNone/>
            </a:pPr>
            <a:r>
              <a:rPr lang="en-US" dirty="0" smtClean="0"/>
              <a:t>	    Brand B is different from C and D</a:t>
            </a:r>
          </a:p>
          <a:p>
            <a:pPr marL="0" indent="0">
              <a:buNone/>
            </a:pPr>
            <a:r>
              <a:rPr lang="en-US" dirty="0" smtClean="0"/>
              <a:t>	    Brand C is different from 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Brands A and D are not significantly different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 hoc analysis – by hand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440261"/>
              </p:ext>
            </p:extLst>
          </p:nvPr>
        </p:nvGraphicFramePr>
        <p:xfrm>
          <a:off x="1295400" y="1447800"/>
          <a:ext cx="33766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1777680" imgH="444240" progId="Equation.3">
                  <p:embed/>
                </p:oleObj>
              </mc:Choice>
              <mc:Fallback>
                <p:oleObj name="Equation" r:id="rId3" imgW="17776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447800"/>
                        <a:ext cx="337661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338263"/>
            <a:ext cx="82581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Minitab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086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6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130969" cy="486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3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335846"/>
            <a:ext cx="7620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/>
              <a:t>STATCRUNCH OUTPUT Tukey HSD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Tukey </a:t>
            </a:r>
            <a:r>
              <a:rPr lang="en-US" dirty="0"/>
              <a:t>HSD results (95% level)</a:t>
            </a:r>
          </a:p>
          <a:p>
            <a:r>
              <a:rPr lang="en-US" dirty="0">
                <a:solidFill>
                  <a:srgbClr val="FF0000"/>
                </a:solidFill>
              </a:rPr>
              <a:t>Brand A</a:t>
            </a:r>
            <a:r>
              <a:rPr lang="en-US" dirty="0"/>
              <a:t> subtracted from</a:t>
            </a:r>
          </a:p>
          <a:p>
            <a:r>
              <a:rPr lang="en-US" dirty="0" smtClean="0"/>
              <a:t>	Difference</a:t>
            </a:r>
            <a:r>
              <a:rPr lang="en-US" dirty="0"/>
              <a:t>	Lower	</a:t>
            </a:r>
            <a:r>
              <a:rPr lang="en-US" dirty="0" smtClean="0"/>
              <a:t>	Upper</a:t>
            </a:r>
            <a:r>
              <a:rPr lang="en-US" dirty="0"/>
              <a:t>	</a:t>
            </a:r>
            <a:r>
              <a:rPr lang="en-US" dirty="0" smtClean="0"/>
              <a:t>	P-value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Brand B</a:t>
            </a:r>
            <a:r>
              <a:rPr lang="en-US" dirty="0"/>
              <a:t>	10.28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4.737573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15.822427</a:t>
            </a:r>
            <a:r>
              <a:rPr lang="en-US" dirty="0"/>
              <a:t>	&lt;0.0001</a:t>
            </a:r>
          </a:p>
          <a:p>
            <a:r>
              <a:rPr lang="en-US" dirty="0">
                <a:solidFill>
                  <a:srgbClr val="FF0000"/>
                </a:solidFill>
              </a:rPr>
              <a:t>Brand C</a:t>
            </a:r>
            <a:r>
              <a:rPr lang="en-US" dirty="0"/>
              <a:t>	19.17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13.627573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24.712427</a:t>
            </a:r>
            <a:r>
              <a:rPr lang="en-US" dirty="0"/>
              <a:t>	&lt;0.0001</a:t>
            </a:r>
          </a:p>
          <a:p>
            <a:r>
              <a:rPr lang="en-US" dirty="0">
                <a:solidFill>
                  <a:srgbClr val="FF0000"/>
                </a:solidFill>
              </a:rPr>
              <a:t>Brand D</a:t>
            </a:r>
            <a:r>
              <a:rPr lang="en-US" dirty="0"/>
              <a:t>	-1.46	</a:t>
            </a:r>
            <a:r>
              <a:rPr lang="en-US" dirty="0" smtClean="0"/>
              <a:t>	-</a:t>
            </a:r>
            <a:r>
              <a:rPr lang="en-US" dirty="0"/>
              <a:t>7.002427	4.082427	0.8927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Brand </a:t>
            </a:r>
            <a:r>
              <a:rPr lang="en-US" dirty="0">
                <a:solidFill>
                  <a:srgbClr val="FF0000"/>
                </a:solidFill>
              </a:rPr>
              <a:t>B </a:t>
            </a:r>
            <a:r>
              <a:rPr lang="en-US" dirty="0"/>
              <a:t>subtracted from</a:t>
            </a:r>
          </a:p>
          <a:p>
            <a:r>
              <a:rPr lang="en-US" dirty="0" smtClean="0"/>
              <a:t>	Difference</a:t>
            </a:r>
            <a:r>
              <a:rPr lang="en-US" dirty="0"/>
              <a:t>	Lower	</a:t>
            </a:r>
            <a:r>
              <a:rPr lang="en-US" dirty="0" smtClean="0"/>
              <a:t>	Upper</a:t>
            </a:r>
            <a:r>
              <a:rPr lang="en-US" dirty="0"/>
              <a:t>	</a:t>
            </a:r>
            <a:r>
              <a:rPr lang="en-US" dirty="0" smtClean="0"/>
              <a:t>	P-value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Brand C</a:t>
            </a:r>
            <a:r>
              <a:rPr lang="en-US" dirty="0"/>
              <a:t>	8.89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3.347573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14.432427</a:t>
            </a:r>
            <a:r>
              <a:rPr lang="en-US" dirty="0"/>
              <a:t>	0.0007</a:t>
            </a:r>
          </a:p>
          <a:p>
            <a:r>
              <a:rPr lang="en-US" dirty="0">
                <a:solidFill>
                  <a:srgbClr val="FF0000"/>
                </a:solidFill>
              </a:rPr>
              <a:t>Brand D	</a:t>
            </a:r>
            <a:r>
              <a:rPr lang="en-US" dirty="0"/>
              <a:t>-11.74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17.282427	-6.197573</a:t>
            </a:r>
            <a:r>
              <a:rPr lang="en-US" dirty="0"/>
              <a:t>	&lt;0.0001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Brand </a:t>
            </a:r>
            <a:r>
              <a:rPr lang="en-US" dirty="0">
                <a:solidFill>
                  <a:srgbClr val="FF0000"/>
                </a:solidFill>
              </a:rPr>
              <a:t>C </a:t>
            </a:r>
            <a:r>
              <a:rPr lang="en-US" dirty="0"/>
              <a:t>subtracted from</a:t>
            </a:r>
          </a:p>
          <a:p>
            <a:r>
              <a:rPr lang="en-US" dirty="0" smtClean="0"/>
              <a:t>	Difference</a:t>
            </a:r>
            <a:r>
              <a:rPr lang="en-US" dirty="0"/>
              <a:t>	Lower	</a:t>
            </a:r>
            <a:r>
              <a:rPr lang="en-US" dirty="0" smtClean="0"/>
              <a:t>	Upper</a:t>
            </a:r>
            <a:r>
              <a:rPr lang="en-US" dirty="0"/>
              <a:t>	</a:t>
            </a:r>
            <a:r>
              <a:rPr lang="en-US" dirty="0" smtClean="0"/>
              <a:t>	P-value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Brand D</a:t>
            </a:r>
            <a:r>
              <a:rPr lang="en-US" dirty="0"/>
              <a:t>	-20.63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26.172427	-15.087573</a:t>
            </a:r>
            <a:r>
              <a:rPr lang="en-US" dirty="0"/>
              <a:t>	&lt;0.0001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4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difference between the means of two samples given different treatments can be examined using a t-test. However, experiments often involve more than two treatments and to simply extend the t-test would involve considering all possible pairs of samples in turn.</a:t>
            </a:r>
          </a:p>
          <a:p>
            <a:pPr marL="0" indent="0">
              <a:buNone/>
            </a:pPr>
            <a:r>
              <a:rPr lang="en-US" dirty="0" smtClean="0"/>
              <a:t>e.g., 7 treatments would result in 21 t-tests!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Comparison of a Number of Treatments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037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have used ANOVA to compare the means from </a:t>
            </a:r>
            <a:r>
              <a:rPr lang="en-US" i="1" dirty="0" smtClean="0"/>
              <a:t>k</a:t>
            </a:r>
            <a:r>
              <a:rPr lang="en-US" dirty="0" smtClean="0"/>
              <a:t> independent groups. Rejecting the null hypothesis implies that at least one population mean differs but we are still not certain whether all </a:t>
            </a:r>
            <a:r>
              <a:rPr lang="en-US" i="1" dirty="0" smtClean="0"/>
              <a:t>k </a:t>
            </a:r>
            <a:r>
              <a:rPr lang="en-US" dirty="0" smtClean="0"/>
              <a:t>means differ or if there was just one “odd man out.” </a:t>
            </a:r>
          </a:p>
          <a:p>
            <a:pPr marL="0" indent="0">
              <a:buNone/>
            </a:pPr>
            <a:r>
              <a:rPr lang="en-US" dirty="0" smtClean="0"/>
              <a:t>Since comparing means two at a time using separate t-tests with a fixed 0.05 </a:t>
            </a:r>
            <a:r>
              <a:rPr lang="en-US" dirty="0" smtClean="0">
                <a:solidFill>
                  <a:srgbClr val="00B0F0"/>
                </a:solidFill>
              </a:rPr>
              <a:t>will lead to an unacceptably high probability of making a least one incorrect decision</a:t>
            </a:r>
            <a:r>
              <a:rPr lang="en-US" dirty="0" smtClean="0"/>
              <a:t>. The solution is to use a </a:t>
            </a:r>
            <a:r>
              <a:rPr lang="en-US" u="sng" dirty="0" smtClean="0">
                <a:solidFill>
                  <a:srgbClr val="FF0000"/>
                </a:solidFill>
              </a:rPr>
              <a:t>post hoc procedure</a:t>
            </a:r>
            <a:r>
              <a:rPr lang="en-US" u="sng" dirty="0" smtClean="0"/>
              <a:t> </a:t>
            </a:r>
            <a:r>
              <a:rPr lang="en-US" dirty="0" smtClean="0"/>
              <a:t>of which there are several available.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 Hoc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multiple comparison of means in a designed experiment, the probability of making at least Type I error is called </a:t>
            </a:r>
            <a:r>
              <a:rPr lang="en-US" dirty="0" err="1" smtClean="0"/>
              <a:t>experimentwise</a:t>
            </a:r>
            <a:r>
              <a:rPr lang="en-US" dirty="0" smtClean="0"/>
              <a:t> error rate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Experimentwise</a:t>
            </a:r>
            <a:r>
              <a:rPr lang="en-US" dirty="0" smtClean="0"/>
              <a:t> </a:t>
            </a:r>
            <a:r>
              <a:rPr lang="en-US" dirty="0"/>
              <a:t>error rate</a:t>
            </a:r>
          </a:p>
        </p:txBody>
      </p:sp>
    </p:spTree>
    <p:extLst>
      <p:ext uri="{BB962C8B-B14F-4D97-AF65-F5344CB8AC3E}">
        <p14:creationId xmlns:p14="http://schemas.microsoft.com/office/powerpoint/2010/main" val="200111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Fisher’s Least Significance Difference (LSD)</a:t>
            </a:r>
          </a:p>
          <a:p>
            <a:pPr marL="109728" indent="0">
              <a:buNone/>
            </a:pPr>
            <a:r>
              <a:rPr lang="en-US" dirty="0" err="1" smtClean="0"/>
              <a:t>Bonferroni’s</a:t>
            </a:r>
            <a:r>
              <a:rPr lang="en-US" dirty="0" smtClean="0"/>
              <a:t> adjustment</a:t>
            </a:r>
          </a:p>
          <a:p>
            <a:pPr marL="109728" indent="0">
              <a:buNone/>
            </a:pPr>
            <a:r>
              <a:rPr lang="en-US" dirty="0" smtClean="0"/>
              <a:t>Tukey’s multiple comparison</a:t>
            </a:r>
          </a:p>
          <a:p>
            <a:pPr marL="109728" indent="0">
              <a:buNone/>
            </a:pPr>
            <a:r>
              <a:rPr lang="en-US" dirty="0" err="1" smtClean="0"/>
              <a:t>Scheffe’s</a:t>
            </a:r>
            <a:r>
              <a:rPr lang="en-US" dirty="0" smtClean="0"/>
              <a:t>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Choice of multiple-comparison method depends on the type of experimental design and the comparisons of interest to the researchers.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There are many different multiple comparison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Tukey developed his procedure for </a:t>
            </a:r>
            <a:r>
              <a:rPr lang="en-US" dirty="0" err="1" smtClean="0"/>
              <a:t>pairwsie</a:t>
            </a:r>
            <a:r>
              <a:rPr lang="en-US" dirty="0" smtClean="0"/>
              <a:t> comparison when the sample size or the treatments are equal</a:t>
            </a:r>
          </a:p>
          <a:p>
            <a:r>
              <a:rPr lang="en-US" dirty="0" smtClean="0"/>
              <a:t>Bonferroni’s method does not require the condition of equal sample sizes.</a:t>
            </a:r>
          </a:p>
          <a:p>
            <a:r>
              <a:rPr lang="en-US" dirty="0" err="1" smtClean="0"/>
              <a:t>Scheffe</a:t>
            </a:r>
            <a:r>
              <a:rPr lang="en-US" dirty="0" smtClean="0"/>
              <a:t> developed a more general procedure for comparing all possible linear combinations of treatment </a:t>
            </a:r>
            <a:r>
              <a:rPr lang="en-US" dirty="0" smtClean="0"/>
              <a:t>means (called contrasts.)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u="sng" dirty="0" smtClean="0"/>
              <a:t>two</a:t>
            </a:r>
            <a:r>
              <a:rPr lang="en-US" dirty="0" smtClean="0"/>
              <a:t> random samples of size n are selected from a Normal distribution with variance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30000" dirty="0" smtClean="0">
                <a:latin typeface="Symbol" panose="05050102010706020507" pitchFamily="18" charset="2"/>
              </a:rPr>
              <a:t>2</a:t>
            </a:r>
            <a:r>
              <a:rPr lang="en-US" dirty="0" smtClean="0"/>
              <a:t>, then the variance of the difference between the two sample means is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the case of ANOVA, we do not know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, but we can estimate it with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MSE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Method:Fisher’s</a:t>
            </a:r>
            <a:r>
              <a:rPr lang="en-US" dirty="0" smtClean="0"/>
              <a:t> LSD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965997"/>
              </p:ext>
            </p:extLst>
          </p:nvPr>
        </p:nvGraphicFramePr>
        <p:xfrm>
          <a:off x="2895600" y="3352800"/>
          <a:ext cx="2743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384200" imgH="520560" progId="Equation.3">
                  <p:embed/>
                </p:oleObj>
              </mc:Choice>
              <mc:Fallback>
                <p:oleObj name="Equation" r:id="rId3" imgW="138420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3352800"/>
                        <a:ext cx="27432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67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The t-statistic for each 2-sample test may be written as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re-write this equation as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936603"/>
              </p:ext>
            </p:extLst>
          </p:nvPr>
        </p:nvGraphicFramePr>
        <p:xfrm>
          <a:off x="2438400" y="1600200"/>
          <a:ext cx="4267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3" imgW="1803240" imgH="647640" progId="Equation.3">
                  <p:embed/>
                </p:oleObj>
              </mc:Choice>
              <mc:Fallback>
                <p:oleObj name="Equation" r:id="rId3" imgW="1803240" imgH="647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600200"/>
                        <a:ext cx="42672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926598"/>
              </p:ext>
            </p:extLst>
          </p:nvPr>
        </p:nvGraphicFramePr>
        <p:xfrm>
          <a:off x="1362075" y="3429000"/>
          <a:ext cx="63420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5" imgW="2247840" imgH="457200" progId="Equation.3">
                  <p:embed/>
                </p:oleObj>
              </mc:Choice>
              <mc:Fallback>
                <p:oleObj name="Equation" r:id="rId5" imgW="22478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2075" y="3429000"/>
                        <a:ext cx="6342063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23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If t* is the t-value for a 95% confidence interval with </a:t>
            </a:r>
            <a:r>
              <a:rPr lang="en-US" dirty="0" err="1" smtClean="0"/>
              <a:t>df</a:t>
            </a:r>
            <a:r>
              <a:rPr lang="en-US" dirty="0" smtClean="0"/>
              <a:t> associated  with the MSE, then two means will be considered significantly different at the 0.05 significance level if they differ by more than the value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b="1" dirty="0" smtClean="0">
                <a:solidFill>
                  <a:srgbClr val="FF0000"/>
                </a:solidFill>
              </a:rPr>
              <a:t>both samples contain the same number of entries.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060607"/>
              </p:ext>
            </p:extLst>
          </p:nvPr>
        </p:nvGraphicFramePr>
        <p:xfrm>
          <a:off x="2530475" y="3136900"/>
          <a:ext cx="332263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1269720" imgH="444240" progId="Equation.3">
                  <p:embed/>
                </p:oleObj>
              </mc:Choice>
              <mc:Fallback>
                <p:oleObj name="Equation" r:id="rId3" imgW="12697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0475" y="3136900"/>
                        <a:ext cx="3322638" cy="96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572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313</TotalTime>
  <Words>695</Words>
  <Application>Microsoft Office PowerPoint</Application>
  <PresentationFormat>On-screen Show (4:3)</PresentationFormat>
  <Paragraphs>159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Concourse</vt:lpstr>
      <vt:lpstr>Equation</vt:lpstr>
      <vt:lpstr>Multiple Comparisons</vt:lpstr>
      <vt:lpstr>Comparison of a Number of Treatments</vt:lpstr>
      <vt:lpstr>Post Hoc Procedures</vt:lpstr>
      <vt:lpstr>Experimentwise error rate</vt:lpstr>
      <vt:lpstr>There are many different multiple comparison procedures</vt:lpstr>
      <vt:lpstr>PowerPoint Presentation</vt:lpstr>
      <vt:lpstr>Another Method:Fisher’s LSD</vt:lpstr>
      <vt:lpstr>PowerPoint Presentation</vt:lpstr>
      <vt:lpstr>PowerPoint Presentation</vt:lpstr>
      <vt:lpstr>  To compare all possible group means using Fisher’s LSD perform the following steps </vt:lpstr>
      <vt:lpstr>PowerPoint Presentation</vt:lpstr>
      <vt:lpstr>The ANOVA table:</vt:lpstr>
      <vt:lpstr>PowerPoint Presentation</vt:lpstr>
      <vt:lpstr>Distribution of Golf Ball  Distances (in yards) for Four Brands</vt:lpstr>
      <vt:lpstr>Post hoc analysis – by hand</vt:lpstr>
      <vt:lpstr>Using Minitab</vt:lpstr>
      <vt:lpstr> </vt:lpstr>
      <vt:lpstr>PowerPoint Presentation</vt:lpstr>
      <vt:lpstr>PowerPoint Presentation</vt:lpstr>
    </vt:vector>
  </TitlesOfParts>
  <Company>Volgenau School, GMU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Comparisons</dc:title>
  <dc:creator>Elizabeth Johnson</dc:creator>
  <cp:lastModifiedBy>Elizabeth Johnson</cp:lastModifiedBy>
  <cp:revision>23</cp:revision>
  <dcterms:created xsi:type="dcterms:W3CDTF">2014-02-10T15:02:31Z</dcterms:created>
  <dcterms:modified xsi:type="dcterms:W3CDTF">2016-02-15T17:52:19Z</dcterms:modified>
</cp:coreProperties>
</file>