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2" r:id="rId3"/>
    <p:sldId id="344" r:id="rId4"/>
    <p:sldId id="347" r:id="rId5"/>
    <p:sldId id="345" r:id="rId6"/>
    <p:sldId id="34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4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1" d="100"/>
          <a:sy n="101" d="100"/>
        </p:scale>
        <p:origin x="-108" y="-252"/>
      </p:cViewPr>
      <p:guideLst>
        <p:guide orient="horz" pos="2160"/>
        <p:guide pos="2880"/>
      </p:guideLst>
    </p:cSldViewPr>
  </p:slideViewPr>
  <p:notesTextViewPr>
    <p:cViewPr>
      <p:scale>
        <a:sx n="1" d="1"/>
        <a:sy n="1" d="1"/>
      </p:scale>
      <p:origin x="0" y="0"/>
    </p:cViewPr>
  </p:notesTextViewPr>
  <p:sorterViewPr>
    <p:cViewPr>
      <p:scale>
        <a:sx n="100" d="100"/>
        <a:sy n="100" d="100"/>
      </p:scale>
      <p:origin x="0" y="-79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MALE</c:v>
                </c:pt>
              </c:strCache>
            </c:strRef>
          </c:tx>
          <c:spPr>
            <a:solidFill>
              <a:schemeClr val="accent1"/>
            </a:solidFill>
            <a:ln>
              <a:noFill/>
            </a:ln>
            <a:effectLst/>
          </c:spPr>
          <c:invertIfNegative val="0"/>
          <c:cat>
            <c:strRef>
              <c:f>Sheet1!$A$2:$A$4</c:f>
              <c:strCache>
                <c:ptCount val="3"/>
                <c:pt idx="0">
                  <c:v>GAME</c:v>
                </c:pt>
                <c:pt idx="1">
                  <c:v>COMMERCIALS</c:v>
                </c:pt>
                <c:pt idx="2">
                  <c:v>WON’T WATCH</c:v>
                </c:pt>
              </c:strCache>
            </c:strRef>
          </c:cat>
          <c:val>
            <c:numRef>
              <c:f>Sheet1!$B$2:$B$4</c:f>
              <c:numCache>
                <c:formatCode>General</c:formatCode>
                <c:ptCount val="3"/>
                <c:pt idx="0">
                  <c:v>279</c:v>
                </c:pt>
                <c:pt idx="1">
                  <c:v>81</c:v>
                </c:pt>
                <c:pt idx="2">
                  <c:v>132</c:v>
                </c:pt>
              </c:numCache>
            </c:numRef>
          </c:val>
        </c:ser>
        <c:ser>
          <c:idx val="1"/>
          <c:order val="1"/>
          <c:tx>
            <c:strRef>
              <c:f>Sheet1!$C$1</c:f>
              <c:strCache>
                <c:ptCount val="1"/>
                <c:pt idx="0">
                  <c:v>FEMALE</c:v>
                </c:pt>
              </c:strCache>
            </c:strRef>
          </c:tx>
          <c:spPr>
            <a:solidFill>
              <a:schemeClr val="accent2"/>
            </a:solidFill>
            <a:ln>
              <a:noFill/>
            </a:ln>
            <a:effectLst/>
          </c:spPr>
          <c:invertIfNegative val="0"/>
          <c:cat>
            <c:strRef>
              <c:f>Sheet1!$A$2:$A$4</c:f>
              <c:strCache>
                <c:ptCount val="3"/>
                <c:pt idx="0">
                  <c:v>GAME</c:v>
                </c:pt>
                <c:pt idx="1">
                  <c:v>COMMERCIALS</c:v>
                </c:pt>
                <c:pt idx="2">
                  <c:v>WON’T WATCH</c:v>
                </c:pt>
              </c:strCache>
            </c:strRef>
          </c:cat>
          <c:val>
            <c:numRef>
              <c:f>Sheet1!$C$2:$C$4</c:f>
              <c:numCache>
                <c:formatCode>General</c:formatCode>
                <c:ptCount val="3"/>
                <c:pt idx="0">
                  <c:v>200</c:v>
                </c:pt>
                <c:pt idx="1">
                  <c:v>156</c:v>
                </c:pt>
                <c:pt idx="2">
                  <c:v>160</c:v>
                </c:pt>
              </c:numCache>
            </c:numRef>
          </c:val>
        </c:ser>
        <c:dLbls>
          <c:showLegendKey val="0"/>
          <c:showVal val="0"/>
          <c:showCatName val="0"/>
          <c:showSerName val="0"/>
          <c:showPercent val="0"/>
          <c:showBubbleSize val="0"/>
        </c:dLbls>
        <c:gapWidth val="219"/>
        <c:overlap val="-27"/>
        <c:axId val="76852608"/>
        <c:axId val="76866688"/>
      </c:barChart>
      <c:catAx>
        <c:axId val="76852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866688"/>
        <c:crosses val="autoZero"/>
        <c:auto val="1"/>
        <c:lblAlgn val="ctr"/>
        <c:lblOffset val="100"/>
        <c:noMultiLvlLbl val="0"/>
      </c:catAx>
      <c:valAx>
        <c:axId val="76866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8526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099518810148737E-2"/>
          <c:y val="7.4548702245552642E-2"/>
          <c:w val="0.89745603674540686"/>
          <c:h val="0.8326195683872849"/>
        </c:manualLayout>
      </c:layout>
      <c:barChart>
        <c:barDir val="col"/>
        <c:grouping val="clustered"/>
        <c:varyColors val="0"/>
        <c:ser>
          <c:idx val="0"/>
          <c:order val="0"/>
          <c:tx>
            <c:strRef>
              <c:f>Sheet1!$A$2</c:f>
              <c:strCache>
                <c:ptCount val="1"/>
                <c:pt idx="0">
                  <c:v>Percent</c:v>
                </c:pt>
              </c:strCache>
            </c:strRef>
          </c:tx>
          <c:invertIfNegative val="0"/>
          <c:cat>
            <c:strRef>
              <c:f>Sheet1!$B$1:$F$1</c:f>
              <c:strCache>
                <c:ptCount val="5"/>
                <c:pt idx="0">
                  <c:v>A</c:v>
                </c:pt>
                <c:pt idx="1">
                  <c:v>B</c:v>
                </c:pt>
                <c:pt idx="2">
                  <c:v>C</c:v>
                </c:pt>
                <c:pt idx="3">
                  <c:v>D</c:v>
                </c:pt>
                <c:pt idx="4">
                  <c:v>E</c:v>
                </c:pt>
              </c:strCache>
            </c:strRef>
          </c:cat>
          <c:val>
            <c:numRef>
              <c:f>Sheet1!$B$2:$F$2</c:f>
              <c:numCache>
                <c:formatCode>General</c:formatCode>
                <c:ptCount val="5"/>
                <c:pt idx="0">
                  <c:v>21.25</c:v>
                </c:pt>
                <c:pt idx="1">
                  <c:v>22.5</c:v>
                </c:pt>
                <c:pt idx="2">
                  <c:v>19.75</c:v>
                </c:pt>
                <c:pt idx="3">
                  <c:v>19.5</c:v>
                </c:pt>
                <c:pt idx="4">
                  <c:v>17</c:v>
                </c:pt>
              </c:numCache>
            </c:numRef>
          </c:val>
        </c:ser>
        <c:dLbls>
          <c:showLegendKey val="0"/>
          <c:showVal val="0"/>
          <c:showCatName val="0"/>
          <c:showSerName val="0"/>
          <c:showPercent val="0"/>
          <c:showBubbleSize val="0"/>
        </c:dLbls>
        <c:gapWidth val="150"/>
        <c:axId val="136399104"/>
        <c:axId val="136441856"/>
      </c:barChart>
      <c:catAx>
        <c:axId val="136399104"/>
        <c:scaling>
          <c:orientation val="minMax"/>
        </c:scaling>
        <c:delete val="0"/>
        <c:axPos val="b"/>
        <c:numFmt formatCode="General" sourceLinked="0"/>
        <c:majorTickMark val="out"/>
        <c:minorTickMark val="none"/>
        <c:tickLblPos val="nextTo"/>
        <c:crossAx val="136441856"/>
        <c:crosses val="autoZero"/>
        <c:auto val="1"/>
        <c:lblAlgn val="ctr"/>
        <c:lblOffset val="100"/>
        <c:noMultiLvlLbl val="0"/>
      </c:catAx>
      <c:valAx>
        <c:axId val="136441856"/>
        <c:scaling>
          <c:orientation val="minMax"/>
        </c:scaling>
        <c:delete val="0"/>
        <c:axPos val="l"/>
        <c:majorGridlines/>
        <c:numFmt formatCode="General" sourceLinked="1"/>
        <c:majorTickMark val="out"/>
        <c:minorTickMark val="none"/>
        <c:tickLblPos val="nextTo"/>
        <c:crossAx val="136399104"/>
        <c:crosses val="autoZero"/>
        <c:crossBetween val="between"/>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4F0734-05B7-4E27-BD98-E62B1471C640}"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DC34-6F0E-4421-B2AC-1ABA3B92EA92}" type="slidenum">
              <a:rPr lang="en-US" smtClean="0"/>
              <a:t>‹#›</a:t>
            </a:fld>
            <a:endParaRPr lang="en-US"/>
          </a:p>
        </p:txBody>
      </p:sp>
    </p:spTree>
    <p:extLst>
      <p:ext uri="{BB962C8B-B14F-4D97-AF65-F5344CB8AC3E}">
        <p14:creationId xmlns:p14="http://schemas.microsoft.com/office/powerpoint/2010/main" val="206803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4F0734-05B7-4E27-BD98-E62B1471C640}"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DC34-6F0E-4421-B2AC-1ABA3B92EA92}" type="slidenum">
              <a:rPr lang="en-US" smtClean="0"/>
              <a:t>‹#›</a:t>
            </a:fld>
            <a:endParaRPr lang="en-US"/>
          </a:p>
        </p:txBody>
      </p:sp>
    </p:spTree>
    <p:extLst>
      <p:ext uri="{BB962C8B-B14F-4D97-AF65-F5344CB8AC3E}">
        <p14:creationId xmlns:p14="http://schemas.microsoft.com/office/powerpoint/2010/main" val="4184569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4F0734-05B7-4E27-BD98-E62B1471C640}"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DC34-6F0E-4421-B2AC-1ABA3B92EA92}" type="slidenum">
              <a:rPr lang="en-US" smtClean="0"/>
              <a:t>‹#›</a:t>
            </a:fld>
            <a:endParaRPr lang="en-US"/>
          </a:p>
        </p:txBody>
      </p:sp>
    </p:spTree>
    <p:extLst>
      <p:ext uri="{BB962C8B-B14F-4D97-AF65-F5344CB8AC3E}">
        <p14:creationId xmlns:p14="http://schemas.microsoft.com/office/powerpoint/2010/main" val="2133618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152400"/>
            <a:ext cx="76962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28279BF0-C222-420B-BF0D-B69A160DBEF0}" type="slidenum">
              <a:rPr lang="en-US"/>
              <a:pPr>
                <a:defRPr/>
              </a:pPr>
              <a:t>‹#›</a:t>
            </a:fld>
            <a:endParaRPr lang="en-US"/>
          </a:p>
        </p:txBody>
      </p:sp>
    </p:spTree>
    <p:extLst>
      <p:ext uri="{BB962C8B-B14F-4D97-AF65-F5344CB8AC3E}">
        <p14:creationId xmlns:p14="http://schemas.microsoft.com/office/powerpoint/2010/main" val="1891072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6870700" cy="1600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828800"/>
            <a:ext cx="7696200" cy="3657600"/>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C5658975-B1D6-41FF-8267-213F1257C4C3}" type="slidenum">
              <a:rPr lang="en-US"/>
              <a:pPr>
                <a:defRPr/>
              </a:pPr>
              <a:t>‹#›</a:t>
            </a:fld>
            <a:endParaRPr lang="en-US"/>
          </a:p>
        </p:txBody>
      </p:sp>
    </p:spTree>
    <p:extLst>
      <p:ext uri="{BB962C8B-B14F-4D97-AF65-F5344CB8AC3E}">
        <p14:creationId xmlns:p14="http://schemas.microsoft.com/office/powerpoint/2010/main" val="236362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4F0734-05B7-4E27-BD98-E62B1471C640}"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DC34-6F0E-4421-B2AC-1ABA3B92EA92}" type="slidenum">
              <a:rPr lang="en-US" smtClean="0"/>
              <a:t>‹#›</a:t>
            </a:fld>
            <a:endParaRPr lang="en-US"/>
          </a:p>
        </p:txBody>
      </p:sp>
    </p:spTree>
    <p:extLst>
      <p:ext uri="{BB962C8B-B14F-4D97-AF65-F5344CB8AC3E}">
        <p14:creationId xmlns:p14="http://schemas.microsoft.com/office/powerpoint/2010/main" val="37172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4F0734-05B7-4E27-BD98-E62B1471C640}"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DC34-6F0E-4421-B2AC-1ABA3B92EA92}" type="slidenum">
              <a:rPr lang="en-US" smtClean="0"/>
              <a:t>‹#›</a:t>
            </a:fld>
            <a:endParaRPr lang="en-US"/>
          </a:p>
        </p:txBody>
      </p:sp>
    </p:spTree>
    <p:extLst>
      <p:ext uri="{BB962C8B-B14F-4D97-AF65-F5344CB8AC3E}">
        <p14:creationId xmlns:p14="http://schemas.microsoft.com/office/powerpoint/2010/main" val="82396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4F0734-05B7-4E27-BD98-E62B1471C640}"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ADC34-6F0E-4421-B2AC-1ABA3B92EA92}" type="slidenum">
              <a:rPr lang="en-US" smtClean="0"/>
              <a:t>‹#›</a:t>
            </a:fld>
            <a:endParaRPr lang="en-US"/>
          </a:p>
        </p:txBody>
      </p:sp>
    </p:spTree>
    <p:extLst>
      <p:ext uri="{BB962C8B-B14F-4D97-AF65-F5344CB8AC3E}">
        <p14:creationId xmlns:p14="http://schemas.microsoft.com/office/powerpoint/2010/main" val="120039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F0734-05B7-4E27-BD98-E62B1471C640}" type="datetimeFigureOut">
              <a:rPr lang="en-US" smtClean="0"/>
              <a:t>4/19/2016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ADC34-6F0E-4421-B2AC-1ABA3B92EA92}" type="slidenum">
              <a:rPr lang="en-US" smtClean="0"/>
              <a:t>‹#›</a:t>
            </a:fld>
            <a:endParaRPr lang="en-US"/>
          </a:p>
        </p:txBody>
      </p:sp>
    </p:spTree>
    <p:extLst>
      <p:ext uri="{BB962C8B-B14F-4D97-AF65-F5344CB8AC3E}">
        <p14:creationId xmlns:p14="http://schemas.microsoft.com/office/powerpoint/2010/main" val="3509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4F0734-05B7-4E27-BD98-E62B1471C640}" type="datetimeFigureOut">
              <a:rPr lang="en-US" smtClean="0"/>
              <a:t>4/19/2016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9ADC34-6F0E-4421-B2AC-1ABA3B92EA92}" type="slidenum">
              <a:rPr lang="en-US" smtClean="0"/>
              <a:t>‹#›</a:t>
            </a:fld>
            <a:endParaRPr lang="en-US"/>
          </a:p>
        </p:txBody>
      </p:sp>
    </p:spTree>
    <p:extLst>
      <p:ext uri="{BB962C8B-B14F-4D97-AF65-F5344CB8AC3E}">
        <p14:creationId xmlns:p14="http://schemas.microsoft.com/office/powerpoint/2010/main" val="180611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F0734-05B7-4E27-BD98-E62B1471C640}" type="datetimeFigureOut">
              <a:rPr lang="en-US" smtClean="0"/>
              <a:t>4/19/2016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9ADC34-6F0E-4421-B2AC-1ABA3B92EA92}" type="slidenum">
              <a:rPr lang="en-US" smtClean="0"/>
              <a:t>‹#›</a:t>
            </a:fld>
            <a:endParaRPr lang="en-US"/>
          </a:p>
        </p:txBody>
      </p:sp>
    </p:spTree>
    <p:extLst>
      <p:ext uri="{BB962C8B-B14F-4D97-AF65-F5344CB8AC3E}">
        <p14:creationId xmlns:p14="http://schemas.microsoft.com/office/powerpoint/2010/main" val="41239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4F0734-05B7-4E27-BD98-E62B1471C640}"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ADC34-6F0E-4421-B2AC-1ABA3B92EA92}" type="slidenum">
              <a:rPr lang="en-US" smtClean="0"/>
              <a:t>‹#›</a:t>
            </a:fld>
            <a:endParaRPr lang="en-US"/>
          </a:p>
        </p:txBody>
      </p:sp>
    </p:spTree>
    <p:extLst>
      <p:ext uri="{BB962C8B-B14F-4D97-AF65-F5344CB8AC3E}">
        <p14:creationId xmlns:p14="http://schemas.microsoft.com/office/powerpoint/2010/main" val="3194291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4F0734-05B7-4E27-BD98-E62B1471C640}"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ADC34-6F0E-4421-B2AC-1ABA3B92EA92}" type="slidenum">
              <a:rPr lang="en-US" smtClean="0"/>
              <a:t>‹#›</a:t>
            </a:fld>
            <a:endParaRPr lang="en-US"/>
          </a:p>
        </p:txBody>
      </p:sp>
    </p:spTree>
    <p:extLst>
      <p:ext uri="{BB962C8B-B14F-4D97-AF65-F5344CB8AC3E}">
        <p14:creationId xmlns:p14="http://schemas.microsoft.com/office/powerpoint/2010/main" val="63410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F0734-05B7-4E27-BD98-E62B1471C640}" type="datetimeFigureOut">
              <a:rPr lang="en-US" smtClean="0"/>
              <a:t>4/19/2016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ADC34-6F0E-4421-B2AC-1ABA3B92EA92}" type="slidenum">
              <a:rPr lang="en-US" smtClean="0"/>
              <a:t>‹#›</a:t>
            </a:fld>
            <a:endParaRPr lang="en-US"/>
          </a:p>
        </p:txBody>
      </p:sp>
    </p:spTree>
    <p:extLst>
      <p:ext uri="{BB962C8B-B14F-4D97-AF65-F5344CB8AC3E}">
        <p14:creationId xmlns:p14="http://schemas.microsoft.com/office/powerpoint/2010/main" val="4284921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 350</a:t>
            </a:r>
            <a:endParaRPr lang="en-US" dirty="0"/>
          </a:p>
        </p:txBody>
      </p:sp>
      <p:sp>
        <p:nvSpPr>
          <p:cNvPr id="3" name="Subtitle 2"/>
          <p:cNvSpPr>
            <a:spLocks noGrp="1"/>
          </p:cNvSpPr>
          <p:nvPr>
            <p:ph type="subTitle" idx="1"/>
          </p:nvPr>
        </p:nvSpPr>
        <p:spPr/>
        <p:txBody>
          <a:bodyPr/>
          <a:lstStyle/>
          <a:p>
            <a:r>
              <a:rPr lang="en-US" dirty="0" smtClean="0"/>
              <a:t>Categorical Variables</a:t>
            </a:r>
            <a:endParaRPr lang="en-US" dirty="0"/>
          </a:p>
        </p:txBody>
      </p:sp>
    </p:spTree>
    <p:extLst>
      <p:ext uri="{BB962C8B-B14F-4D97-AF65-F5344CB8AC3E}">
        <p14:creationId xmlns:p14="http://schemas.microsoft.com/office/powerpoint/2010/main" val="3141068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228600" y="457200"/>
            <a:ext cx="8153400" cy="5029200"/>
          </a:xfrm>
        </p:spPr>
        <p:txBody>
          <a:bodyPr/>
          <a:lstStyle/>
          <a:p>
            <a:pPr eaLnBrk="1" hangingPunct="1"/>
            <a:r>
              <a:rPr lang="en-US" sz="3600" dirty="0" smtClean="0"/>
              <a:t>This way of representing categorical data using a 2-way table is known as a </a:t>
            </a:r>
            <a:r>
              <a:rPr lang="en-US" sz="3600" dirty="0" smtClean="0">
                <a:solidFill>
                  <a:schemeClr val="tx2"/>
                </a:solidFill>
              </a:rPr>
              <a:t>“Contingency Table”</a:t>
            </a:r>
            <a:r>
              <a:rPr lang="en-US" sz="3600" dirty="0" smtClean="0"/>
              <a:t> representation. </a:t>
            </a:r>
          </a:p>
          <a:p>
            <a:pPr eaLnBrk="1" hangingPunct="1"/>
            <a:endParaRPr lang="en-US" sz="3600" dirty="0" smtClean="0"/>
          </a:p>
          <a:p>
            <a:pPr eaLnBrk="1" hangingPunct="1"/>
            <a:r>
              <a:rPr lang="en-US" sz="3600" dirty="0" smtClean="0"/>
              <a:t>We can also view the data in graphic form:</a:t>
            </a:r>
          </a:p>
        </p:txBody>
      </p:sp>
    </p:spTree>
    <p:extLst>
      <p:ext uri="{BB962C8B-B14F-4D97-AF65-F5344CB8AC3E}">
        <p14:creationId xmlns:p14="http://schemas.microsoft.com/office/powerpoint/2010/main" val="61176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10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5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anim calcmode="lin" valueType="num">
                                      <p:cBhvr additive="base">
                                        <p:cTn id="13" dur="10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52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p:nvPr>
        </p:nvPicPr>
        <p:blipFill>
          <a:blip r:embed="rId2" cstate="print"/>
          <a:srcRect/>
          <a:stretch>
            <a:fillRect/>
          </a:stretch>
        </p:blipFill>
        <p:spPr>
          <a:xfrm>
            <a:off x="304800" y="152400"/>
            <a:ext cx="7435850" cy="4959350"/>
          </a:xfrm>
          <a:noFill/>
        </p:spPr>
      </p:pic>
    </p:spTree>
    <p:extLst>
      <p:ext uri="{BB962C8B-B14F-4D97-AF65-F5344CB8AC3E}">
        <p14:creationId xmlns:p14="http://schemas.microsoft.com/office/powerpoint/2010/main" val="3288940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152400" y="304800"/>
            <a:ext cx="8229600" cy="5486400"/>
          </a:xfrm>
        </p:spPr>
        <p:txBody>
          <a:bodyPr>
            <a:normAutofit/>
          </a:bodyPr>
          <a:lstStyle/>
          <a:p>
            <a:pPr eaLnBrk="1" hangingPunct="1">
              <a:lnSpc>
                <a:spcPct val="90000"/>
              </a:lnSpc>
            </a:pPr>
            <a:r>
              <a:rPr lang="en-US" dirty="0" smtClean="0"/>
              <a:t>The question poses a choice between two hypotheses:</a:t>
            </a:r>
          </a:p>
          <a:p>
            <a:pPr>
              <a:lnSpc>
                <a:spcPct val="90000"/>
              </a:lnSpc>
            </a:pPr>
            <a:r>
              <a:rPr lang="en-US" dirty="0" smtClean="0">
                <a:solidFill>
                  <a:schemeClr val="tx2"/>
                </a:solidFill>
              </a:rPr>
              <a:t>H</a:t>
            </a:r>
            <a:r>
              <a:rPr lang="en-US" baseline="-25000" dirty="0" smtClean="0">
                <a:solidFill>
                  <a:schemeClr val="tx2"/>
                </a:solidFill>
              </a:rPr>
              <a:t>0</a:t>
            </a:r>
            <a:r>
              <a:rPr lang="en-US" dirty="0" smtClean="0">
                <a:solidFill>
                  <a:schemeClr val="tx2"/>
                </a:solidFill>
              </a:rPr>
              <a:t>:</a:t>
            </a:r>
            <a:r>
              <a:rPr lang="en-US" dirty="0" smtClean="0"/>
              <a:t> Survival </a:t>
            </a:r>
            <a:r>
              <a:rPr lang="en-US" dirty="0"/>
              <a:t>was independent of status on </a:t>
            </a:r>
            <a:r>
              <a:rPr lang="en-US" dirty="0" smtClean="0"/>
              <a:t>ship.</a:t>
            </a:r>
          </a:p>
          <a:p>
            <a:pPr>
              <a:lnSpc>
                <a:spcPct val="90000"/>
              </a:lnSpc>
            </a:pPr>
            <a:r>
              <a:rPr lang="en-US" dirty="0" smtClean="0">
                <a:solidFill>
                  <a:schemeClr val="tx2"/>
                </a:solidFill>
              </a:rPr>
              <a:t>H</a:t>
            </a:r>
            <a:r>
              <a:rPr lang="en-US" baseline="-25000" dirty="0" smtClean="0">
                <a:solidFill>
                  <a:schemeClr val="tx2"/>
                </a:solidFill>
              </a:rPr>
              <a:t>a</a:t>
            </a:r>
            <a:r>
              <a:rPr lang="en-US" dirty="0" smtClean="0"/>
              <a:t>: </a:t>
            </a:r>
            <a:r>
              <a:rPr lang="en-US" dirty="0"/>
              <a:t>Survival was </a:t>
            </a:r>
            <a:r>
              <a:rPr lang="en-US" dirty="0" smtClean="0"/>
              <a:t>not independent </a:t>
            </a:r>
            <a:r>
              <a:rPr lang="en-US" dirty="0"/>
              <a:t>of status on ship. The </a:t>
            </a:r>
            <a:r>
              <a:rPr lang="en-US" dirty="0" smtClean="0"/>
              <a:t>two variables are </a:t>
            </a:r>
            <a:r>
              <a:rPr lang="en-US" u="sng" dirty="0" smtClean="0">
                <a:solidFill>
                  <a:schemeClr val="hlink"/>
                </a:solidFill>
              </a:rPr>
              <a:t>associated</a:t>
            </a:r>
            <a:r>
              <a:rPr lang="en-US" dirty="0" smtClean="0"/>
              <a:t> .</a:t>
            </a:r>
          </a:p>
          <a:p>
            <a:pPr eaLnBrk="1" hangingPunct="1">
              <a:lnSpc>
                <a:spcPct val="90000"/>
              </a:lnSpc>
            </a:pPr>
            <a:r>
              <a:rPr lang="en-US" dirty="0" smtClean="0"/>
              <a:t>To decide between these two hypotheses, we must work out what we </a:t>
            </a:r>
            <a:r>
              <a:rPr lang="en-US" u="sng" dirty="0" smtClean="0">
                <a:solidFill>
                  <a:schemeClr val="tx2"/>
                </a:solidFill>
              </a:rPr>
              <a:t>expect</a:t>
            </a:r>
            <a:r>
              <a:rPr lang="en-US" dirty="0" smtClean="0"/>
              <a:t> to happen </a:t>
            </a:r>
            <a:r>
              <a:rPr lang="en-US" dirty="0" smtClean="0">
                <a:solidFill>
                  <a:schemeClr val="hlink"/>
                </a:solidFill>
              </a:rPr>
              <a:t>if Ho were true</a:t>
            </a:r>
            <a:r>
              <a:rPr lang="en-US" dirty="0" smtClean="0"/>
              <a:t>, and then see if the data is near to, or far from, what we expected.</a:t>
            </a:r>
          </a:p>
        </p:txBody>
      </p:sp>
    </p:spTree>
    <p:extLst>
      <p:ext uri="{BB962C8B-B14F-4D97-AF65-F5344CB8AC3E}">
        <p14:creationId xmlns:p14="http://schemas.microsoft.com/office/powerpoint/2010/main" val="231912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10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63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10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 calcmode="lin" valueType="num">
                                      <p:cBhvr additive="base">
                                        <p:cTn id="19" dur="10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323">
                                            <p:txEl>
                                              <p:pRg st="3" end="3"/>
                                            </p:txEl>
                                          </p:spTgt>
                                        </p:tgtEl>
                                        <p:attrNameLst>
                                          <p:attrName>style.visibility</p:attrName>
                                        </p:attrNameLst>
                                      </p:cBhvr>
                                      <p:to>
                                        <p:strVal val="visible"/>
                                      </p:to>
                                    </p:set>
                                    <p:anim calcmode="lin" valueType="num">
                                      <p:cBhvr additive="base">
                                        <p:cTn id="25" dur="10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5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152400" y="228600"/>
            <a:ext cx="8229600" cy="5257800"/>
          </a:xfrm>
        </p:spPr>
        <p:txBody>
          <a:bodyPr/>
          <a:lstStyle/>
          <a:p>
            <a:pPr eaLnBrk="1" hangingPunct="1">
              <a:buFontTx/>
              <a:buNone/>
            </a:pPr>
            <a:r>
              <a:rPr lang="en-US" sz="2800" dirty="0" smtClean="0">
                <a:solidFill>
                  <a:schemeClr val="tx2"/>
                </a:solidFill>
              </a:rPr>
              <a:t>If Ho </a:t>
            </a:r>
            <a:r>
              <a:rPr lang="en-US" sz="2800" u="sng" dirty="0" smtClean="0">
                <a:solidFill>
                  <a:schemeClr val="tx2"/>
                </a:solidFill>
              </a:rPr>
              <a:t>is</a:t>
            </a:r>
            <a:r>
              <a:rPr lang="en-US" sz="2800" dirty="0" smtClean="0">
                <a:solidFill>
                  <a:schemeClr val="tx2"/>
                </a:solidFill>
              </a:rPr>
              <a:t> true</a:t>
            </a:r>
            <a:r>
              <a:rPr lang="en-US" sz="2800" dirty="0" smtClean="0"/>
              <a:t>, then we would expect that the probability of surviving or dying would be the same whatever ticket category was held.</a:t>
            </a:r>
          </a:p>
          <a:p>
            <a:pPr eaLnBrk="1" hangingPunct="1"/>
            <a:endParaRPr lang="en-US" sz="2800" dirty="0" smtClean="0"/>
          </a:p>
          <a:p>
            <a:pPr eaLnBrk="1" hangingPunct="1"/>
            <a:r>
              <a:rPr lang="en-US" sz="2800" dirty="0" smtClean="0"/>
              <a:t>Looking at the observed data, overall  710/2201 survived and 1491/2201 did not.</a:t>
            </a:r>
            <a:endParaRPr lang="en-US" sz="2800" u="sng" dirty="0" smtClean="0"/>
          </a:p>
          <a:p>
            <a:pPr eaLnBrk="1" hangingPunct="1"/>
            <a:endParaRPr lang="en-US" sz="2800" u="sng" dirty="0" smtClean="0">
              <a:solidFill>
                <a:schemeClr val="tx2"/>
              </a:solidFill>
            </a:endParaRPr>
          </a:p>
          <a:p>
            <a:pPr eaLnBrk="1" hangingPunct="1"/>
            <a:r>
              <a:rPr lang="en-US" sz="2800" u="sng" dirty="0" smtClean="0">
                <a:solidFill>
                  <a:schemeClr val="tx2"/>
                </a:solidFill>
              </a:rPr>
              <a:t>If</a:t>
            </a:r>
            <a:r>
              <a:rPr lang="en-US" sz="2800" dirty="0" smtClean="0">
                <a:solidFill>
                  <a:schemeClr val="tx2"/>
                </a:solidFill>
              </a:rPr>
              <a:t> Ho is true</a:t>
            </a:r>
            <a:r>
              <a:rPr lang="en-US" sz="2800" dirty="0" smtClean="0"/>
              <a:t>, then we would </a:t>
            </a:r>
            <a:r>
              <a:rPr lang="en-US" sz="2800" u="sng" dirty="0" smtClean="0">
                <a:solidFill>
                  <a:schemeClr val="tx2"/>
                </a:solidFill>
              </a:rPr>
              <a:t>expect</a:t>
            </a:r>
            <a:r>
              <a:rPr lang="en-US" sz="2800" dirty="0" smtClean="0"/>
              <a:t>, on average, that 710/2201 of the 325 first-class passengers would survive, that is 0.3226 x 325, which equals </a:t>
            </a:r>
            <a:r>
              <a:rPr lang="en-US" sz="2800" dirty="0" smtClean="0">
                <a:solidFill>
                  <a:schemeClr val="tx2"/>
                </a:solidFill>
              </a:rPr>
              <a:t>104.84</a:t>
            </a:r>
          </a:p>
        </p:txBody>
      </p:sp>
    </p:spTree>
    <p:extLst>
      <p:ext uri="{BB962C8B-B14F-4D97-AF65-F5344CB8AC3E}">
        <p14:creationId xmlns:p14="http://schemas.microsoft.com/office/powerpoint/2010/main" val="106542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10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pRg st="2" end="2"/>
                                            </p:txEl>
                                          </p:spTgt>
                                        </p:tgtEl>
                                        <p:attrNameLst>
                                          <p:attrName>style.visibility</p:attrName>
                                        </p:attrNameLst>
                                      </p:cBhvr>
                                      <p:to>
                                        <p:strVal val="visible"/>
                                      </p:to>
                                    </p:set>
                                    <p:anim calcmode="lin" valueType="num">
                                      <p:cBhvr additive="base">
                                        <p:cTn id="13" dur="10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47">
                                            <p:txEl>
                                              <p:pRg st="4" end="4"/>
                                            </p:txEl>
                                          </p:spTgt>
                                        </p:tgtEl>
                                        <p:attrNameLst>
                                          <p:attrName>style.visibility</p:attrName>
                                        </p:attrNameLst>
                                      </p:cBhvr>
                                      <p:to>
                                        <p:strVal val="visible"/>
                                      </p:to>
                                    </p:set>
                                    <p:anim calcmode="lin" valueType="num">
                                      <p:cBhvr additive="base">
                                        <p:cTn id="19" dur="10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228600" y="228600"/>
            <a:ext cx="8153400" cy="5257800"/>
          </a:xfrm>
        </p:spPr>
        <p:txBody>
          <a:bodyPr>
            <a:normAutofit lnSpcReduction="10000"/>
          </a:bodyPr>
          <a:lstStyle/>
          <a:p>
            <a:pPr eaLnBrk="1" hangingPunct="1"/>
            <a:r>
              <a:rPr lang="en-US" dirty="0" smtClean="0"/>
              <a:t>We can re-express this calculation as:</a:t>
            </a:r>
          </a:p>
          <a:p>
            <a:pPr eaLnBrk="1" hangingPunct="1">
              <a:buFontTx/>
              <a:buNone/>
            </a:pPr>
            <a:r>
              <a:rPr lang="en-US" dirty="0" smtClean="0">
                <a:solidFill>
                  <a:schemeClr val="tx2"/>
                </a:solidFill>
              </a:rPr>
              <a:t>   Expected Frequency  =</a:t>
            </a:r>
          </a:p>
          <a:p>
            <a:pPr eaLnBrk="1" hangingPunct="1">
              <a:buFontTx/>
              <a:buNone/>
            </a:pPr>
            <a:r>
              <a:rPr lang="en-US" dirty="0" smtClean="0">
                <a:solidFill>
                  <a:schemeClr val="tx2"/>
                </a:solidFill>
              </a:rPr>
              <a:t>(Row Total) x (Column Total) / (Grand Total)</a:t>
            </a:r>
          </a:p>
          <a:p>
            <a:pPr eaLnBrk="1" hangingPunct="1">
              <a:buFontTx/>
              <a:buNone/>
            </a:pPr>
            <a:r>
              <a:rPr lang="en-US" dirty="0" smtClean="0"/>
              <a:t>  Expected Frequency   =   </a:t>
            </a:r>
          </a:p>
          <a:p>
            <a:pPr eaLnBrk="1" hangingPunct="1">
              <a:buFontTx/>
              <a:buNone/>
            </a:pPr>
            <a:r>
              <a:rPr lang="en-US" dirty="0" smtClean="0"/>
              <a:t>(710 x 325) / 2201  =  104.84</a:t>
            </a:r>
          </a:p>
          <a:p>
            <a:pPr eaLnBrk="1" hangingPunct="1">
              <a:buFontTx/>
              <a:buNone/>
            </a:pPr>
            <a:endParaRPr lang="en-US" dirty="0" smtClean="0"/>
          </a:p>
          <a:p>
            <a:pPr eaLnBrk="1" hangingPunct="1">
              <a:buFontTx/>
              <a:buNone/>
            </a:pPr>
            <a:r>
              <a:rPr lang="en-US" dirty="0" smtClean="0"/>
              <a:t>  Similar computations give the expected frequencies </a:t>
            </a:r>
            <a:r>
              <a:rPr lang="en-US" dirty="0" smtClean="0">
                <a:solidFill>
                  <a:schemeClr val="hlink"/>
                </a:solidFill>
              </a:rPr>
              <a:t>(if Ho were true)</a:t>
            </a:r>
            <a:r>
              <a:rPr lang="en-US" dirty="0" smtClean="0"/>
              <a:t> for the remaining cells of the contingency table as follows:</a:t>
            </a:r>
          </a:p>
        </p:txBody>
      </p:sp>
    </p:spTree>
    <p:extLst>
      <p:ext uri="{BB962C8B-B14F-4D97-AF65-F5344CB8AC3E}">
        <p14:creationId xmlns:p14="http://schemas.microsoft.com/office/powerpoint/2010/main" val="378623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10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83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anim calcmode="lin" valueType="num">
                                      <p:cBhvr additive="base">
                                        <p:cTn id="11" dur="10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5837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anim calcmode="lin" valueType="num">
                                      <p:cBhvr additive="base">
                                        <p:cTn id="15" dur="10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83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8371">
                                            <p:txEl>
                                              <p:pRg st="3" end="3"/>
                                            </p:txEl>
                                          </p:spTgt>
                                        </p:tgtEl>
                                        <p:attrNameLst>
                                          <p:attrName>style.visibility</p:attrName>
                                        </p:attrNameLst>
                                      </p:cBhvr>
                                      <p:to>
                                        <p:strVal val="visible"/>
                                      </p:to>
                                    </p:set>
                                    <p:anim calcmode="lin" valueType="num">
                                      <p:cBhvr additive="base">
                                        <p:cTn id="21" dur="10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58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 calcmode="lin" valueType="num">
                                      <p:cBhvr additive="base">
                                        <p:cTn id="27" dur="10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583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8371">
                                            <p:txEl>
                                              <p:pRg st="6" end="6"/>
                                            </p:txEl>
                                          </p:spTgt>
                                        </p:tgtEl>
                                        <p:attrNameLst>
                                          <p:attrName>style.visibility</p:attrName>
                                        </p:attrNameLst>
                                      </p:cBhvr>
                                      <p:to>
                                        <p:strVal val="visible"/>
                                      </p:to>
                                    </p:set>
                                    <p:anim calcmode="lin" valueType="num">
                                      <p:cBhvr additive="base">
                                        <p:cTn id="33" dur="1000" fill="hold"/>
                                        <p:tgtEl>
                                          <p:spTgt spid="58371">
                                            <p:txEl>
                                              <p:pRg st="6" end="6"/>
                                            </p:txEl>
                                          </p:spTgt>
                                        </p:tgtEl>
                                        <p:attrNameLst>
                                          <p:attrName>ppt_x</p:attrName>
                                        </p:attrNameLst>
                                      </p:cBhvr>
                                      <p:tavLst>
                                        <p:tav tm="0">
                                          <p:val>
                                            <p:strVal val="#ppt_x"/>
                                          </p:val>
                                        </p:tav>
                                        <p:tav tm="100000">
                                          <p:val>
                                            <p:strVal val="#ppt_x"/>
                                          </p:val>
                                        </p:tav>
                                      </p:tavLst>
                                    </p:anim>
                                    <p:anim calcmode="lin" valueType="num">
                                      <p:cBhvr additive="base">
                                        <p:cTn id="34" dur="1000" fill="hold"/>
                                        <p:tgtEl>
                                          <p:spTgt spid="583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41" name="Group 41"/>
          <p:cNvGraphicFramePr>
            <a:graphicFrameLocks noGrp="1"/>
          </p:cNvGraphicFramePr>
          <p:nvPr>
            <p:ph idx="1"/>
          </p:nvPr>
        </p:nvGraphicFramePr>
        <p:xfrm>
          <a:off x="0" y="1447800"/>
          <a:ext cx="8534400" cy="3903663"/>
        </p:xfrm>
        <a:graphic>
          <a:graphicData uri="http://schemas.openxmlformats.org/drawingml/2006/table">
            <a:tbl>
              <a:tblPr/>
              <a:tblGrid>
                <a:gridCol w="1422400"/>
                <a:gridCol w="1422400"/>
                <a:gridCol w="1422400"/>
                <a:gridCol w="1422400"/>
                <a:gridCol w="1422400"/>
                <a:gridCol w="1422400"/>
              </a:tblGrid>
              <a:tr h="898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2"/>
                          </a:solidFill>
                          <a:effectLst/>
                          <a:latin typeface="Times New Roman" pitchFamily="18" charset="0"/>
                          <a:cs typeface="Times New Roman" pitchFamily="18" charset="0"/>
                        </a:rPr>
                        <a:t>First</a:t>
                      </a:r>
                      <a:endParaRPr kumimoji="0" lang="en-US" sz="2400" b="0" i="0" u="none" strike="noStrike" cap="none" normalizeH="0" baseline="0" smtClean="0">
                        <a:ln>
                          <a:noFill/>
                        </a:ln>
                        <a:solidFill>
                          <a:schemeClr val="tx2"/>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2"/>
                          </a:solidFill>
                          <a:effectLst/>
                          <a:latin typeface="Times New Roman" pitchFamily="18" charset="0"/>
                          <a:cs typeface="Times New Roman" pitchFamily="18" charset="0"/>
                        </a:rPr>
                        <a:t>Second</a:t>
                      </a:r>
                      <a:endParaRPr kumimoji="0" lang="en-US" sz="2400" b="0" i="0" u="none" strike="noStrike" cap="none" normalizeH="0" baseline="0" smtClean="0">
                        <a:ln>
                          <a:noFill/>
                        </a:ln>
                        <a:solidFill>
                          <a:schemeClr val="tx2"/>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2"/>
                          </a:solidFill>
                          <a:effectLst/>
                          <a:latin typeface="Times New Roman" pitchFamily="18" charset="0"/>
                          <a:cs typeface="Times New Roman" pitchFamily="18" charset="0"/>
                        </a:rPr>
                        <a:t>Third</a:t>
                      </a:r>
                      <a:endParaRPr kumimoji="0" lang="en-US" sz="2400" b="0" i="0" u="none" strike="noStrike" cap="none" normalizeH="0" baseline="0" smtClean="0">
                        <a:ln>
                          <a:noFill/>
                        </a:ln>
                        <a:solidFill>
                          <a:schemeClr val="tx2"/>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2"/>
                          </a:solidFill>
                          <a:effectLst/>
                          <a:latin typeface="Times New Roman" pitchFamily="18" charset="0"/>
                          <a:cs typeface="Times New Roman" pitchFamily="18" charset="0"/>
                        </a:rPr>
                        <a:t>Crew</a:t>
                      </a:r>
                      <a:endParaRPr kumimoji="0" lang="en-US" sz="2400" b="0" i="0" u="none" strike="noStrike" cap="none" normalizeH="0" baseline="0" smtClean="0">
                        <a:ln>
                          <a:noFill/>
                        </a:ln>
                        <a:solidFill>
                          <a:schemeClr val="tx2"/>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hlink"/>
                          </a:solidFill>
                          <a:effectLst/>
                          <a:latin typeface="Times New Roman" pitchFamily="18" charset="0"/>
                          <a:cs typeface="Times New Roman" pitchFamily="18" charset="0"/>
                        </a:rPr>
                        <a:t>Total</a:t>
                      </a:r>
                      <a:endParaRPr kumimoji="0" lang="en-US" sz="2400" b="0" i="0" u="none" strike="noStrike" cap="none" normalizeH="0" baseline="0" smtClean="0">
                        <a:ln>
                          <a:noFill/>
                        </a:ln>
                        <a:solidFill>
                          <a:schemeClr val="hlink"/>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47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2"/>
                          </a:solidFill>
                          <a:effectLst/>
                          <a:latin typeface="Times New Roman" pitchFamily="18" charset="0"/>
                          <a:cs typeface="Times New Roman" pitchFamily="18" charset="0"/>
                        </a:rPr>
                        <a:t>Alive</a:t>
                      </a:r>
                      <a:endParaRPr kumimoji="0" lang="en-US" sz="2400" b="0" i="0" u="none" strike="noStrike" cap="none" normalizeH="0" baseline="0" smtClean="0">
                        <a:ln>
                          <a:noFill/>
                        </a:ln>
                        <a:solidFill>
                          <a:schemeClr val="tx2"/>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104.84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91.94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227.74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285.48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710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46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2"/>
                          </a:solidFill>
                          <a:effectLst/>
                          <a:latin typeface="Times New Roman" pitchFamily="18" charset="0"/>
                          <a:cs typeface="Times New Roman" pitchFamily="18" charset="0"/>
                        </a:rPr>
                        <a:t>Dead</a:t>
                      </a:r>
                      <a:endParaRPr kumimoji="0" lang="en-US" sz="2400" b="0" i="0" u="none" strike="noStrike" cap="none" normalizeH="0" baseline="0" smtClean="0">
                        <a:ln>
                          <a:noFill/>
                        </a:ln>
                        <a:solidFill>
                          <a:schemeClr val="tx2"/>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220.16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193.06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478.26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599.52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1491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1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hlink"/>
                          </a:solidFill>
                          <a:effectLst/>
                          <a:latin typeface="Times New Roman" pitchFamily="18" charset="0"/>
                          <a:cs typeface="Times New Roman" pitchFamily="18" charset="0"/>
                        </a:rPr>
                        <a:t>Total</a:t>
                      </a:r>
                      <a:endParaRPr kumimoji="0" lang="en-US" sz="2400" b="0" i="0" u="none" strike="noStrike" cap="none" normalizeH="0" baseline="0" smtClean="0">
                        <a:ln>
                          <a:noFill/>
                        </a:ln>
                        <a:solidFill>
                          <a:schemeClr val="hlink"/>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325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285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706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885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2201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88" name="Rectangle 40"/>
          <p:cNvSpPr>
            <a:spLocks noGrp="1" noChangeArrowheads="1"/>
          </p:cNvSpPr>
          <p:nvPr>
            <p:ph type="title"/>
          </p:nvPr>
        </p:nvSpPr>
        <p:spPr>
          <a:xfrm>
            <a:off x="685800" y="152400"/>
            <a:ext cx="6870700" cy="1143000"/>
          </a:xfrm>
        </p:spPr>
        <p:txBody>
          <a:bodyPr/>
          <a:lstStyle/>
          <a:p>
            <a:pPr eaLnBrk="1" hangingPunct="1"/>
            <a:r>
              <a:rPr lang="en-US" sz="4000" b="1" smtClean="0">
                <a:solidFill>
                  <a:schemeClr val="folHlink"/>
                </a:solidFill>
              </a:rPr>
              <a:t>EXPECTED FREQUENCIES</a:t>
            </a:r>
          </a:p>
        </p:txBody>
      </p:sp>
      <p:sp>
        <p:nvSpPr>
          <p:cNvPr id="53287" name="Rectangle 39"/>
          <p:cNvSpPr>
            <a:spLocks noChangeArrowheads="1"/>
          </p:cNvSpPr>
          <p:nvPr/>
        </p:nvSpPr>
        <p:spPr bwMode="auto">
          <a:xfrm>
            <a:off x="0" y="4098925"/>
            <a:ext cx="9144000" cy="0"/>
          </a:xfrm>
          <a:prstGeom prst="rect">
            <a:avLst/>
          </a:prstGeom>
          <a:noFill/>
          <a:ln w="9525">
            <a:noFill/>
            <a:miter lim="800000"/>
            <a:headEnd/>
            <a:tailEnd/>
          </a:ln>
        </p:spPr>
        <p:txBody>
          <a:bodyPr wrap="none" anchor="ctr">
            <a:spAutoFit/>
          </a:bodyPr>
          <a:lstStyle/>
          <a:p>
            <a:pPr eaLnBrk="1" hangingPunct="1"/>
            <a:endParaRPr lang="en-US" baseline="0"/>
          </a:p>
        </p:txBody>
      </p:sp>
    </p:spTree>
    <p:extLst>
      <p:ext uri="{BB962C8B-B14F-4D97-AF65-F5344CB8AC3E}">
        <p14:creationId xmlns:p14="http://schemas.microsoft.com/office/powerpoint/2010/main" val="1831860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0" y="0"/>
            <a:ext cx="7696200" cy="5029200"/>
          </a:xfrm>
        </p:spPr>
        <p:txBody>
          <a:bodyPr/>
          <a:lstStyle/>
          <a:p>
            <a:pPr eaLnBrk="1" hangingPunct="1"/>
            <a:r>
              <a:rPr lang="en-US" dirty="0" smtClean="0"/>
              <a:t> Note that there are differences between the </a:t>
            </a:r>
            <a:r>
              <a:rPr lang="en-US" dirty="0" smtClean="0">
                <a:solidFill>
                  <a:schemeClr val="tx2"/>
                </a:solidFill>
              </a:rPr>
              <a:t>observed frequencies(O)</a:t>
            </a:r>
            <a:r>
              <a:rPr lang="en-US" dirty="0" smtClean="0"/>
              <a:t> and the </a:t>
            </a:r>
            <a:r>
              <a:rPr lang="en-US" dirty="0" smtClean="0">
                <a:solidFill>
                  <a:schemeClr val="tx2"/>
                </a:solidFill>
              </a:rPr>
              <a:t>expected frequencies(E).</a:t>
            </a:r>
          </a:p>
          <a:p>
            <a:pPr eaLnBrk="1" hangingPunct="1"/>
            <a:endParaRPr lang="en-US" dirty="0" smtClean="0"/>
          </a:p>
          <a:p>
            <a:pPr eaLnBrk="1" hangingPunct="1"/>
            <a:r>
              <a:rPr lang="en-US" dirty="0" smtClean="0"/>
              <a:t>Are these differences large in relation to the sort of sampling error we would expect? If they are large we would want to reject H</a:t>
            </a:r>
            <a:r>
              <a:rPr lang="en-US" baseline="-25000" dirty="0" smtClean="0"/>
              <a:t>0</a:t>
            </a:r>
            <a:r>
              <a:rPr lang="en-US" dirty="0" smtClean="0"/>
              <a:t> in favor of H</a:t>
            </a:r>
            <a:r>
              <a:rPr lang="en-US" baseline="-25000" dirty="0" smtClean="0"/>
              <a:t>a</a:t>
            </a:r>
            <a:r>
              <a:rPr lang="en-US" dirty="0" smtClean="0"/>
              <a:t>.</a:t>
            </a:r>
          </a:p>
        </p:txBody>
      </p:sp>
    </p:spTree>
    <p:extLst>
      <p:ext uri="{BB962C8B-B14F-4D97-AF65-F5344CB8AC3E}">
        <p14:creationId xmlns:p14="http://schemas.microsoft.com/office/powerpoint/2010/main" val="415896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10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pRg st="2" end="2"/>
                                            </p:txEl>
                                          </p:spTgt>
                                        </p:tgtEl>
                                        <p:attrNameLst>
                                          <p:attrName>style.visibility</p:attrName>
                                        </p:attrNameLst>
                                      </p:cBhvr>
                                      <p:to>
                                        <p:strVal val="visible"/>
                                      </p:to>
                                    </p:set>
                                    <p:anim calcmode="lin" valueType="num">
                                      <p:cBhvr additive="base">
                                        <p:cTn id="13" dur="10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228600" y="228600"/>
            <a:ext cx="8153400" cy="5257800"/>
          </a:xfrm>
        </p:spPr>
        <p:txBody>
          <a:bodyPr/>
          <a:lstStyle/>
          <a:p>
            <a:pPr eaLnBrk="1" hangingPunct="1">
              <a:buFontTx/>
              <a:buNone/>
            </a:pPr>
            <a:r>
              <a:rPr lang="en-US" dirty="0" smtClean="0"/>
              <a:t>If the differences are relatively small, we would not want to reject Ho on the grounds that they could be due to chance.</a:t>
            </a:r>
          </a:p>
          <a:p>
            <a:pPr eaLnBrk="1" hangingPunct="1"/>
            <a:endParaRPr lang="en-US" dirty="0" smtClean="0"/>
          </a:p>
          <a:p>
            <a:pPr eaLnBrk="1" hangingPunct="1"/>
            <a:r>
              <a:rPr lang="en-US" dirty="0" smtClean="0"/>
              <a:t>To answer this question we must learn about a statistical distribution known as a </a:t>
            </a:r>
            <a:r>
              <a:rPr lang="en-US" dirty="0" smtClean="0">
                <a:solidFill>
                  <a:schemeClr val="tx2"/>
                </a:solidFill>
              </a:rPr>
              <a:t>chi-square</a:t>
            </a:r>
            <a:r>
              <a:rPr lang="en-US" dirty="0" smtClean="0"/>
              <a:t> (    ) </a:t>
            </a:r>
            <a:r>
              <a:rPr lang="en-US" dirty="0" smtClean="0">
                <a:solidFill>
                  <a:schemeClr val="tx2"/>
                </a:solidFill>
              </a:rPr>
              <a:t>distribution</a:t>
            </a:r>
            <a:r>
              <a:rPr lang="en-US" dirty="0" smtClean="0"/>
              <a:t>.</a:t>
            </a:r>
          </a:p>
        </p:txBody>
      </p:sp>
      <p:sp>
        <p:nvSpPr>
          <p:cNvPr id="1536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5362" name="Object 4"/>
          <p:cNvGraphicFramePr>
            <a:graphicFrameLocks noChangeAspect="1"/>
          </p:cNvGraphicFramePr>
          <p:nvPr>
            <p:extLst>
              <p:ext uri="{D42A27DB-BD31-4B8C-83A1-F6EECF244321}">
                <p14:modId xmlns:p14="http://schemas.microsoft.com/office/powerpoint/2010/main" val="1496373708"/>
              </p:ext>
            </p:extLst>
          </p:nvPr>
        </p:nvGraphicFramePr>
        <p:xfrm>
          <a:off x="762000" y="3352800"/>
          <a:ext cx="587375" cy="533400"/>
        </p:xfrm>
        <a:graphic>
          <a:graphicData uri="http://schemas.openxmlformats.org/presentationml/2006/ole">
            <mc:AlternateContent xmlns:mc="http://schemas.openxmlformats.org/markup-compatibility/2006">
              <mc:Choice xmlns:v="urn:schemas-microsoft-com:vml" Requires="v">
                <p:oleObj spid="_x0000_s17420" name="Equation" r:id="rId3" imgW="215806" imgH="228501" progId="Equation.3">
                  <p:embed/>
                </p:oleObj>
              </mc:Choice>
              <mc:Fallback>
                <p:oleObj name="Equation" r:id="rId3" imgW="215806"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352800"/>
                        <a:ext cx="5873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128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10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 calcmode="lin" valueType="num">
                                      <p:cBhvr additive="base">
                                        <p:cTn id="13" dur="10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60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2"/>
                                        </p:tgtEl>
                                        <p:attrNameLst>
                                          <p:attrName>style.visibility</p:attrName>
                                        </p:attrNameLst>
                                      </p:cBhvr>
                                      <p:to>
                                        <p:strVal val="visible"/>
                                      </p:to>
                                    </p:set>
                                    <p:anim calcmode="lin" valueType="num">
                                      <p:cBhvr additive="base">
                                        <p:cTn id="19" dur="1000" fill="hold"/>
                                        <p:tgtEl>
                                          <p:spTgt spid="15362"/>
                                        </p:tgtEl>
                                        <p:attrNameLst>
                                          <p:attrName>ppt_x</p:attrName>
                                        </p:attrNameLst>
                                      </p:cBhvr>
                                      <p:tavLst>
                                        <p:tav tm="0">
                                          <p:val>
                                            <p:strVal val="#ppt_x"/>
                                          </p:val>
                                        </p:tav>
                                        <p:tav tm="100000">
                                          <p:val>
                                            <p:strVal val="#ppt_x"/>
                                          </p:val>
                                        </p:tav>
                                      </p:tavLst>
                                    </p:anim>
                                    <p:anim calcmode="lin" valueType="num">
                                      <p:cBhvr additive="base">
                                        <p:cTn id="20" dur="1000" fill="hold"/>
                                        <p:tgtEl>
                                          <p:spTgt spid="1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pPr eaLnBrk="1" hangingPunct="1">
              <a:lnSpc>
                <a:spcPct val="90000"/>
              </a:lnSpc>
            </a:pPr>
            <a:r>
              <a:rPr lang="en-US" smtClean="0"/>
              <a:t>The </a:t>
            </a:r>
            <a:r>
              <a:rPr lang="en-US" smtClean="0">
                <a:solidFill>
                  <a:schemeClr val="tx2"/>
                </a:solidFill>
              </a:rPr>
              <a:t>test statistic</a:t>
            </a:r>
            <a:r>
              <a:rPr lang="en-US" smtClean="0"/>
              <a:t> which we use to summarize the discrepancies between the </a:t>
            </a:r>
            <a:r>
              <a:rPr lang="en-US" u="sng" smtClean="0"/>
              <a:t>observed</a:t>
            </a:r>
            <a:r>
              <a:rPr lang="en-US" smtClean="0"/>
              <a:t> and </a:t>
            </a:r>
            <a:r>
              <a:rPr lang="en-US" u="sng" smtClean="0"/>
              <a:t>expected</a:t>
            </a:r>
            <a:r>
              <a:rPr lang="en-US" smtClean="0"/>
              <a:t> frequencies is given by</a:t>
            </a:r>
          </a:p>
          <a:p>
            <a:pPr eaLnBrk="1" hangingPunct="1">
              <a:lnSpc>
                <a:spcPct val="90000"/>
              </a:lnSpc>
              <a:buFontTx/>
              <a:buNone/>
            </a:pPr>
            <a:r>
              <a:rPr lang="en-US" smtClean="0"/>
              <a:t>            </a:t>
            </a:r>
            <a:r>
              <a:rPr lang="en-US" smtClean="0">
                <a:solidFill>
                  <a:schemeClr val="tx2"/>
                </a:solidFill>
              </a:rPr>
              <a:t>Σ (O-E)</a:t>
            </a:r>
            <a:r>
              <a:rPr lang="en-US" baseline="30000" smtClean="0">
                <a:solidFill>
                  <a:schemeClr val="tx2"/>
                </a:solidFill>
              </a:rPr>
              <a:t>2</a:t>
            </a:r>
            <a:r>
              <a:rPr lang="en-US" smtClean="0">
                <a:solidFill>
                  <a:schemeClr val="tx2"/>
                </a:solidFill>
              </a:rPr>
              <a:t>/E</a:t>
            </a:r>
          </a:p>
          <a:p>
            <a:pPr eaLnBrk="1" hangingPunct="1">
              <a:lnSpc>
                <a:spcPct val="90000"/>
              </a:lnSpc>
              <a:buFontTx/>
              <a:buNone/>
            </a:pPr>
            <a:r>
              <a:rPr lang="en-US" smtClean="0"/>
              <a:t>   where we “sum” over all the cells in the table.</a:t>
            </a:r>
          </a:p>
        </p:txBody>
      </p:sp>
      <p:sp>
        <p:nvSpPr>
          <p:cNvPr id="55298" name="Rectangle 2"/>
          <p:cNvSpPr>
            <a:spLocks noGrp="1" noChangeArrowheads="1"/>
          </p:cNvSpPr>
          <p:nvPr>
            <p:ph type="title"/>
          </p:nvPr>
        </p:nvSpPr>
        <p:spPr/>
        <p:txBody>
          <a:bodyPr>
            <a:normAutofit fontScale="90000"/>
          </a:bodyPr>
          <a:lstStyle/>
          <a:p>
            <a:pPr eaLnBrk="1" hangingPunct="1"/>
            <a:r>
              <a:rPr lang="en-US" b="1" u="sng" smtClean="0">
                <a:solidFill>
                  <a:schemeClr val="folHlink"/>
                </a:solidFill>
              </a:rPr>
              <a:t>The Chi-Square Test for Independence</a:t>
            </a:r>
          </a:p>
        </p:txBody>
      </p:sp>
    </p:spTree>
    <p:extLst>
      <p:ext uri="{BB962C8B-B14F-4D97-AF65-F5344CB8AC3E}">
        <p14:creationId xmlns:p14="http://schemas.microsoft.com/office/powerpoint/2010/main" val="415561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10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61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10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61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 calcmode="lin" valueType="num">
                                      <p:cBhvr additive="base">
                                        <p:cTn id="19" dur="10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304800" y="762000"/>
            <a:ext cx="8077200" cy="4724400"/>
          </a:xfrm>
        </p:spPr>
        <p:txBody>
          <a:bodyPr/>
          <a:lstStyle/>
          <a:p>
            <a:pPr eaLnBrk="1" hangingPunct="1"/>
            <a:r>
              <a:rPr lang="en-US" smtClean="0"/>
              <a:t>If the </a:t>
            </a:r>
            <a:r>
              <a:rPr lang="en-US" smtClean="0">
                <a:solidFill>
                  <a:schemeClr val="hlink"/>
                </a:solidFill>
              </a:rPr>
              <a:t>O’s</a:t>
            </a:r>
            <a:r>
              <a:rPr lang="en-US" smtClean="0"/>
              <a:t> and the </a:t>
            </a:r>
            <a:r>
              <a:rPr lang="en-US" smtClean="0">
                <a:solidFill>
                  <a:schemeClr val="hlink"/>
                </a:solidFill>
              </a:rPr>
              <a:t>E’s</a:t>
            </a:r>
            <a:r>
              <a:rPr lang="en-US" smtClean="0"/>
              <a:t> agree well, this test statistic has a small value. Poor agreement gives a large value.</a:t>
            </a:r>
          </a:p>
        </p:txBody>
      </p:sp>
    </p:spTree>
    <p:extLst>
      <p:ext uri="{BB962C8B-B14F-4D97-AF65-F5344CB8AC3E}">
        <p14:creationId xmlns:p14="http://schemas.microsoft.com/office/powerpoint/2010/main" val="3020830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Contingency Tables</a:t>
            </a:r>
            <a:endParaRPr lang="en-US" dirty="0"/>
          </a:p>
        </p:txBody>
      </p:sp>
      <p:sp>
        <p:nvSpPr>
          <p:cNvPr id="3" name="Content Placeholder 2"/>
          <p:cNvSpPr>
            <a:spLocks noGrp="1"/>
          </p:cNvSpPr>
          <p:nvPr>
            <p:ph idx="1"/>
          </p:nvPr>
        </p:nvSpPr>
        <p:spPr/>
        <p:txBody>
          <a:bodyPr/>
          <a:lstStyle/>
          <a:p>
            <a:r>
              <a:rPr lang="en-US" dirty="0"/>
              <a:t>A two-way table (also called a </a:t>
            </a:r>
            <a:r>
              <a:rPr lang="en-US" b="1" dirty="0"/>
              <a:t>contingency table</a:t>
            </a:r>
            <a:r>
              <a:rPr lang="en-US" dirty="0"/>
              <a:t>) is a useful tool for examining relationships between </a:t>
            </a:r>
            <a:r>
              <a:rPr lang="en-US" u="sng" dirty="0">
                <a:solidFill>
                  <a:schemeClr val="accent2"/>
                </a:solidFill>
              </a:rPr>
              <a:t>categorical variables</a:t>
            </a:r>
            <a:r>
              <a:rPr lang="en-US" dirty="0"/>
              <a:t>. </a:t>
            </a:r>
            <a:endParaRPr lang="en-US" dirty="0" smtClean="0"/>
          </a:p>
          <a:p>
            <a:r>
              <a:rPr lang="en-US" dirty="0" smtClean="0"/>
              <a:t>Each </a:t>
            </a:r>
            <a:r>
              <a:rPr lang="en-US" u="sng" dirty="0" smtClean="0">
                <a:solidFill>
                  <a:schemeClr val="accent2"/>
                </a:solidFill>
              </a:rPr>
              <a:t>cell</a:t>
            </a:r>
            <a:r>
              <a:rPr lang="en-US" dirty="0" smtClean="0">
                <a:solidFill>
                  <a:schemeClr val="accent2"/>
                </a:solidFill>
              </a:rPr>
              <a:t> </a:t>
            </a:r>
            <a:r>
              <a:rPr lang="en-US" dirty="0" smtClean="0"/>
              <a:t>in the table gives the count (or percent) for a combination of values of the two variables.</a:t>
            </a:r>
            <a:endParaRPr lang="en-US" dirty="0"/>
          </a:p>
        </p:txBody>
      </p:sp>
    </p:spTree>
    <p:extLst>
      <p:ext uri="{BB962C8B-B14F-4D97-AF65-F5344CB8AC3E}">
        <p14:creationId xmlns:p14="http://schemas.microsoft.com/office/powerpoint/2010/main" val="129916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0" y="228600"/>
            <a:ext cx="8229600" cy="5257800"/>
          </a:xfrm>
        </p:spPr>
        <p:txBody>
          <a:bodyPr/>
          <a:lstStyle/>
          <a:p>
            <a:pPr eaLnBrk="1" hangingPunct="1">
              <a:buFontTx/>
              <a:buNone/>
            </a:pPr>
            <a:r>
              <a:rPr lang="en-US" smtClean="0"/>
              <a:t> Here,</a:t>
            </a:r>
          </a:p>
          <a:p>
            <a:pPr eaLnBrk="1" hangingPunct="1">
              <a:buFontTx/>
              <a:buNone/>
            </a:pPr>
            <a:r>
              <a:rPr lang="en-US" sz="2800" smtClean="0">
                <a:solidFill>
                  <a:schemeClr val="tx2"/>
                </a:solidFill>
              </a:rPr>
              <a:t>Σ(O-E)</a:t>
            </a:r>
            <a:r>
              <a:rPr lang="en-US" sz="2800" baseline="30000" smtClean="0">
                <a:solidFill>
                  <a:schemeClr val="tx2"/>
                </a:solidFill>
              </a:rPr>
              <a:t>2</a:t>
            </a:r>
            <a:r>
              <a:rPr lang="en-US" sz="2800" smtClean="0">
                <a:solidFill>
                  <a:schemeClr val="tx2"/>
                </a:solidFill>
              </a:rPr>
              <a:t>/E</a:t>
            </a:r>
            <a:r>
              <a:rPr lang="en-US" sz="2800" smtClean="0"/>
              <a:t>   =  (202-104.84)</a:t>
            </a:r>
            <a:r>
              <a:rPr lang="en-US" sz="2800" baseline="30000" smtClean="0"/>
              <a:t>2</a:t>
            </a:r>
            <a:r>
              <a:rPr lang="en-US" sz="2800" smtClean="0"/>
              <a:t>/104.84</a:t>
            </a:r>
          </a:p>
          <a:p>
            <a:pPr eaLnBrk="1" hangingPunct="1">
              <a:buFontTx/>
              <a:buNone/>
            </a:pPr>
            <a:r>
              <a:rPr lang="en-US" sz="2800" smtClean="0"/>
              <a:t> +   (118-91.94)</a:t>
            </a:r>
            <a:r>
              <a:rPr lang="en-US" sz="2800" baseline="30000" smtClean="0"/>
              <a:t>2</a:t>
            </a:r>
            <a:r>
              <a:rPr lang="en-US" sz="2800" smtClean="0"/>
              <a:t>/91.94  </a:t>
            </a:r>
          </a:p>
          <a:p>
            <a:pPr eaLnBrk="1" hangingPunct="1">
              <a:buFontTx/>
              <a:buNone/>
            </a:pPr>
            <a:r>
              <a:rPr lang="en-US" sz="2800" smtClean="0"/>
              <a:t> +  (178-227.74)</a:t>
            </a:r>
            <a:r>
              <a:rPr lang="en-US" sz="2800" baseline="30000" smtClean="0"/>
              <a:t>2</a:t>
            </a:r>
            <a:r>
              <a:rPr lang="en-US" sz="2800" smtClean="0"/>
              <a:t>/227.74</a:t>
            </a:r>
          </a:p>
          <a:p>
            <a:pPr eaLnBrk="1" hangingPunct="1">
              <a:buFontTx/>
              <a:buNone/>
            </a:pPr>
            <a:r>
              <a:rPr lang="en-US" sz="2800" smtClean="0"/>
              <a:t> +  (212-285.48)</a:t>
            </a:r>
            <a:r>
              <a:rPr lang="en-US" sz="2800" baseline="30000" smtClean="0"/>
              <a:t>2</a:t>
            </a:r>
            <a:r>
              <a:rPr lang="en-US" sz="2800" smtClean="0"/>
              <a:t>/285.48  </a:t>
            </a:r>
          </a:p>
          <a:p>
            <a:pPr eaLnBrk="1" hangingPunct="1">
              <a:buFontTx/>
              <a:buNone/>
            </a:pPr>
            <a:r>
              <a:rPr lang="en-US" sz="2800" smtClean="0"/>
              <a:t> +  (123-220.16)</a:t>
            </a:r>
            <a:r>
              <a:rPr lang="en-US" sz="2800" baseline="30000" smtClean="0"/>
              <a:t>2</a:t>
            </a:r>
            <a:r>
              <a:rPr lang="en-US" sz="2800" smtClean="0"/>
              <a:t>/220.16 </a:t>
            </a:r>
          </a:p>
          <a:p>
            <a:pPr eaLnBrk="1" hangingPunct="1">
              <a:buFontTx/>
              <a:buNone/>
            </a:pPr>
            <a:r>
              <a:rPr lang="en-US" sz="2800" smtClean="0"/>
              <a:t> +  (167-193.06)</a:t>
            </a:r>
            <a:r>
              <a:rPr lang="en-US" sz="2800" baseline="30000" smtClean="0"/>
              <a:t>2</a:t>
            </a:r>
            <a:r>
              <a:rPr lang="en-US" sz="2800" smtClean="0"/>
              <a:t>/193.06</a:t>
            </a:r>
          </a:p>
          <a:p>
            <a:pPr eaLnBrk="1" hangingPunct="1">
              <a:buFontTx/>
              <a:buNone/>
            </a:pPr>
            <a:r>
              <a:rPr lang="en-US" sz="2800" smtClean="0"/>
              <a:t> +  (528-478.26)</a:t>
            </a:r>
            <a:r>
              <a:rPr lang="en-US" sz="2800" baseline="30000" smtClean="0"/>
              <a:t>2</a:t>
            </a:r>
            <a:r>
              <a:rPr lang="en-US" sz="2800" smtClean="0"/>
              <a:t>/478.26</a:t>
            </a:r>
          </a:p>
          <a:p>
            <a:pPr eaLnBrk="1" hangingPunct="1">
              <a:buFontTx/>
              <a:buNone/>
            </a:pPr>
            <a:r>
              <a:rPr lang="en-US" sz="2800" smtClean="0"/>
              <a:t> +  (673-599.52)</a:t>
            </a:r>
            <a:r>
              <a:rPr lang="en-US" sz="2800" baseline="30000" smtClean="0"/>
              <a:t>2</a:t>
            </a:r>
            <a:r>
              <a:rPr lang="en-US" sz="2800" smtClean="0"/>
              <a:t>/599.52</a:t>
            </a:r>
          </a:p>
        </p:txBody>
      </p:sp>
    </p:spTree>
    <p:extLst>
      <p:ext uri="{BB962C8B-B14F-4D97-AF65-F5344CB8AC3E}">
        <p14:creationId xmlns:p14="http://schemas.microsoft.com/office/powerpoint/2010/main" val="2660988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0" y="0"/>
            <a:ext cx="8382000" cy="5486400"/>
          </a:xfrm>
        </p:spPr>
        <p:txBody>
          <a:bodyPr/>
          <a:lstStyle/>
          <a:p>
            <a:pPr eaLnBrk="1" hangingPunct="1">
              <a:buFontTx/>
              <a:buNone/>
            </a:pPr>
            <a:r>
              <a:rPr lang="en-US" smtClean="0"/>
              <a:t> =  90.046 + 7.930 + 10.864 + 18.915               + 42.879 + 3.519 + 5.173 + 9.007</a:t>
            </a:r>
          </a:p>
          <a:p>
            <a:pPr eaLnBrk="1" hangingPunct="1">
              <a:buFontTx/>
              <a:buNone/>
            </a:pPr>
            <a:r>
              <a:rPr lang="en-US" smtClean="0"/>
              <a:t>   	= </a:t>
            </a:r>
            <a:r>
              <a:rPr lang="en-US" smtClean="0">
                <a:solidFill>
                  <a:schemeClr val="tx2"/>
                </a:solidFill>
              </a:rPr>
              <a:t>187.793</a:t>
            </a:r>
          </a:p>
          <a:p>
            <a:pPr eaLnBrk="1" hangingPunct="1"/>
            <a:r>
              <a:rPr lang="en-US" smtClean="0"/>
              <a:t>This test statistic has approximately a </a:t>
            </a:r>
            <a:r>
              <a:rPr lang="en-US" smtClean="0">
                <a:solidFill>
                  <a:schemeClr val="hlink"/>
                </a:solidFill>
              </a:rPr>
              <a:t>chi-square distribution</a:t>
            </a:r>
            <a:r>
              <a:rPr lang="en-US" smtClean="0"/>
              <a:t> if the null hypothesis of no association is true.</a:t>
            </a:r>
          </a:p>
        </p:txBody>
      </p:sp>
    </p:spTree>
    <p:extLst>
      <p:ext uri="{BB962C8B-B14F-4D97-AF65-F5344CB8AC3E}">
        <p14:creationId xmlns:p14="http://schemas.microsoft.com/office/powerpoint/2010/main" val="150833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10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64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10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 calcmode="lin" valueType="num">
                                      <p:cBhvr additive="base">
                                        <p:cTn id="19" dur="10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f0803"/>
          <p:cNvPicPr>
            <a:picLocks noChangeAspect="1" noChangeArrowheads="1"/>
          </p:cNvPicPr>
          <p:nvPr/>
        </p:nvPicPr>
        <p:blipFill>
          <a:blip r:embed="rId2" cstate="print"/>
          <a:srcRect/>
          <a:stretch>
            <a:fillRect/>
          </a:stretch>
        </p:blipFill>
        <p:spPr bwMode="auto">
          <a:xfrm>
            <a:off x="1066800" y="1524000"/>
            <a:ext cx="6477000" cy="4114800"/>
          </a:xfrm>
          <a:prstGeom prst="rect">
            <a:avLst/>
          </a:prstGeom>
          <a:noFill/>
          <a:ln w="9525">
            <a:noFill/>
            <a:miter lim="800000"/>
            <a:headEnd/>
            <a:tailEnd/>
          </a:ln>
        </p:spPr>
      </p:pic>
      <p:sp>
        <p:nvSpPr>
          <p:cNvPr id="59395" name="Rectangle 3"/>
          <p:cNvSpPr>
            <a:spLocks noGrp="1" noChangeArrowheads="1"/>
          </p:cNvSpPr>
          <p:nvPr>
            <p:ph type="title"/>
          </p:nvPr>
        </p:nvSpPr>
        <p:spPr>
          <a:xfrm>
            <a:off x="685800" y="152400"/>
            <a:ext cx="6870700" cy="1219200"/>
          </a:xfrm>
        </p:spPr>
        <p:txBody>
          <a:bodyPr/>
          <a:lstStyle/>
          <a:p>
            <a:pPr eaLnBrk="1" hangingPunct="1"/>
            <a:r>
              <a:rPr lang="en-US" sz="3200" b="1" smtClean="0"/>
              <a:t>Chi-Square Sampling Distributions for df = 2,3, and 4</a:t>
            </a:r>
            <a:r>
              <a:rPr lang="en-US" sz="4000" smtClean="0"/>
              <a:t> </a:t>
            </a:r>
          </a:p>
        </p:txBody>
      </p:sp>
    </p:spTree>
    <p:extLst>
      <p:ext uri="{BB962C8B-B14F-4D97-AF65-F5344CB8AC3E}">
        <p14:creationId xmlns:p14="http://schemas.microsoft.com/office/powerpoint/2010/main" val="11689262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585788" y="1522413"/>
            <a:ext cx="7391400" cy="4645025"/>
          </a:xfrm>
        </p:spPr>
        <p:txBody>
          <a:bodyPr/>
          <a:lstStyle/>
          <a:p>
            <a:pPr marL="285750" indent="-285750" eaLnBrk="1" hangingPunct="1">
              <a:buFontTx/>
              <a:buNone/>
            </a:pPr>
            <a:r>
              <a:rPr lang="en-US" smtClean="0">
                <a:solidFill>
                  <a:schemeClr val="tx2"/>
                </a:solidFill>
              </a:rPr>
              <a:t>The </a:t>
            </a:r>
            <a:r>
              <a:rPr lang="en-US" smtClean="0">
                <a:solidFill>
                  <a:schemeClr val="tx2"/>
                </a:solidFill>
                <a:latin typeface="Symbol" pitchFamily="18" charset="2"/>
              </a:rPr>
              <a:t>c</a:t>
            </a:r>
            <a:r>
              <a:rPr lang="en-US" baseline="30000" smtClean="0">
                <a:solidFill>
                  <a:schemeClr val="tx2"/>
                </a:solidFill>
              </a:rPr>
              <a:t>2</a:t>
            </a:r>
            <a:r>
              <a:rPr lang="en-US" smtClean="0">
                <a:solidFill>
                  <a:schemeClr val="tx2"/>
                </a:solidFill>
              </a:rPr>
              <a:t> dist’n is</a:t>
            </a:r>
          </a:p>
          <a:p>
            <a:pPr marL="285750" indent="-285750" eaLnBrk="1" hangingPunct="1">
              <a:buSzPct val="50000"/>
              <a:buFont typeface="Wingdings" pitchFamily="2" charset="2"/>
              <a:buChar char="l"/>
            </a:pPr>
            <a:r>
              <a:rPr lang="en-US" smtClean="0">
                <a:solidFill>
                  <a:schemeClr val="hlink"/>
                </a:solidFill>
              </a:rPr>
              <a:t>always ≥ 0</a:t>
            </a:r>
          </a:p>
          <a:p>
            <a:pPr marL="285750" indent="-285750" eaLnBrk="1" hangingPunct="1">
              <a:buSzPct val="50000"/>
              <a:buFont typeface="Wingdings" pitchFamily="2" charset="2"/>
              <a:buChar char="l"/>
            </a:pPr>
            <a:r>
              <a:rPr lang="en-US" smtClean="0">
                <a:solidFill>
                  <a:schemeClr val="hlink"/>
                </a:solidFill>
              </a:rPr>
              <a:t>skewed right</a:t>
            </a:r>
          </a:p>
          <a:p>
            <a:pPr marL="285750" indent="-285750" eaLnBrk="1" hangingPunct="1">
              <a:buSzPct val="50000"/>
              <a:buFont typeface="Wingdings" pitchFamily="2" charset="2"/>
              <a:buChar char="l"/>
            </a:pPr>
            <a:r>
              <a:rPr lang="en-US" smtClean="0">
                <a:solidFill>
                  <a:schemeClr val="hlink"/>
                </a:solidFill>
              </a:rPr>
              <a:t>has integer df’s</a:t>
            </a:r>
          </a:p>
          <a:p>
            <a:pPr marL="285750" indent="-285750" eaLnBrk="1" hangingPunct="1">
              <a:spcBef>
                <a:spcPct val="70000"/>
              </a:spcBef>
              <a:buSzPct val="50000"/>
              <a:buFont typeface="Wingdings" pitchFamily="2" charset="2"/>
              <a:buChar char="l"/>
            </a:pPr>
            <a:r>
              <a:rPr lang="en-US" smtClean="0">
                <a:solidFill>
                  <a:schemeClr val="hlink"/>
                </a:solidFill>
              </a:rPr>
              <a:t>has upper-</a:t>
            </a:r>
            <a:r>
              <a:rPr lang="en-US" smtClean="0">
                <a:solidFill>
                  <a:schemeClr val="hlink"/>
                </a:solidFill>
                <a:latin typeface="Symbol" pitchFamily="18" charset="2"/>
              </a:rPr>
              <a:t>a</a:t>
            </a:r>
            <a:r>
              <a:rPr lang="en-US" smtClean="0">
                <a:solidFill>
                  <a:schemeClr val="hlink"/>
                </a:solidFill>
              </a:rPr>
              <a:t> critical           </a:t>
            </a:r>
          </a:p>
          <a:p>
            <a:pPr marL="285750" indent="-285750" eaLnBrk="1" hangingPunct="1">
              <a:spcBef>
                <a:spcPct val="50000"/>
              </a:spcBef>
              <a:buSzPct val="50000"/>
              <a:buFont typeface="Wingdings" pitchFamily="2" charset="2"/>
              <a:buNone/>
            </a:pPr>
            <a:r>
              <a:rPr lang="en-US" smtClean="0">
                <a:solidFill>
                  <a:schemeClr val="hlink"/>
                </a:solidFill>
              </a:rPr>
              <a:t>  points given in tables.</a:t>
            </a:r>
          </a:p>
        </p:txBody>
      </p:sp>
      <p:sp>
        <p:nvSpPr>
          <p:cNvPr id="60418" name="Rectangle 2"/>
          <p:cNvSpPr>
            <a:spLocks noGrp="1" noChangeArrowheads="1"/>
          </p:cNvSpPr>
          <p:nvPr>
            <p:ph type="title"/>
          </p:nvPr>
        </p:nvSpPr>
        <p:spPr>
          <a:xfrm>
            <a:off x="1679575" y="228600"/>
            <a:ext cx="5897563" cy="914400"/>
          </a:xfrm>
        </p:spPr>
        <p:txBody>
          <a:bodyPr/>
          <a:lstStyle/>
          <a:p>
            <a:pPr eaLnBrk="1" hangingPunct="1"/>
            <a:r>
              <a:rPr lang="en-US" smtClean="0">
                <a:solidFill>
                  <a:schemeClr val="folHlink"/>
                </a:solidFill>
              </a:rPr>
              <a:t>Properties of </a:t>
            </a:r>
            <a:r>
              <a:rPr lang="en-US" smtClean="0">
                <a:solidFill>
                  <a:schemeClr val="folHlink"/>
                </a:solidFill>
                <a:latin typeface="Symbol" pitchFamily="18" charset="2"/>
              </a:rPr>
              <a:t>c</a:t>
            </a:r>
            <a:r>
              <a:rPr lang="en-US" baseline="30000" smtClean="0">
                <a:solidFill>
                  <a:schemeClr val="folHlink"/>
                </a:solidFill>
              </a:rPr>
              <a:t>2</a:t>
            </a:r>
            <a:r>
              <a:rPr lang="en-US" smtClean="0"/>
              <a:t> </a:t>
            </a:r>
          </a:p>
        </p:txBody>
      </p:sp>
      <p:pic>
        <p:nvPicPr>
          <p:cNvPr id="60420" name="Picture 4"/>
          <p:cNvPicPr>
            <a:picLocks noChangeAspect="1" noChangeArrowheads="1"/>
          </p:cNvPicPr>
          <p:nvPr/>
        </p:nvPicPr>
        <p:blipFill>
          <a:blip r:embed="rId2" cstate="print"/>
          <a:srcRect/>
          <a:stretch>
            <a:fillRect/>
          </a:stretch>
        </p:blipFill>
        <p:spPr bwMode="auto">
          <a:xfrm>
            <a:off x="5105400" y="4267200"/>
            <a:ext cx="774700" cy="457200"/>
          </a:xfrm>
          <a:prstGeom prst="rect">
            <a:avLst/>
          </a:prstGeom>
          <a:noFill/>
          <a:ln w="22225">
            <a:noFill/>
            <a:miter lim="800000"/>
            <a:headEnd/>
            <a:tailEnd type="none" w="sm" len="med"/>
          </a:ln>
        </p:spPr>
      </p:pic>
      <p:pic>
        <p:nvPicPr>
          <p:cNvPr id="60421" name="Picture 5"/>
          <p:cNvPicPr>
            <a:picLocks noChangeAspect="1" noChangeArrowheads="1"/>
          </p:cNvPicPr>
          <p:nvPr/>
        </p:nvPicPr>
        <p:blipFill>
          <a:blip r:embed="rId3" cstate="print"/>
          <a:srcRect/>
          <a:stretch>
            <a:fillRect/>
          </a:stretch>
        </p:blipFill>
        <p:spPr bwMode="auto">
          <a:xfrm>
            <a:off x="4191000" y="1447800"/>
            <a:ext cx="4575175" cy="2736850"/>
          </a:xfrm>
          <a:prstGeom prst="rect">
            <a:avLst/>
          </a:prstGeom>
          <a:noFill/>
          <a:ln w="9525">
            <a:noFill/>
            <a:miter lim="800000"/>
            <a:headEnd/>
            <a:tailEnd/>
          </a:ln>
        </p:spPr>
      </p:pic>
      <p:grpSp>
        <p:nvGrpSpPr>
          <p:cNvPr id="2" name="Group 6"/>
          <p:cNvGrpSpPr>
            <a:grpSpLocks/>
          </p:cNvGrpSpPr>
          <p:nvPr/>
        </p:nvGrpSpPr>
        <p:grpSpPr bwMode="auto">
          <a:xfrm>
            <a:off x="5638800" y="4073525"/>
            <a:ext cx="533400" cy="219075"/>
            <a:chOff x="3552" y="2539"/>
            <a:chExt cx="336" cy="138"/>
          </a:xfrm>
        </p:grpSpPr>
        <p:sp>
          <p:nvSpPr>
            <p:cNvPr id="60423" name="Line 7"/>
            <p:cNvSpPr>
              <a:spLocks noChangeShapeType="1"/>
            </p:cNvSpPr>
            <p:nvPr/>
          </p:nvSpPr>
          <p:spPr bwMode="auto">
            <a:xfrm flipH="1" flipV="1">
              <a:off x="3552" y="2544"/>
              <a:ext cx="0" cy="133"/>
            </a:xfrm>
            <a:prstGeom prst="line">
              <a:avLst/>
            </a:prstGeom>
            <a:noFill/>
            <a:ln w="12700">
              <a:solidFill>
                <a:schemeClr val="tx1"/>
              </a:solidFill>
              <a:round/>
              <a:headEnd/>
              <a:tailEnd type="none" w="sm" len="med"/>
            </a:ln>
          </p:spPr>
          <p:txBody>
            <a:bodyPr wrap="none" anchor="ctr"/>
            <a:lstStyle/>
            <a:p>
              <a:endParaRPr lang="en-US"/>
            </a:p>
          </p:txBody>
        </p:sp>
        <p:sp>
          <p:nvSpPr>
            <p:cNvPr id="60424" name="Line 8"/>
            <p:cNvSpPr>
              <a:spLocks noChangeShapeType="1"/>
            </p:cNvSpPr>
            <p:nvPr/>
          </p:nvSpPr>
          <p:spPr bwMode="auto">
            <a:xfrm flipV="1">
              <a:off x="3552" y="2539"/>
              <a:ext cx="336" cy="0"/>
            </a:xfrm>
            <a:prstGeom prst="line">
              <a:avLst/>
            </a:prstGeom>
            <a:noFill/>
            <a:ln w="12700">
              <a:solidFill>
                <a:schemeClr val="tx1"/>
              </a:solidFill>
              <a:round/>
              <a:headEnd/>
              <a:tailEnd type="triangle" w="sm" len="med"/>
            </a:ln>
          </p:spPr>
          <p:txBody>
            <a:bodyPr wrap="none" anchor="ctr"/>
            <a:lstStyle/>
            <a:p>
              <a:endParaRPr lang="en-US"/>
            </a:p>
          </p:txBody>
        </p:sp>
      </p:grpSp>
    </p:spTree>
    <p:extLst>
      <p:ext uri="{BB962C8B-B14F-4D97-AF65-F5344CB8AC3E}">
        <p14:creationId xmlns:p14="http://schemas.microsoft.com/office/powerpoint/2010/main" val="978098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3"/>
          <p:cNvPicPr>
            <a:picLocks noChangeAspect="1" noChangeArrowheads="1"/>
          </p:cNvPicPr>
          <p:nvPr/>
        </p:nvPicPr>
        <p:blipFill>
          <a:blip r:embed="rId2" cstate="print"/>
          <a:srcRect/>
          <a:stretch>
            <a:fillRect/>
          </a:stretch>
        </p:blipFill>
        <p:spPr bwMode="auto">
          <a:xfrm>
            <a:off x="228600" y="200025"/>
            <a:ext cx="7723188" cy="6042025"/>
          </a:xfrm>
          <a:prstGeom prst="rect">
            <a:avLst/>
          </a:prstGeom>
          <a:noFill/>
          <a:ln w="9525">
            <a:noFill/>
            <a:miter lim="800000"/>
            <a:headEnd/>
            <a:tailEnd/>
          </a:ln>
        </p:spPr>
      </p:pic>
    </p:spTree>
    <p:extLst>
      <p:ext uri="{BB962C8B-B14F-4D97-AF65-F5344CB8AC3E}">
        <p14:creationId xmlns:p14="http://schemas.microsoft.com/office/powerpoint/2010/main" val="3606135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0" y="152400"/>
            <a:ext cx="8382000" cy="5334000"/>
          </a:xfrm>
        </p:spPr>
        <p:txBody>
          <a:bodyPr>
            <a:normAutofit/>
          </a:bodyPr>
          <a:lstStyle/>
          <a:p>
            <a:pPr eaLnBrk="1" hangingPunct="1">
              <a:lnSpc>
                <a:spcPct val="90000"/>
              </a:lnSpc>
              <a:buFontTx/>
              <a:buNone/>
            </a:pPr>
            <a:r>
              <a:rPr lang="en-US" sz="2800" dirty="0" smtClean="0"/>
              <a:t>Tables of the chi-square distribution list the values of     which cut off various areas in the right-tail of the curve at various levels of the degrees of freedom. </a:t>
            </a:r>
          </a:p>
          <a:p>
            <a:pPr eaLnBrk="1" hangingPunct="1">
              <a:lnSpc>
                <a:spcPct val="90000"/>
              </a:lnSpc>
              <a:buFontTx/>
              <a:buNone/>
            </a:pPr>
            <a:endParaRPr lang="en-US" sz="2800" dirty="0" smtClean="0"/>
          </a:p>
          <a:p>
            <a:pPr eaLnBrk="1" hangingPunct="1">
              <a:lnSpc>
                <a:spcPct val="90000"/>
              </a:lnSpc>
              <a:buFontTx/>
              <a:buNone/>
            </a:pPr>
            <a:r>
              <a:rPr lang="en-US" sz="2800" dirty="0" smtClean="0"/>
              <a:t>The number of degrees of freedom for a contingency table is given by:</a:t>
            </a:r>
          </a:p>
          <a:p>
            <a:pPr eaLnBrk="1" hangingPunct="1">
              <a:lnSpc>
                <a:spcPct val="90000"/>
              </a:lnSpc>
              <a:buFontTx/>
              <a:buNone/>
            </a:pPr>
            <a:r>
              <a:rPr lang="en-US" sz="2800" dirty="0" smtClean="0"/>
              <a:t>			</a:t>
            </a:r>
            <a:r>
              <a:rPr lang="en-US" sz="2800" dirty="0" err="1" smtClean="0">
                <a:solidFill>
                  <a:schemeClr val="tx2"/>
                </a:solidFill>
              </a:rPr>
              <a:t>df</a:t>
            </a:r>
            <a:r>
              <a:rPr lang="en-US" sz="2800" dirty="0" smtClean="0">
                <a:solidFill>
                  <a:schemeClr val="tx2"/>
                </a:solidFill>
              </a:rPr>
              <a:t> = (r-1)(c-1) </a:t>
            </a:r>
          </a:p>
          <a:p>
            <a:pPr eaLnBrk="1" hangingPunct="1">
              <a:lnSpc>
                <a:spcPct val="90000"/>
              </a:lnSpc>
              <a:buFontTx/>
              <a:buNone/>
            </a:pPr>
            <a:r>
              <a:rPr lang="en-US" sz="2800" dirty="0" smtClean="0"/>
              <a:t>    where  </a:t>
            </a:r>
            <a:r>
              <a:rPr lang="en-US" sz="2800" dirty="0" smtClean="0">
                <a:solidFill>
                  <a:schemeClr val="tx2"/>
                </a:solidFill>
              </a:rPr>
              <a:t>r</a:t>
            </a:r>
            <a:r>
              <a:rPr lang="en-US" sz="2800" dirty="0" smtClean="0"/>
              <a:t> = number of rows in the table</a:t>
            </a:r>
          </a:p>
          <a:p>
            <a:pPr eaLnBrk="1" hangingPunct="1">
              <a:lnSpc>
                <a:spcPct val="90000"/>
              </a:lnSpc>
              <a:buFontTx/>
              <a:buNone/>
            </a:pPr>
            <a:r>
              <a:rPr lang="en-US" sz="2800" dirty="0" smtClean="0"/>
              <a:t>   	        </a:t>
            </a:r>
            <a:r>
              <a:rPr lang="en-US" sz="2800" dirty="0" smtClean="0">
                <a:solidFill>
                  <a:schemeClr val="tx2"/>
                </a:solidFill>
              </a:rPr>
              <a:t>c</a:t>
            </a:r>
            <a:r>
              <a:rPr lang="en-US" sz="2800" dirty="0" smtClean="0"/>
              <a:t> = number of columns in the table</a:t>
            </a:r>
          </a:p>
          <a:p>
            <a:pPr eaLnBrk="1" hangingPunct="1">
              <a:lnSpc>
                <a:spcPct val="90000"/>
              </a:lnSpc>
              <a:buFontTx/>
              <a:buNone/>
            </a:pPr>
            <a:r>
              <a:rPr lang="en-US" sz="2800" dirty="0" smtClean="0"/>
              <a:t>  This value represents the number of cells we are “free” to fill, given the marginal totals.</a:t>
            </a:r>
          </a:p>
        </p:txBody>
      </p:sp>
      <p:sp>
        <p:nvSpPr>
          <p:cNvPr id="1638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253518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1000" fill="hold"/>
                                        <p:tgtEl>
                                          <p:spTgt spid="6758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675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anim calcmode="lin" valueType="num">
                                      <p:cBhvr additive="base">
                                        <p:cTn id="13" dur="10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6758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7587">
                                            <p:txEl>
                                              <p:pRg st="3" end="3"/>
                                            </p:txEl>
                                          </p:spTgt>
                                        </p:tgtEl>
                                        <p:attrNameLst>
                                          <p:attrName>style.visibility</p:attrName>
                                        </p:attrNameLst>
                                      </p:cBhvr>
                                      <p:to>
                                        <p:strVal val="visible"/>
                                      </p:to>
                                    </p:set>
                                    <p:anim calcmode="lin" valueType="num">
                                      <p:cBhvr additive="base">
                                        <p:cTn id="17" dur="1000" fill="hold"/>
                                        <p:tgtEl>
                                          <p:spTgt spid="67587">
                                            <p:txEl>
                                              <p:pRg st="3" end="3"/>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6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7587">
                                            <p:txEl>
                                              <p:pRg st="4" end="4"/>
                                            </p:txEl>
                                          </p:spTgt>
                                        </p:tgtEl>
                                        <p:attrNameLst>
                                          <p:attrName>style.visibility</p:attrName>
                                        </p:attrNameLst>
                                      </p:cBhvr>
                                      <p:to>
                                        <p:strVal val="visible"/>
                                      </p:to>
                                    </p:set>
                                    <p:anim calcmode="lin" valueType="num">
                                      <p:cBhvr additive="base">
                                        <p:cTn id="23" dur="1000" fill="hold"/>
                                        <p:tgtEl>
                                          <p:spTgt spid="67587">
                                            <p:txEl>
                                              <p:pRg st="4" end="4"/>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67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7587">
                                            <p:txEl>
                                              <p:pRg st="5" end="5"/>
                                            </p:txEl>
                                          </p:spTgt>
                                        </p:tgtEl>
                                        <p:attrNameLst>
                                          <p:attrName>style.visibility</p:attrName>
                                        </p:attrNameLst>
                                      </p:cBhvr>
                                      <p:to>
                                        <p:strVal val="visible"/>
                                      </p:to>
                                    </p:set>
                                    <p:anim calcmode="lin" valueType="num">
                                      <p:cBhvr additive="base">
                                        <p:cTn id="29" dur="1000" fill="hold"/>
                                        <p:tgtEl>
                                          <p:spTgt spid="67587">
                                            <p:txEl>
                                              <p:pRg st="5" end="5"/>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675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7587">
                                            <p:txEl>
                                              <p:pRg st="6" end="6"/>
                                            </p:txEl>
                                          </p:spTgt>
                                        </p:tgtEl>
                                        <p:attrNameLst>
                                          <p:attrName>style.visibility</p:attrName>
                                        </p:attrNameLst>
                                      </p:cBhvr>
                                      <p:to>
                                        <p:strVal val="visible"/>
                                      </p:to>
                                    </p:set>
                                    <p:anim calcmode="lin" valueType="num">
                                      <p:cBhvr additive="base">
                                        <p:cTn id="35" dur="1000" fill="hold"/>
                                        <p:tgtEl>
                                          <p:spTgt spid="67587">
                                            <p:txEl>
                                              <p:pRg st="6" end="6"/>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675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0" y="0"/>
            <a:ext cx="8382000" cy="5486400"/>
          </a:xfrm>
        </p:spPr>
        <p:txBody>
          <a:bodyPr/>
          <a:lstStyle/>
          <a:p>
            <a:pPr eaLnBrk="1" hangingPunct="1"/>
            <a:r>
              <a:rPr lang="en-US" dirty="0" smtClean="0"/>
              <a:t>Here	</a:t>
            </a:r>
            <a:r>
              <a:rPr lang="en-US" dirty="0" err="1" smtClean="0">
                <a:solidFill>
                  <a:schemeClr val="tx2"/>
                </a:solidFill>
              </a:rPr>
              <a:t>df</a:t>
            </a:r>
            <a:r>
              <a:rPr lang="en-US" dirty="0" smtClean="0">
                <a:solidFill>
                  <a:schemeClr val="tx2"/>
                </a:solidFill>
              </a:rPr>
              <a:t> </a:t>
            </a:r>
            <a:r>
              <a:rPr lang="en-US" dirty="0" smtClean="0"/>
              <a:t>= (2-1)(4-1) = </a:t>
            </a:r>
            <a:r>
              <a:rPr lang="en-US" dirty="0" smtClean="0">
                <a:solidFill>
                  <a:schemeClr val="tx2"/>
                </a:solidFill>
              </a:rPr>
              <a:t>3</a:t>
            </a:r>
          </a:p>
          <a:p>
            <a:pPr eaLnBrk="1" hangingPunct="1"/>
            <a:r>
              <a:rPr lang="en-US" dirty="0" smtClean="0"/>
              <a:t>From     tables, the 5% critical value for 3 degrees of freedom is </a:t>
            </a:r>
            <a:r>
              <a:rPr lang="en-US" dirty="0" smtClean="0">
                <a:solidFill>
                  <a:schemeClr val="tx2"/>
                </a:solidFill>
              </a:rPr>
              <a:t>7.815</a:t>
            </a:r>
          </a:p>
          <a:p>
            <a:pPr eaLnBrk="1" hangingPunct="1"/>
            <a:r>
              <a:rPr lang="en-US" dirty="0" smtClean="0"/>
              <a:t>Our observed value of </a:t>
            </a:r>
            <a:r>
              <a:rPr lang="en-US" dirty="0" smtClean="0">
                <a:solidFill>
                  <a:schemeClr val="tx2"/>
                </a:solidFill>
              </a:rPr>
              <a:t>187.793</a:t>
            </a:r>
            <a:r>
              <a:rPr lang="en-US" dirty="0" smtClean="0"/>
              <a:t> is far greater than this 5% critical value (and is also greater than the 0.5% critical value of 12.838).</a:t>
            </a:r>
          </a:p>
        </p:txBody>
      </p:sp>
      <p:sp>
        <p:nvSpPr>
          <p:cNvPr id="1741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7410" name="Object 4"/>
          <p:cNvGraphicFramePr>
            <a:graphicFrameLocks noChangeAspect="1"/>
          </p:cNvGraphicFramePr>
          <p:nvPr>
            <p:extLst>
              <p:ext uri="{D42A27DB-BD31-4B8C-83A1-F6EECF244321}">
                <p14:modId xmlns:p14="http://schemas.microsoft.com/office/powerpoint/2010/main" val="1113695997"/>
              </p:ext>
            </p:extLst>
          </p:nvPr>
        </p:nvGraphicFramePr>
        <p:xfrm>
          <a:off x="1219200" y="533400"/>
          <a:ext cx="603250" cy="609600"/>
        </p:xfrm>
        <a:graphic>
          <a:graphicData uri="http://schemas.openxmlformats.org/presentationml/2006/ole">
            <mc:AlternateContent xmlns:mc="http://schemas.openxmlformats.org/markup-compatibility/2006">
              <mc:Choice xmlns:v="urn:schemas-microsoft-com:vml" Requires="v">
                <p:oleObj spid="_x0000_s19468" name="Equation" r:id="rId3" imgW="215806" imgH="228501" progId="Equation.3">
                  <p:embed/>
                </p:oleObj>
              </mc:Choice>
              <mc:Fallback>
                <p:oleObj name="Equation" r:id="rId3" imgW="215806"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33400"/>
                        <a:ext cx="6032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9360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1000" fill="hold"/>
                                        <p:tgtEl>
                                          <p:spTgt spid="68611">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686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anim calcmode="lin" valueType="num">
                                      <p:cBhvr additive="base">
                                        <p:cTn id="11" dur="10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6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8611">
                                            <p:txEl>
                                              <p:pRg st="2" end="2"/>
                                            </p:txEl>
                                          </p:spTgt>
                                        </p:tgtEl>
                                        <p:attrNameLst>
                                          <p:attrName>style.visibility</p:attrName>
                                        </p:attrNameLst>
                                      </p:cBhvr>
                                      <p:to>
                                        <p:strVal val="visible"/>
                                      </p:to>
                                    </p:set>
                                    <p:anim calcmode="lin" valueType="num">
                                      <p:cBhvr additive="base">
                                        <p:cTn id="17" dur="10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0" y="152400"/>
            <a:ext cx="8382000" cy="5334000"/>
          </a:xfrm>
        </p:spPr>
        <p:txBody>
          <a:bodyPr/>
          <a:lstStyle/>
          <a:p>
            <a:pPr eaLnBrk="1" hangingPunct="1"/>
            <a:r>
              <a:rPr lang="en-US" sz="2800" dirty="0" smtClean="0"/>
              <a:t>It is therefore highly unlikely to have occurred by chance and we have strong evidence to </a:t>
            </a:r>
            <a:r>
              <a:rPr lang="en-US" sz="2800" dirty="0" smtClean="0">
                <a:solidFill>
                  <a:schemeClr val="tx2"/>
                </a:solidFill>
              </a:rPr>
              <a:t>reject H</a:t>
            </a:r>
            <a:r>
              <a:rPr lang="en-US" sz="2800" baseline="-25000" dirty="0" smtClean="0">
                <a:solidFill>
                  <a:schemeClr val="tx2"/>
                </a:solidFill>
              </a:rPr>
              <a:t>0</a:t>
            </a:r>
            <a:r>
              <a:rPr lang="en-US" sz="2800" dirty="0" smtClean="0">
                <a:solidFill>
                  <a:schemeClr val="tx2"/>
                </a:solidFill>
              </a:rPr>
              <a:t> in favor of H</a:t>
            </a:r>
            <a:r>
              <a:rPr lang="en-US" sz="2800" baseline="-25000" dirty="0" smtClean="0">
                <a:solidFill>
                  <a:schemeClr val="tx2"/>
                </a:solidFill>
              </a:rPr>
              <a:t>a</a:t>
            </a:r>
            <a:endParaRPr lang="en-US" sz="2800" dirty="0" smtClean="0">
              <a:solidFill>
                <a:schemeClr val="tx2"/>
              </a:solidFill>
            </a:endParaRPr>
          </a:p>
          <a:p>
            <a:pPr eaLnBrk="1" hangingPunct="1"/>
            <a:r>
              <a:rPr lang="en-US" sz="2800" dirty="0" smtClean="0"/>
              <a:t>We therefore have strong evidence that </a:t>
            </a:r>
            <a:r>
              <a:rPr lang="en-US" sz="2800" dirty="0" smtClean="0">
                <a:solidFill>
                  <a:srgbClr val="0070C0"/>
                </a:solidFill>
              </a:rPr>
              <a:t>survival</a:t>
            </a:r>
            <a:r>
              <a:rPr lang="en-US" sz="2800" dirty="0" smtClean="0"/>
              <a:t> and the </a:t>
            </a:r>
            <a:r>
              <a:rPr lang="en-US" sz="2800" dirty="0" smtClean="0">
                <a:solidFill>
                  <a:srgbClr val="0070C0"/>
                </a:solidFill>
              </a:rPr>
              <a:t>type of ticket held </a:t>
            </a:r>
            <a:r>
              <a:rPr lang="en-US" sz="2800" dirty="0" smtClean="0"/>
              <a:t>for the fateful journey of the </a:t>
            </a:r>
            <a:r>
              <a:rPr lang="en-US" sz="2800" i="1" dirty="0" smtClean="0">
                <a:solidFill>
                  <a:schemeClr val="hlink"/>
                </a:solidFill>
              </a:rPr>
              <a:t>Titanic</a:t>
            </a:r>
            <a:r>
              <a:rPr lang="en-US" sz="2800" dirty="0" smtClean="0"/>
              <a:t> </a:t>
            </a:r>
            <a:r>
              <a:rPr lang="en-US" sz="2800" dirty="0" smtClean="0">
                <a:solidFill>
                  <a:srgbClr val="0070C0"/>
                </a:solidFill>
              </a:rPr>
              <a:t>are associated</a:t>
            </a:r>
            <a:r>
              <a:rPr lang="en-US" sz="2800" dirty="0" smtClean="0"/>
              <a:t>. </a:t>
            </a:r>
          </a:p>
          <a:p>
            <a:pPr eaLnBrk="1" hangingPunct="1"/>
            <a:r>
              <a:rPr lang="en-US" sz="2800" dirty="0" smtClean="0"/>
              <a:t>The largest contribution to the chi-square value comes from the </a:t>
            </a:r>
            <a:r>
              <a:rPr lang="en-US" sz="2800" dirty="0" smtClean="0">
                <a:solidFill>
                  <a:srgbClr val="FF0000"/>
                </a:solidFill>
              </a:rPr>
              <a:t>top left cell </a:t>
            </a:r>
            <a:r>
              <a:rPr lang="en-US" sz="2800" dirty="0" smtClean="0"/>
              <a:t>in the table, where far more first class passengers survived than should have, if there had been no association.</a:t>
            </a:r>
          </a:p>
        </p:txBody>
      </p:sp>
    </p:spTree>
    <p:extLst>
      <p:ext uri="{BB962C8B-B14F-4D97-AF65-F5344CB8AC3E}">
        <p14:creationId xmlns:p14="http://schemas.microsoft.com/office/powerpoint/2010/main" val="262225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10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696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additive="base">
                                        <p:cTn id="13" dur="1000" fill="hold"/>
                                        <p:tgtEl>
                                          <p:spTgt spid="69635">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696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additive="base">
                                        <p:cTn id="19" dur="10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696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Data must be in counts- </a:t>
            </a:r>
          </a:p>
          <a:p>
            <a:pPr marL="0" indent="0">
              <a:buNone/>
            </a:pPr>
            <a:r>
              <a:rPr lang="en-US" dirty="0"/>
              <a:t> </a:t>
            </a:r>
            <a:r>
              <a:rPr lang="en-US" dirty="0" smtClean="0"/>
              <a:t>    check by examining the data</a:t>
            </a:r>
          </a:p>
          <a:p>
            <a:r>
              <a:rPr lang="en-US" dirty="0" smtClean="0"/>
              <a:t>2. Data in sample are independent-</a:t>
            </a:r>
          </a:p>
          <a:p>
            <a:pPr marL="0" indent="0">
              <a:buNone/>
            </a:pPr>
            <a:r>
              <a:rPr lang="en-US" dirty="0" smtClean="0"/>
              <a:t>    do we have a SRS and n&lt;10% of population?</a:t>
            </a:r>
          </a:p>
          <a:p>
            <a:r>
              <a:rPr lang="en-US" dirty="0" smtClean="0"/>
              <a:t>3. Sample Size is sufficiently large-</a:t>
            </a:r>
          </a:p>
          <a:p>
            <a:pPr marL="0" indent="0">
              <a:buNone/>
            </a:pPr>
            <a:r>
              <a:rPr lang="en-US" dirty="0"/>
              <a:t> </a:t>
            </a:r>
            <a:r>
              <a:rPr lang="en-US" dirty="0" smtClean="0"/>
              <a:t>   are all  expected counts are greater than 5?</a:t>
            </a:r>
            <a:endParaRPr lang="en-US" dirty="0"/>
          </a:p>
        </p:txBody>
      </p:sp>
      <p:sp>
        <p:nvSpPr>
          <p:cNvPr id="3" name="Title 2"/>
          <p:cNvSpPr>
            <a:spLocks noGrp="1"/>
          </p:cNvSpPr>
          <p:nvPr>
            <p:ph type="title"/>
          </p:nvPr>
        </p:nvSpPr>
        <p:spPr/>
        <p:txBody>
          <a:bodyPr>
            <a:normAutofit fontScale="90000"/>
          </a:bodyPr>
          <a:lstStyle/>
          <a:p>
            <a:r>
              <a:rPr lang="en-US" dirty="0" smtClean="0"/>
              <a:t>Assumption and Conditions for a Chi-Square Test</a:t>
            </a:r>
            <a:endParaRPr lang="en-US" dirty="0"/>
          </a:p>
        </p:txBody>
      </p:sp>
    </p:spTree>
    <p:extLst>
      <p:ext uri="{BB962C8B-B14F-4D97-AF65-F5344CB8AC3E}">
        <p14:creationId xmlns:p14="http://schemas.microsoft.com/office/powerpoint/2010/main" val="74376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types of chi-square tests of association</a:t>
            </a:r>
            <a:endParaRPr lang="en-US" dirty="0"/>
          </a:p>
        </p:txBody>
      </p:sp>
      <p:sp>
        <p:nvSpPr>
          <p:cNvPr id="3" name="Content Placeholder 2"/>
          <p:cNvSpPr>
            <a:spLocks noGrp="1"/>
          </p:cNvSpPr>
          <p:nvPr>
            <p:ph idx="1"/>
          </p:nvPr>
        </p:nvSpPr>
        <p:spPr/>
        <p:txBody>
          <a:bodyPr/>
          <a:lstStyle/>
          <a:p>
            <a:r>
              <a:rPr lang="en-US" u="sng" dirty="0" smtClean="0"/>
              <a:t>Chi-square test of homogeneity </a:t>
            </a:r>
            <a:r>
              <a:rPr lang="en-US" dirty="0" smtClean="0"/>
              <a:t>of proportions: is appropriate whenever the explanatory and response variables are clearly defined from the beginning of the study</a:t>
            </a:r>
          </a:p>
          <a:p>
            <a:r>
              <a:rPr lang="en-US" u="sng" dirty="0" smtClean="0"/>
              <a:t>Tests of independence</a:t>
            </a:r>
            <a:r>
              <a:rPr lang="en-US" dirty="0" smtClean="0"/>
              <a:t>: are appropriate if one sample is selected from one population and thus neither explanatory or response totals are known in advance</a:t>
            </a:r>
            <a:endParaRPr lang="en-US" dirty="0"/>
          </a:p>
        </p:txBody>
      </p:sp>
    </p:spTree>
    <p:extLst>
      <p:ext uri="{BB962C8B-B14F-4D97-AF65-F5344CB8AC3E}">
        <p14:creationId xmlns:p14="http://schemas.microsoft.com/office/powerpoint/2010/main" val="2841507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2000" dirty="0" smtClean="0"/>
              <a:t>Results of poll asking adults whether they were looking forward to the Super Bowl, the commercials and did not plan to watch</a:t>
            </a:r>
            <a:endParaRPr lang="en-US"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88927841"/>
              </p:ext>
            </p:extLst>
          </p:nvPr>
        </p:nvGraphicFramePr>
        <p:xfrm>
          <a:off x="457200" y="1143001"/>
          <a:ext cx="8229605" cy="4572001"/>
        </p:xfrm>
        <a:graphic>
          <a:graphicData uri="http://schemas.openxmlformats.org/drawingml/2006/table">
            <a:tbl>
              <a:tblPr firstRow="1" bandRow="1">
                <a:tableStyleId>{5C22544A-7EE6-4342-B048-85BDC9FD1C3A}</a:tableStyleId>
              </a:tblPr>
              <a:tblGrid>
                <a:gridCol w="2590800"/>
                <a:gridCol w="1828800"/>
                <a:gridCol w="1828800"/>
                <a:gridCol w="1981205"/>
              </a:tblGrid>
              <a:tr h="899612">
                <a:tc>
                  <a:txBody>
                    <a:bodyPr/>
                    <a:lstStyle/>
                    <a:p>
                      <a:endParaRPr lang="en-US" dirty="0"/>
                    </a:p>
                  </a:txBody>
                  <a:tcPr/>
                </a:tc>
                <a:tc>
                  <a:txBody>
                    <a:bodyPr/>
                    <a:lstStyle/>
                    <a:p>
                      <a:r>
                        <a:rPr lang="en-US" sz="2400" dirty="0" smtClean="0"/>
                        <a:t>MALE</a:t>
                      </a:r>
                      <a:endParaRPr lang="en-US" sz="2400" dirty="0"/>
                    </a:p>
                  </a:txBody>
                  <a:tcPr/>
                </a:tc>
                <a:tc>
                  <a:txBody>
                    <a:bodyPr/>
                    <a:lstStyle/>
                    <a:p>
                      <a:r>
                        <a:rPr lang="en-US" sz="2400" dirty="0" smtClean="0"/>
                        <a:t>FEMALE</a:t>
                      </a:r>
                      <a:endParaRPr lang="en-US" sz="2400" dirty="0"/>
                    </a:p>
                  </a:txBody>
                  <a:tcPr/>
                </a:tc>
                <a:tc>
                  <a:txBody>
                    <a:bodyPr/>
                    <a:lstStyle/>
                    <a:p>
                      <a:r>
                        <a:rPr lang="en-US" sz="2400" dirty="0" smtClean="0"/>
                        <a:t>TOTAL</a:t>
                      </a:r>
                      <a:endParaRPr lang="en-US" sz="2400" dirty="0"/>
                    </a:p>
                  </a:txBody>
                  <a:tcPr/>
                </a:tc>
              </a:tr>
              <a:tr h="899612">
                <a:tc>
                  <a:txBody>
                    <a:bodyPr/>
                    <a:lstStyle/>
                    <a:p>
                      <a:r>
                        <a:rPr lang="en-US" sz="2400" dirty="0" smtClean="0"/>
                        <a:t>GAME</a:t>
                      </a:r>
                      <a:endParaRPr lang="en-US" sz="2400" dirty="0"/>
                    </a:p>
                  </a:txBody>
                  <a:tcPr/>
                </a:tc>
                <a:tc>
                  <a:txBody>
                    <a:bodyPr/>
                    <a:lstStyle/>
                    <a:p>
                      <a:r>
                        <a:rPr lang="en-US" sz="2400" dirty="0" smtClean="0"/>
                        <a:t>279</a:t>
                      </a:r>
                      <a:endParaRPr lang="en-US" sz="2400" dirty="0"/>
                    </a:p>
                  </a:txBody>
                  <a:tcPr/>
                </a:tc>
                <a:tc>
                  <a:txBody>
                    <a:bodyPr/>
                    <a:lstStyle/>
                    <a:p>
                      <a:r>
                        <a:rPr lang="en-US" sz="2400" dirty="0" smtClean="0"/>
                        <a:t>200</a:t>
                      </a:r>
                      <a:endParaRPr lang="en-US" sz="2400" dirty="0"/>
                    </a:p>
                  </a:txBody>
                  <a:tcPr/>
                </a:tc>
                <a:tc>
                  <a:txBody>
                    <a:bodyPr/>
                    <a:lstStyle/>
                    <a:p>
                      <a:r>
                        <a:rPr lang="en-US" sz="2400" dirty="0" smtClean="0"/>
                        <a:t>479</a:t>
                      </a:r>
                      <a:endParaRPr lang="en-US" sz="2400" dirty="0"/>
                    </a:p>
                  </a:txBody>
                  <a:tcPr/>
                </a:tc>
              </a:tr>
              <a:tr h="973553">
                <a:tc>
                  <a:txBody>
                    <a:bodyPr/>
                    <a:lstStyle/>
                    <a:p>
                      <a:r>
                        <a:rPr lang="en-US" sz="2400" dirty="0" smtClean="0"/>
                        <a:t>COMMERCIALS</a:t>
                      </a:r>
                      <a:endParaRPr lang="en-US" sz="2400" dirty="0"/>
                    </a:p>
                  </a:txBody>
                  <a:tcPr/>
                </a:tc>
                <a:tc>
                  <a:txBody>
                    <a:bodyPr/>
                    <a:lstStyle/>
                    <a:p>
                      <a:r>
                        <a:rPr lang="en-US" sz="2400" dirty="0" smtClean="0"/>
                        <a:t>81</a:t>
                      </a:r>
                      <a:endParaRPr lang="en-US" sz="2400" dirty="0"/>
                    </a:p>
                  </a:txBody>
                  <a:tcPr/>
                </a:tc>
                <a:tc>
                  <a:txBody>
                    <a:bodyPr/>
                    <a:lstStyle/>
                    <a:p>
                      <a:r>
                        <a:rPr lang="en-US" sz="2400" dirty="0" smtClean="0"/>
                        <a:t>156</a:t>
                      </a:r>
                      <a:endParaRPr lang="en-US" sz="2400" dirty="0"/>
                    </a:p>
                  </a:txBody>
                  <a:tcPr/>
                </a:tc>
                <a:tc>
                  <a:txBody>
                    <a:bodyPr/>
                    <a:lstStyle/>
                    <a:p>
                      <a:r>
                        <a:rPr lang="en-US" sz="2400" dirty="0" smtClean="0"/>
                        <a:t>237</a:t>
                      </a:r>
                      <a:endParaRPr lang="en-US" sz="2400" dirty="0"/>
                    </a:p>
                  </a:txBody>
                  <a:tcPr/>
                </a:tc>
              </a:tr>
              <a:tr h="899612">
                <a:tc>
                  <a:txBody>
                    <a:bodyPr/>
                    <a:lstStyle/>
                    <a:p>
                      <a:r>
                        <a:rPr lang="en-US" sz="2400" dirty="0" smtClean="0"/>
                        <a:t>WON’T WATCH</a:t>
                      </a:r>
                      <a:endParaRPr lang="en-US" sz="2400" dirty="0"/>
                    </a:p>
                  </a:txBody>
                  <a:tcPr/>
                </a:tc>
                <a:tc>
                  <a:txBody>
                    <a:bodyPr/>
                    <a:lstStyle/>
                    <a:p>
                      <a:r>
                        <a:rPr lang="en-US" sz="2400" dirty="0" smtClean="0"/>
                        <a:t>132</a:t>
                      </a:r>
                      <a:endParaRPr lang="en-US" sz="2400" dirty="0"/>
                    </a:p>
                  </a:txBody>
                  <a:tcPr/>
                </a:tc>
                <a:tc>
                  <a:txBody>
                    <a:bodyPr/>
                    <a:lstStyle/>
                    <a:p>
                      <a:r>
                        <a:rPr lang="en-US" sz="2400" dirty="0" smtClean="0"/>
                        <a:t>160</a:t>
                      </a:r>
                      <a:endParaRPr lang="en-US" sz="2400" dirty="0"/>
                    </a:p>
                  </a:txBody>
                  <a:tcPr/>
                </a:tc>
                <a:tc>
                  <a:txBody>
                    <a:bodyPr/>
                    <a:lstStyle/>
                    <a:p>
                      <a:r>
                        <a:rPr lang="en-US" sz="2400" dirty="0" smtClean="0"/>
                        <a:t>292</a:t>
                      </a:r>
                      <a:endParaRPr lang="en-US" sz="2400" dirty="0"/>
                    </a:p>
                  </a:txBody>
                  <a:tcPr/>
                </a:tc>
              </a:tr>
              <a:tr h="899612">
                <a:tc>
                  <a:txBody>
                    <a:bodyPr/>
                    <a:lstStyle/>
                    <a:p>
                      <a:r>
                        <a:rPr lang="en-US" sz="2400" dirty="0" smtClean="0"/>
                        <a:t>TOTALS</a:t>
                      </a:r>
                      <a:endParaRPr lang="en-US" sz="2400" dirty="0"/>
                    </a:p>
                  </a:txBody>
                  <a:tcPr/>
                </a:tc>
                <a:tc>
                  <a:txBody>
                    <a:bodyPr/>
                    <a:lstStyle/>
                    <a:p>
                      <a:r>
                        <a:rPr lang="en-US" sz="2400" dirty="0" smtClean="0"/>
                        <a:t>492</a:t>
                      </a:r>
                      <a:endParaRPr lang="en-US" sz="2400" dirty="0"/>
                    </a:p>
                  </a:txBody>
                  <a:tcPr/>
                </a:tc>
                <a:tc>
                  <a:txBody>
                    <a:bodyPr/>
                    <a:lstStyle/>
                    <a:p>
                      <a:r>
                        <a:rPr lang="en-US" sz="2400" dirty="0" smtClean="0"/>
                        <a:t>516</a:t>
                      </a:r>
                      <a:endParaRPr lang="en-US" sz="2400" dirty="0"/>
                    </a:p>
                  </a:txBody>
                  <a:tcPr/>
                </a:tc>
                <a:tc>
                  <a:txBody>
                    <a:bodyPr/>
                    <a:lstStyle/>
                    <a:p>
                      <a:r>
                        <a:rPr lang="en-US" sz="2400" dirty="0" smtClean="0"/>
                        <a:t>1008</a:t>
                      </a:r>
                      <a:endParaRPr lang="en-US" sz="2400" dirty="0"/>
                    </a:p>
                  </a:txBody>
                  <a:tcPr/>
                </a:tc>
              </a:tr>
            </a:tbl>
          </a:graphicData>
        </a:graphic>
      </p:graphicFrame>
    </p:spTree>
    <p:extLst>
      <p:ext uri="{BB962C8B-B14F-4D97-AF65-F5344CB8AC3E}">
        <p14:creationId xmlns:p14="http://schemas.microsoft.com/office/powerpoint/2010/main" val="28208387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457200" y="1371600"/>
            <a:ext cx="7924800" cy="4114800"/>
          </a:xfrm>
        </p:spPr>
        <p:txBody>
          <a:bodyPr/>
          <a:lstStyle/>
          <a:p>
            <a:pPr eaLnBrk="1" hangingPunct="1"/>
            <a:r>
              <a:rPr lang="en-US" b="1" smtClean="0"/>
              <a:t>Newspaper headlines at the time, and traditional wisdom in the succeeding decades, have held that women and children escaped the </a:t>
            </a:r>
            <a:r>
              <a:rPr lang="en-US" b="1" i="1" smtClean="0">
                <a:solidFill>
                  <a:schemeClr val="hlink"/>
                </a:solidFill>
              </a:rPr>
              <a:t>Titanic</a:t>
            </a:r>
            <a:r>
              <a:rPr lang="en-US" b="1" smtClean="0"/>
              <a:t> in greater proportion than men. Below is a table with data by gender. </a:t>
            </a:r>
            <a:r>
              <a:rPr lang="en-US" b="1" smtClean="0">
                <a:solidFill>
                  <a:schemeClr val="tx2"/>
                </a:solidFill>
              </a:rPr>
              <a:t>Do you think that survival was independent of gender?</a:t>
            </a:r>
          </a:p>
        </p:txBody>
      </p:sp>
      <p:sp>
        <p:nvSpPr>
          <p:cNvPr id="63490" name="Rectangle 2"/>
          <p:cNvSpPr>
            <a:spLocks noGrp="1" noChangeArrowheads="1"/>
          </p:cNvSpPr>
          <p:nvPr>
            <p:ph type="title"/>
          </p:nvPr>
        </p:nvSpPr>
        <p:spPr>
          <a:xfrm>
            <a:off x="685800" y="152400"/>
            <a:ext cx="6870700" cy="1219200"/>
          </a:xfrm>
        </p:spPr>
        <p:txBody>
          <a:bodyPr/>
          <a:lstStyle/>
          <a:p>
            <a:pPr eaLnBrk="1" hangingPunct="1"/>
            <a:r>
              <a:rPr lang="en-US" smtClean="0">
                <a:solidFill>
                  <a:schemeClr val="folHlink"/>
                </a:solidFill>
              </a:rPr>
              <a:t>Example</a:t>
            </a:r>
          </a:p>
        </p:txBody>
      </p:sp>
    </p:spTree>
    <p:extLst>
      <p:ext uri="{BB962C8B-B14F-4D97-AF65-F5344CB8AC3E}">
        <p14:creationId xmlns:p14="http://schemas.microsoft.com/office/powerpoint/2010/main" val="2640108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926" name="Group 30"/>
          <p:cNvGraphicFramePr>
            <a:graphicFrameLocks noGrp="1"/>
          </p:cNvGraphicFramePr>
          <p:nvPr>
            <p:ph type="tbl" idx="1"/>
          </p:nvPr>
        </p:nvGraphicFramePr>
        <p:xfrm>
          <a:off x="228600" y="609600"/>
          <a:ext cx="7848600" cy="4191000"/>
        </p:xfrm>
        <a:graphic>
          <a:graphicData uri="http://schemas.openxmlformats.org/drawingml/2006/table">
            <a:tbl>
              <a:tblPr/>
              <a:tblGrid>
                <a:gridCol w="1962150"/>
                <a:gridCol w="1962150"/>
                <a:gridCol w="1962150"/>
                <a:gridCol w="1962150"/>
              </a:tblGrid>
              <a:tr h="1047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2"/>
                          </a:solidFill>
                          <a:effectLst/>
                          <a:latin typeface="Comic Sans MS" pitchFamily="66" charset="0"/>
                        </a:rPr>
                        <a:t>Female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2"/>
                          </a:solidFill>
                          <a:effectLst/>
                          <a:latin typeface="Comic Sans MS" pitchFamily="66" charset="0"/>
                        </a:rPr>
                        <a:t>Male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hlink"/>
                          </a:solidFill>
                          <a:effectLst/>
                          <a:latin typeface="Comic Sans MS" pitchFamily="66"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7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2"/>
                          </a:solidFill>
                          <a:effectLst/>
                          <a:latin typeface="Comic Sans MS" pitchFamily="66" charset="0"/>
                        </a:rPr>
                        <a:t>Alive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367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710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7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2"/>
                          </a:solidFill>
                          <a:effectLst/>
                          <a:latin typeface="Comic Sans MS" pitchFamily="66" charset="0"/>
                        </a:rPr>
                        <a:t>Dead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127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1364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1491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7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hlink"/>
                          </a:solidFill>
                          <a:effectLst/>
                          <a:latin typeface="Comic Sans MS" pitchFamily="66"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470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1731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rPr>
                        <a:t>2201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355374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Draw a segmented bar chart for gender by survival status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75726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noChangeAspect="1" noChangeArrowheads="1"/>
          </p:cNvPicPr>
          <p:nvPr>
            <p:ph idx="1"/>
          </p:nvPr>
        </p:nvPicPr>
        <p:blipFill>
          <a:blip r:embed="rId2" cstate="print"/>
          <a:srcRect/>
          <a:stretch>
            <a:fillRect/>
          </a:stretch>
        </p:blipFill>
        <p:spPr>
          <a:xfrm>
            <a:off x="1371600" y="1371600"/>
            <a:ext cx="7010400" cy="4953000"/>
          </a:xfrm>
          <a:noFill/>
        </p:spPr>
      </p:pic>
    </p:spTree>
    <p:extLst>
      <p:ext uri="{BB962C8B-B14F-4D97-AF65-F5344CB8AC3E}">
        <p14:creationId xmlns:p14="http://schemas.microsoft.com/office/powerpoint/2010/main" val="23550703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a:xfrm>
            <a:off x="381000" y="533400"/>
            <a:ext cx="8001000" cy="4953000"/>
          </a:xfrm>
        </p:spPr>
        <p:txBody>
          <a:bodyPr/>
          <a:lstStyle/>
          <a:p>
            <a:pPr eaLnBrk="1" hangingPunct="1">
              <a:buFontTx/>
              <a:buNone/>
            </a:pPr>
            <a:r>
              <a:rPr lang="en-US" dirty="0" smtClean="0">
                <a:solidFill>
                  <a:schemeClr val="tx2"/>
                </a:solidFill>
              </a:rPr>
              <a:t> State the null and alternative hypotheses.</a:t>
            </a:r>
          </a:p>
          <a:p>
            <a:pPr eaLnBrk="1" hangingPunct="1">
              <a:buFontTx/>
              <a:buNone/>
            </a:pPr>
            <a:endParaRPr lang="en-US" dirty="0" smtClean="0">
              <a:solidFill>
                <a:schemeClr val="tx2"/>
              </a:solidFill>
            </a:endParaRPr>
          </a:p>
          <a:p>
            <a:pPr eaLnBrk="1" hangingPunct="1">
              <a:buFontTx/>
              <a:buNone/>
            </a:pPr>
            <a:r>
              <a:rPr lang="en-US" dirty="0" smtClean="0">
                <a:solidFill>
                  <a:schemeClr val="tx2"/>
                </a:solidFill>
              </a:rPr>
              <a:t>Ho: There is no association between gender and survival status </a:t>
            </a:r>
          </a:p>
          <a:p>
            <a:pPr eaLnBrk="1" hangingPunct="1">
              <a:buFontTx/>
              <a:buNone/>
            </a:pPr>
            <a:endParaRPr lang="en-US" dirty="0" smtClean="0">
              <a:solidFill>
                <a:schemeClr val="tx2"/>
              </a:solidFill>
            </a:endParaRPr>
          </a:p>
          <a:p>
            <a:pPr eaLnBrk="1" hangingPunct="1">
              <a:buFontTx/>
              <a:buNone/>
            </a:pPr>
            <a:r>
              <a:rPr lang="en-US" dirty="0" smtClean="0">
                <a:solidFill>
                  <a:schemeClr val="tx2"/>
                </a:solidFill>
              </a:rPr>
              <a:t>Ha: There is an association between gender and survival status</a:t>
            </a:r>
          </a:p>
          <a:p>
            <a:pPr eaLnBrk="1" hangingPunct="1">
              <a:buFontTx/>
              <a:buNone/>
            </a:pPr>
            <a:endParaRPr lang="en-US" dirty="0" smtClean="0">
              <a:solidFill>
                <a:schemeClr val="tx2"/>
              </a:solidFill>
            </a:endParaRPr>
          </a:p>
          <a:p>
            <a:pPr eaLnBrk="1" hangingPunct="1">
              <a:buFontTx/>
              <a:buNone/>
            </a:pPr>
            <a:endParaRPr lang="en-US" dirty="0" smtClean="0">
              <a:solidFill>
                <a:schemeClr val="tx2"/>
              </a:solidFill>
            </a:endParaRPr>
          </a:p>
          <a:p>
            <a:pPr eaLnBrk="1" hangingPunct="1">
              <a:buFontTx/>
              <a:buNone/>
            </a:pPr>
            <a:endParaRPr lang="en-US" dirty="0" smtClean="0">
              <a:solidFill>
                <a:schemeClr val="tx2"/>
              </a:solidFill>
            </a:endParaRPr>
          </a:p>
        </p:txBody>
      </p:sp>
    </p:spTree>
    <p:extLst>
      <p:ext uri="{BB962C8B-B14F-4D97-AF65-F5344CB8AC3E}">
        <p14:creationId xmlns:p14="http://schemas.microsoft.com/office/powerpoint/2010/main" val="1716458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4294967295"/>
          </p:nvPr>
        </p:nvSpPr>
        <p:spPr>
          <a:xfrm>
            <a:off x="0" y="0"/>
            <a:ext cx="8382000" cy="5791200"/>
          </a:xfrm>
        </p:spPr>
        <p:txBody>
          <a:bodyPr/>
          <a:lstStyle/>
          <a:p>
            <a:pPr lvl="2" eaLnBrk="1" hangingPunct="1">
              <a:lnSpc>
                <a:spcPct val="90000"/>
              </a:lnSpc>
              <a:buFontTx/>
              <a:buNone/>
            </a:pPr>
            <a:endParaRPr lang="en-US" sz="2400" dirty="0" smtClean="0">
              <a:solidFill>
                <a:schemeClr val="tx2"/>
              </a:solidFill>
            </a:endParaRPr>
          </a:p>
          <a:p>
            <a:pPr lvl="2" eaLnBrk="1" hangingPunct="1">
              <a:lnSpc>
                <a:spcPct val="90000"/>
              </a:lnSpc>
              <a:buFontTx/>
              <a:buNone/>
            </a:pPr>
            <a:endParaRPr lang="en-US" sz="2400" dirty="0" smtClean="0">
              <a:solidFill>
                <a:schemeClr val="tx2"/>
              </a:solidFill>
            </a:endParaRPr>
          </a:p>
          <a:p>
            <a:pPr lvl="2" eaLnBrk="1" hangingPunct="1">
              <a:lnSpc>
                <a:spcPct val="90000"/>
              </a:lnSpc>
              <a:buFontTx/>
              <a:buNone/>
            </a:pPr>
            <a:endParaRPr lang="en-US" sz="2400" dirty="0" smtClean="0">
              <a:solidFill>
                <a:schemeClr val="tx2"/>
              </a:solidFill>
            </a:endParaRPr>
          </a:p>
          <a:p>
            <a:pPr lvl="2" eaLnBrk="1" hangingPunct="1">
              <a:lnSpc>
                <a:spcPct val="90000"/>
              </a:lnSpc>
              <a:buFontTx/>
              <a:buNone/>
            </a:pPr>
            <a:endParaRPr lang="en-US" sz="2400" dirty="0" smtClean="0">
              <a:solidFill>
                <a:schemeClr val="tx2"/>
              </a:solidFill>
            </a:endParaRPr>
          </a:p>
        </p:txBody>
      </p:sp>
      <p:sp>
        <p:nvSpPr>
          <p:cNvPr id="3" name="Rectangle 2"/>
          <p:cNvSpPr/>
          <p:nvPr/>
        </p:nvSpPr>
        <p:spPr>
          <a:xfrm>
            <a:off x="381000" y="457200"/>
            <a:ext cx="8305800" cy="4829014"/>
          </a:xfrm>
          <a:prstGeom prst="rect">
            <a:avLst/>
          </a:prstGeom>
        </p:spPr>
        <p:txBody>
          <a:bodyPr wrap="square">
            <a:spAutoFit/>
          </a:bodyPr>
          <a:lstStyle/>
          <a:p>
            <a:pPr lvl="2">
              <a:lnSpc>
                <a:spcPct val="90000"/>
              </a:lnSpc>
              <a:buFont typeface="Wingdings" pitchFamily="2" charset="2"/>
              <a:buNone/>
            </a:pPr>
            <a:endParaRPr lang="en-US" dirty="0" smtClean="0"/>
          </a:p>
          <a:p>
            <a:pPr lvl="2">
              <a:lnSpc>
                <a:spcPct val="90000"/>
              </a:lnSpc>
              <a:buFont typeface="Wingdings" pitchFamily="2" charset="2"/>
              <a:buNone/>
            </a:pPr>
            <a:endParaRPr lang="en-US" dirty="0" smtClean="0"/>
          </a:p>
          <a:p>
            <a:pPr lvl="2">
              <a:lnSpc>
                <a:spcPct val="90000"/>
              </a:lnSpc>
              <a:buFont typeface="Wingdings" pitchFamily="2" charset="2"/>
              <a:buNone/>
            </a:pPr>
            <a:r>
              <a:rPr lang="en-US" dirty="0" smtClean="0"/>
              <a:t>	     </a:t>
            </a:r>
            <a:r>
              <a:rPr lang="en-US" u="sng" dirty="0" smtClean="0">
                <a:solidFill>
                  <a:schemeClr val="tx2"/>
                </a:solidFill>
              </a:rPr>
              <a:t>Female</a:t>
            </a:r>
            <a:r>
              <a:rPr lang="en-US" u="sng" dirty="0" smtClean="0"/>
              <a:t>     	              </a:t>
            </a:r>
            <a:r>
              <a:rPr lang="en-US" u="sng" dirty="0" smtClean="0">
                <a:solidFill>
                  <a:schemeClr val="tx2"/>
                </a:solidFill>
              </a:rPr>
              <a:t>Male </a:t>
            </a:r>
            <a:r>
              <a:rPr lang="en-US" u="sng" dirty="0" smtClean="0"/>
              <a:t>                    </a:t>
            </a:r>
            <a:r>
              <a:rPr lang="en-US" u="sng" dirty="0" smtClean="0">
                <a:solidFill>
                  <a:schemeClr val="hlink"/>
                </a:solidFill>
              </a:rPr>
              <a:t>Total</a:t>
            </a:r>
          </a:p>
          <a:p>
            <a:pPr>
              <a:lnSpc>
                <a:spcPct val="90000"/>
              </a:lnSpc>
              <a:buFont typeface="Wingdings" pitchFamily="2" charset="2"/>
              <a:buNone/>
            </a:pPr>
            <a:r>
              <a:rPr lang="en-US" sz="2400" dirty="0" smtClean="0"/>
              <a:t>     </a:t>
            </a:r>
            <a:r>
              <a:rPr lang="en-US" sz="2400" dirty="0" smtClean="0">
                <a:solidFill>
                  <a:schemeClr val="tx2"/>
                </a:solidFill>
              </a:rPr>
              <a:t>A</a:t>
            </a:r>
            <a:r>
              <a:rPr lang="en-US" sz="2400" dirty="0" smtClean="0"/>
              <a:t>               343                  367                  710</a:t>
            </a:r>
          </a:p>
          <a:p>
            <a:pPr>
              <a:lnSpc>
                <a:spcPct val="90000"/>
              </a:lnSpc>
              <a:buFont typeface="Wingdings" pitchFamily="2" charset="2"/>
              <a:buNone/>
            </a:pPr>
            <a:r>
              <a:rPr lang="en-US" sz="2400" dirty="0" smtClean="0"/>
              <a:t>                      151.61               558.39</a:t>
            </a:r>
          </a:p>
          <a:p>
            <a:pPr>
              <a:lnSpc>
                <a:spcPct val="90000"/>
              </a:lnSpc>
              <a:buFont typeface="Wingdings" pitchFamily="2" charset="2"/>
              <a:buNone/>
            </a:pPr>
            <a:r>
              <a:rPr lang="en-US" sz="2400" dirty="0" smtClean="0"/>
              <a:t>                      241.596            65.598</a:t>
            </a:r>
          </a:p>
          <a:p>
            <a:pPr>
              <a:lnSpc>
                <a:spcPct val="90000"/>
              </a:lnSpc>
              <a:buFont typeface="Wingdings" pitchFamily="2" charset="2"/>
              <a:buNone/>
            </a:pPr>
            <a:endParaRPr lang="en-US" sz="2400" dirty="0" smtClean="0"/>
          </a:p>
          <a:p>
            <a:pPr>
              <a:lnSpc>
                <a:spcPct val="90000"/>
              </a:lnSpc>
              <a:buFont typeface="Wingdings" pitchFamily="2" charset="2"/>
              <a:buNone/>
            </a:pPr>
            <a:r>
              <a:rPr lang="en-US" sz="2400" dirty="0" smtClean="0"/>
              <a:t>     </a:t>
            </a:r>
            <a:r>
              <a:rPr lang="en-US" sz="2400" dirty="0" smtClean="0">
                <a:solidFill>
                  <a:schemeClr val="tx2"/>
                </a:solidFill>
              </a:rPr>
              <a:t>D</a:t>
            </a:r>
            <a:r>
              <a:rPr lang="en-US" sz="2400" dirty="0" smtClean="0"/>
              <a:t>              127                   1364                1491</a:t>
            </a:r>
          </a:p>
          <a:p>
            <a:pPr>
              <a:lnSpc>
                <a:spcPct val="90000"/>
              </a:lnSpc>
              <a:buFont typeface="Wingdings" pitchFamily="2" charset="2"/>
              <a:buNone/>
            </a:pPr>
            <a:r>
              <a:rPr lang="en-US" sz="2400" dirty="0" smtClean="0"/>
              <a:t>               	  318.39              1172.61</a:t>
            </a:r>
          </a:p>
          <a:p>
            <a:pPr>
              <a:lnSpc>
                <a:spcPct val="90000"/>
              </a:lnSpc>
              <a:buFont typeface="Wingdings" pitchFamily="2" charset="2"/>
              <a:buNone/>
            </a:pPr>
            <a:r>
              <a:rPr lang="en-US" sz="2400" dirty="0" smtClean="0"/>
              <a:t>                     115.046             31.237</a:t>
            </a:r>
          </a:p>
          <a:p>
            <a:pPr>
              <a:lnSpc>
                <a:spcPct val="90000"/>
              </a:lnSpc>
              <a:buFont typeface="Wingdings" pitchFamily="2" charset="2"/>
              <a:buNone/>
            </a:pPr>
            <a:endParaRPr lang="en-US" sz="2400" dirty="0" smtClean="0"/>
          </a:p>
          <a:p>
            <a:pPr>
              <a:lnSpc>
                <a:spcPct val="90000"/>
              </a:lnSpc>
              <a:buFont typeface="Wingdings" pitchFamily="2" charset="2"/>
              <a:buNone/>
            </a:pPr>
            <a:r>
              <a:rPr lang="en-US" sz="2400" b="1" dirty="0" smtClean="0"/>
              <a:t>   </a:t>
            </a:r>
            <a:r>
              <a:rPr lang="en-US" sz="2400" b="1" dirty="0" smtClean="0">
                <a:solidFill>
                  <a:schemeClr val="hlink"/>
                </a:solidFill>
              </a:rPr>
              <a:t>Total</a:t>
            </a:r>
            <a:r>
              <a:rPr lang="en-US" sz="2400" b="1" dirty="0" smtClean="0"/>
              <a:t>          470                    1731                 2201</a:t>
            </a:r>
          </a:p>
          <a:p>
            <a:pPr>
              <a:lnSpc>
                <a:spcPct val="90000"/>
              </a:lnSpc>
              <a:buFont typeface="Wingdings" pitchFamily="2" charset="2"/>
              <a:buNone/>
            </a:pPr>
            <a:endParaRPr lang="en-US" sz="2400" b="1" dirty="0" smtClean="0"/>
          </a:p>
          <a:p>
            <a:pPr>
              <a:lnSpc>
                <a:spcPct val="90000"/>
              </a:lnSpc>
              <a:buFont typeface="Wingdings" pitchFamily="2" charset="2"/>
              <a:buNone/>
            </a:pPr>
            <a:r>
              <a:rPr lang="en-US" sz="2400" b="1" dirty="0" smtClean="0">
                <a:solidFill>
                  <a:schemeClr val="tx2"/>
                </a:solidFill>
              </a:rPr>
              <a:t>Chi-Sq = 453.476</a:t>
            </a:r>
            <a:r>
              <a:rPr lang="en-US" sz="2400" b="1" dirty="0" smtClean="0"/>
              <a:t>, DF = 1, P-Value = 0.000</a:t>
            </a:r>
          </a:p>
          <a:p>
            <a:pPr>
              <a:lnSpc>
                <a:spcPct val="90000"/>
              </a:lnSpc>
              <a:buFont typeface="Wingdings" pitchFamily="2" charset="2"/>
              <a:buNone/>
            </a:pPr>
            <a:r>
              <a:rPr lang="en-US" sz="2400" b="1" dirty="0" smtClean="0"/>
              <a:t>Critical value of χ2 at 5% = </a:t>
            </a:r>
            <a:r>
              <a:rPr lang="en-US" sz="2400" b="1" dirty="0" smtClean="0">
                <a:solidFill>
                  <a:schemeClr val="tx2"/>
                </a:solidFill>
              </a:rPr>
              <a:t>3.841</a:t>
            </a:r>
            <a:r>
              <a:rPr lang="en-US" sz="2400" dirty="0" smtClean="0">
                <a:solidFill>
                  <a:schemeClr val="tx2"/>
                </a:solidFill>
              </a:rPr>
              <a:t> </a:t>
            </a:r>
            <a:endParaRPr lang="en-US" sz="2400" dirty="0">
              <a:solidFill>
                <a:schemeClr val="tx2"/>
              </a:solidFill>
            </a:endParaRPr>
          </a:p>
        </p:txBody>
      </p:sp>
    </p:spTree>
    <p:extLst>
      <p:ext uri="{BB962C8B-B14F-4D97-AF65-F5344CB8AC3E}">
        <p14:creationId xmlns:p14="http://schemas.microsoft.com/office/powerpoint/2010/main" val="36928295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Goodness of Fit for a Single Categorical Variable</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95494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have discussed tests for proportions that deal with a single categorical variable. We will now develop methods for testing hypothesis that involve two or more categories.</a:t>
            </a:r>
            <a:endParaRPr lang="en-US" dirty="0"/>
          </a:p>
        </p:txBody>
      </p:sp>
      <p:sp>
        <p:nvSpPr>
          <p:cNvPr id="2" name="Title 1"/>
          <p:cNvSpPr>
            <a:spLocks noGrp="1"/>
          </p:cNvSpPr>
          <p:nvPr>
            <p:ph type="title"/>
          </p:nvPr>
        </p:nvSpPr>
        <p:spPr/>
        <p:txBody>
          <a:bodyPr/>
          <a:lstStyle/>
          <a:p>
            <a:r>
              <a:rPr lang="en-US" dirty="0" smtClean="0"/>
              <a:t>Recall</a:t>
            </a:r>
            <a:endParaRPr lang="en-US" dirty="0"/>
          </a:p>
        </p:txBody>
      </p:sp>
    </p:spTree>
    <p:extLst>
      <p:ext uri="{BB962C8B-B14F-4D97-AF65-F5344CB8AC3E}">
        <p14:creationId xmlns:p14="http://schemas.microsoft.com/office/powerpoint/2010/main" val="410022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Many standardized tests use questions with a multiple choice format. </a:t>
            </a:r>
            <a:endParaRPr lang="en-US" dirty="0"/>
          </a:p>
          <a:p>
            <a:r>
              <a:rPr lang="en-US" dirty="0" smtClean="0"/>
              <a:t>Are certain choices more or less likely to occur than other answers?</a:t>
            </a:r>
          </a:p>
          <a:p>
            <a:r>
              <a:rPr lang="en-US" dirty="0" smtClean="0"/>
              <a:t>We will use the frequencies of the letters for correct answers in a sample of 400 multiple choice answers from a standardized exam</a:t>
            </a:r>
          </a:p>
          <a:p>
            <a:endParaRPr lang="en-US" dirty="0"/>
          </a:p>
        </p:txBody>
      </p:sp>
      <p:sp>
        <p:nvSpPr>
          <p:cNvPr id="2" name="Title 1"/>
          <p:cNvSpPr>
            <a:spLocks noGrp="1"/>
          </p:cNvSpPr>
          <p:nvPr>
            <p:ph type="title"/>
          </p:nvPr>
        </p:nvSpPr>
        <p:spPr/>
        <p:txBody>
          <a:bodyPr>
            <a:normAutofit fontScale="90000"/>
          </a:bodyPr>
          <a:lstStyle/>
          <a:p>
            <a:r>
              <a:rPr lang="en-US" dirty="0" smtClean="0"/>
              <a:t>Goodness of Fit</a:t>
            </a:r>
            <a:br>
              <a:rPr lang="en-US" dirty="0" smtClean="0"/>
            </a:br>
            <a:r>
              <a:rPr lang="en-US" dirty="0" smtClean="0"/>
              <a:t>Example</a:t>
            </a:r>
            <a:endParaRPr lang="en-US" dirty="0"/>
          </a:p>
        </p:txBody>
      </p:sp>
    </p:spTree>
    <p:extLst>
      <p:ext uri="{BB962C8B-B14F-4D97-AF65-F5344CB8AC3E}">
        <p14:creationId xmlns:p14="http://schemas.microsoft.com/office/powerpoint/2010/main" val="374522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Table 1.1 </a:t>
            </a:r>
            <a:r>
              <a:rPr lang="en-US" i="1" dirty="0" smtClean="0"/>
              <a:t>Choice for correct responses of 400 AP multiple choice questions</a:t>
            </a:r>
            <a:endParaRPr lang="en-US" i="1" dirty="0"/>
          </a:p>
          <a:p>
            <a:endParaRPr lang="en-US" dirty="0"/>
          </a:p>
        </p:txBody>
      </p:sp>
      <p:sp>
        <p:nvSpPr>
          <p:cNvPr id="2" name="Title 1"/>
          <p:cNvSpPr>
            <a:spLocks noGrp="1"/>
          </p:cNvSpPr>
          <p:nvPr>
            <p:ph type="title"/>
          </p:nvPr>
        </p:nvSpPr>
        <p:spPr/>
        <p:txBody>
          <a:bodyPr/>
          <a:lstStyle/>
          <a:p>
            <a:r>
              <a:rPr lang="en-US" dirty="0" smtClean="0"/>
              <a:t>Data</a:t>
            </a:r>
            <a:endParaRPr lang="en-US" dirty="0"/>
          </a:p>
        </p:txBody>
      </p:sp>
      <p:graphicFrame>
        <p:nvGraphicFramePr>
          <p:cNvPr id="4" name="Table 3"/>
          <p:cNvGraphicFramePr>
            <a:graphicFrameLocks noGrp="1"/>
          </p:cNvGraphicFramePr>
          <p:nvPr>
            <p:extLst/>
          </p:nvPr>
        </p:nvGraphicFramePr>
        <p:xfrm>
          <a:off x="533400" y="3124200"/>
          <a:ext cx="7848600" cy="2209800"/>
        </p:xfrm>
        <a:graphic>
          <a:graphicData uri="http://schemas.openxmlformats.org/drawingml/2006/table">
            <a:tbl>
              <a:tblPr firstRow="1" bandRow="1">
                <a:tableStyleId>{5C22544A-7EE6-4342-B048-85BDC9FD1C3A}</a:tableStyleId>
              </a:tblPr>
              <a:tblGrid>
                <a:gridCol w="1828800"/>
                <a:gridCol w="1066800"/>
                <a:gridCol w="1028700"/>
                <a:gridCol w="1308100"/>
                <a:gridCol w="1308100"/>
                <a:gridCol w="1308100"/>
              </a:tblGrid>
              <a:tr h="1104900">
                <a:tc>
                  <a:txBody>
                    <a:bodyPr/>
                    <a:lstStyle/>
                    <a:p>
                      <a:r>
                        <a:rPr lang="en-US" sz="2000" dirty="0" smtClean="0"/>
                        <a:t>ANSWER</a:t>
                      </a:r>
                      <a:endParaRPr lang="en-US" sz="2000" dirty="0"/>
                    </a:p>
                  </a:txBody>
                  <a:tcPr/>
                </a:tc>
                <a:tc>
                  <a:txBody>
                    <a:bodyPr/>
                    <a:lstStyle/>
                    <a:p>
                      <a:r>
                        <a:rPr lang="en-US" sz="2000" dirty="0" smtClean="0"/>
                        <a:t>A</a:t>
                      </a:r>
                      <a:endParaRPr lang="en-US" sz="2000" dirty="0"/>
                    </a:p>
                  </a:txBody>
                  <a:tcPr/>
                </a:tc>
                <a:tc>
                  <a:txBody>
                    <a:bodyPr/>
                    <a:lstStyle/>
                    <a:p>
                      <a:r>
                        <a:rPr lang="en-US" sz="2000" dirty="0" smtClean="0"/>
                        <a:t>B</a:t>
                      </a:r>
                      <a:endParaRPr lang="en-US" sz="2000" dirty="0"/>
                    </a:p>
                  </a:txBody>
                  <a:tcPr/>
                </a:tc>
                <a:tc>
                  <a:txBody>
                    <a:bodyPr/>
                    <a:lstStyle/>
                    <a:p>
                      <a:r>
                        <a:rPr lang="en-US" sz="2000" dirty="0" smtClean="0"/>
                        <a:t>C</a:t>
                      </a:r>
                      <a:endParaRPr lang="en-US" sz="2000" dirty="0"/>
                    </a:p>
                  </a:txBody>
                  <a:tcPr/>
                </a:tc>
                <a:tc>
                  <a:txBody>
                    <a:bodyPr/>
                    <a:lstStyle/>
                    <a:p>
                      <a:r>
                        <a:rPr lang="en-US" sz="2000" dirty="0" smtClean="0"/>
                        <a:t>D</a:t>
                      </a:r>
                      <a:endParaRPr lang="en-US" sz="2000" dirty="0"/>
                    </a:p>
                  </a:txBody>
                  <a:tcPr/>
                </a:tc>
                <a:tc>
                  <a:txBody>
                    <a:bodyPr/>
                    <a:lstStyle/>
                    <a:p>
                      <a:r>
                        <a:rPr lang="en-US" sz="2000" dirty="0" smtClean="0"/>
                        <a:t>E</a:t>
                      </a:r>
                      <a:endParaRPr lang="en-US" sz="2000" dirty="0"/>
                    </a:p>
                  </a:txBody>
                  <a:tcPr/>
                </a:tc>
              </a:tr>
              <a:tr h="1104900">
                <a:tc>
                  <a:txBody>
                    <a:bodyPr/>
                    <a:lstStyle/>
                    <a:p>
                      <a:r>
                        <a:rPr lang="en-US" sz="2000" dirty="0" smtClean="0"/>
                        <a:t>FREQUENCY</a:t>
                      </a:r>
                      <a:endParaRPr lang="en-US" sz="2000" dirty="0"/>
                    </a:p>
                  </a:txBody>
                  <a:tcPr/>
                </a:tc>
                <a:tc>
                  <a:txBody>
                    <a:bodyPr/>
                    <a:lstStyle/>
                    <a:p>
                      <a:r>
                        <a:rPr lang="en-US" sz="2000" dirty="0" smtClean="0"/>
                        <a:t>85</a:t>
                      </a:r>
                      <a:endParaRPr lang="en-US" sz="2000" dirty="0"/>
                    </a:p>
                  </a:txBody>
                  <a:tcPr/>
                </a:tc>
                <a:tc>
                  <a:txBody>
                    <a:bodyPr/>
                    <a:lstStyle/>
                    <a:p>
                      <a:r>
                        <a:rPr lang="en-US" sz="2000" dirty="0" smtClean="0"/>
                        <a:t>90</a:t>
                      </a:r>
                      <a:endParaRPr lang="en-US" sz="2000" dirty="0"/>
                    </a:p>
                  </a:txBody>
                  <a:tcPr/>
                </a:tc>
                <a:tc>
                  <a:txBody>
                    <a:bodyPr/>
                    <a:lstStyle/>
                    <a:p>
                      <a:r>
                        <a:rPr lang="en-US" sz="2000" dirty="0" smtClean="0"/>
                        <a:t>79</a:t>
                      </a:r>
                      <a:endParaRPr lang="en-US" sz="2000" dirty="0"/>
                    </a:p>
                  </a:txBody>
                  <a:tcPr/>
                </a:tc>
                <a:tc>
                  <a:txBody>
                    <a:bodyPr/>
                    <a:lstStyle/>
                    <a:p>
                      <a:r>
                        <a:rPr lang="en-US" sz="2000" dirty="0" smtClean="0"/>
                        <a:t>78</a:t>
                      </a:r>
                      <a:endParaRPr lang="en-US" sz="2000" dirty="0"/>
                    </a:p>
                  </a:txBody>
                  <a:tcPr/>
                </a:tc>
                <a:tc>
                  <a:txBody>
                    <a:bodyPr/>
                    <a:lstStyle/>
                    <a:p>
                      <a:r>
                        <a:rPr lang="en-US" sz="2000" dirty="0" smtClean="0"/>
                        <a:t>68</a:t>
                      </a:r>
                      <a:endParaRPr lang="en-US" sz="2000" dirty="0"/>
                    </a:p>
                  </a:txBody>
                  <a:tcPr/>
                </a:tc>
              </a:tr>
            </a:tbl>
          </a:graphicData>
        </a:graphic>
      </p:graphicFrame>
    </p:spTree>
    <p:extLst>
      <p:ext uri="{BB962C8B-B14F-4D97-AF65-F5344CB8AC3E}">
        <p14:creationId xmlns:p14="http://schemas.microsoft.com/office/powerpoint/2010/main" val="228544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251309969"/>
              </p:ext>
            </p:extLst>
          </p:nvPr>
        </p:nvGraphicFramePr>
        <p:xfrm>
          <a:off x="838200" y="1066800"/>
          <a:ext cx="7391400"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8659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Find the relative frequency (proportion) of answers for each letter in Table 1.1</a:t>
            </a:r>
          </a:p>
          <a:p>
            <a:endParaRPr lang="en-US" dirty="0"/>
          </a:p>
          <a:p>
            <a:r>
              <a:rPr lang="en-US" dirty="0" smtClean="0"/>
              <a:t>Use these proportions to construct a bar chart of the data.</a:t>
            </a: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2994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457200" y="2362200"/>
          <a:ext cx="8229600" cy="2743200"/>
        </p:xfrm>
        <a:graphic>
          <a:graphicData uri="http://schemas.openxmlformats.org/drawingml/2006/table">
            <a:tbl>
              <a:tblPr firstRow="1" bandRow="1">
                <a:tableStyleId>{5C22544A-7EE6-4342-B048-85BDC9FD1C3A}</a:tableStyleId>
              </a:tblPr>
              <a:tblGrid>
                <a:gridCol w="1676400"/>
                <a:gridCol w="1143000"/>
                <a:gridCol w="1295400"/>
                <a:gridCol w="1371600"/>
                <a:gridCol w="1371600"/>
                <a:gridCol w="1371600"/>
              </a:tblGrid>
              <a:tr h="1371600">
                <a:tc>
                  <a:txBody>
                    <a:bodyPr/>
                    <a:lstStyle/>
                    <a:p>
                      <a:r>
                        <a:rPr lang="en-US" sz="2000" dirty="0" smtClean="0"/>
                        <a:t>ANSWER</a:t>
                      </a:r>
                      <a:endParaRPr lang="en-US" sz="2000" dirty="0"/>
                    </a:p>
                  </a:txBody>
                  <a:tcPr marL="95879" marR="95879"/>
                </a:tc>
                <a:tc>
                  <a:txBody>
                    <a:bodyPr/>
                    <a:lstStyle/>
                    <a:p>
                      <a:r>
                        <a:rPr lang="en-US" sz="2000" dirty="0" smtClean="0"/>
                        <a:t>A</a:t>
                      </a:r>
                      <a:endParaRPr lang="en-US" sz="2000" dirty="0"/>
                    </a:p>
                  </a:txBody>
                  <a:tcPr marL="95879" marR="95879"/>
                </a:tc>
                <a:tc>
                  <a:txBody>
                    <a:bodyPr/>
                    <a:lstStyle/>
                    <a:p>
                      <a:r>
                        <a:rPr lang="en-US" sz="2000" dirty="0" smtClean="0"/>
                        <a:t>B</a:t>
                      </a:r>
                      <a:endParaRPr lang="en-US" sz="2000" dirty="0"/>
                    </a:p>
                  </a:txBody>
                  <a:tcPr marL="95879" marR="95879"/>
                </a:tc>
                <a:tc>
                  <a:txBody>
                    <a:bodyPr/>
                    <a:lstStyle/>
                    <a:p>
                      <a:r>
                        <a:rPr lang="en-US" sz="2000" dirty="0" smtClean="0"/>
                        <a:t>C</a:t>
                      </a:r>
                      <a:endParaRPr lang="en-US" sz="2000" dirty="0"/>
                    </a:p>
                  </a:txBody>
                  <a:tcPr marL="95879" marR="95879"/>
                </a:tc>
                <a:tc>
                  <a:txBody>
                    <a:bodyPr/>
                    <a:lstStyle/>
                    <a:p>
                      <a:r>
                        <a:rPr lang="en-US" sz="2000" dirty="0" smtClean="0"/>
                        <a:t>D</a:t>
                      </a:r>
                      <a:endParaRPr lang="en-US" sz="2000" dirty="0"/>
                    </a:p>
                  </a:txBody>
                  <a:tcPr marL="95879" marR="95879"/>
                </a:tc>
                <a:tc>
                  <a:txBody>
                    <a:bodyPr/>
                    <a:lstStyle/>
                    <a:p>
                      <a:r>
                        <a:rPr lang="en-US" sz="2000" dirty="0" smtClean="0"/>
                        <a:t>E</a:t>
                      </a:r>
                      <a:endParaRPr lang="en-US" sz="2000" dirty="0"/>
                    </a:p>
                  </a:txBody>
                  <a:tcPr marL="95879" marR="95879"/>
                </a:tc>
              </a:tr>
              <a:tr h="1371600">
                <a:tc>
                  <a:txBody>
                    <a:bodyPr/>
                    <a:lstStyle/>
                    <a:p>
                      <a:r>
                        <a:rPr lang="en-US" sz="2000" dirty="0" smtClean="0"/>
                        <a:t>RELATIVE</a:t>
                      </a:r>
                      <a:r>
                        <a:rPr lang="en-US" sz="2000" baseline="0" dirty="0" smtClean="0"/>
                        <a:t> FREQUENCY</a:t>
                      </a:r>
                      <a:endParaRPr lang="en-US" sz="2000" dirty="0"/>
                    </a:p>
                  </a:txBody>
                  <a:tcPr marL="95879" marR="95879"/>
                </a:tc>
                <a:tc>
                  <a:txBody>
                    <a:bodyPr/>
                    <a:lstStyle/>
                    <a:p>
                      <a:r>
                        <a:rPr lang="en-US" sz="2000" dirty="0" smtClean="0"/>
                        <a:t>85/400=</a:t>
                      </a:r>
                    </a:p>
                    <a:p>
                      <a:r>
                        <a:rPr lang="en-US" sz="2000" dirty="0" smtClean="0"/>
                        <a:t>0.2125</a:t>
                      </a:r>
                      <a:endParaRPr lang="en-US" sz="2000" dirty="0"/>
                    </a:p>
                  </a:txBody>
                  <a:tcPr marL="95879" marR="95879"/>
                </a:tc>
                <a:tc>
                  <a:txBody>
                    <a:bodyPr/>
                    <a:lstStyle/>
                    <a:p>
                      <a:r>
                        <a:rPr lang="en-US" sz="2000" dirty="0" smtClean="0"/>
                        <a:t>90/400= </a:t>
                      </a:r>
                    </a:p>
                    <a:p>
                      <a:r>
                        <a:rPr lang="en-US" sz="2000" dirty="0" smtClean="0"/>
                        <a:t>0.2250</a:t>
                      </a:r>
                      <a:endParaRPr lang="en-US" sz="2000" dirty="0"/>
                    </a:p>
                  </a:txBody>
                  <a:tcPr marL="95879" marR="95879"/>
                </a:tc>
                <a:tc>
                  <a:txBody>
                    <a:bodyPr/>
                    <a:lstStyle/>
                    <a:p>
                      <a:r>
                        <a:rPr lang="en-US" sz="2000" dirty="0" smtClean="0"/>
                        <a:t>79/400=</a:t>
                      </a:r>
                    </a:p>
                    <a:p>
                      <a:r>
                        <a:rPr lang="en-US" sz="2000" dirty="0" smtClean="0"/>
                        <a:t>0.1975</a:t>
                      </a:r>
                      <a:endParaRPr lang="en-US" sz="2000" dirty="0"/>
                    </a:p>
                  </a:txBody>
                  <a:tcPr marL="95879" marR="95879"/>
                </a:tc>
                <a:tc>
                  <a:txBody>
                    <a:bodyPr/>
                    <a:lstStyle/>
                    <a:p>
                      <a:r>
                        <a:rPr lang="en-US" sz="2000" dirty="0" smtClean="0"/>
                        <a:t>78/400=</a:t>
                      </a:r>
                    </a:p>
                    <a:p>
                      <a:r>
                        <a:rPr lang="en-US" sz="2000" dirty="0" smtClean="0"/>
                        <a:t>0.1950</a:t>
                      </a:r>
                      <a:endParaRPr lang="en-US" sz="2000" dirty="0"/>
                    </a:p>
                  </a:txBody>
                  <a:tcPr marL="95879" marR="95879"/>
                </a:tc>
                <a:tc>
                  <a:txBody>
                    <a:bodyPr/>
                    <a:lstStyle/>
                    <a:p>
                      <a:r>
                        <a:rPr lang="en-US" sz="2000" dirty="0" smtClean="0"/>
                        <a:t>68/400=</a:t>
                      </a:r>
                    </a:p>
                    <a:p>
                      <a:r>
                        <a:rPr lang="en-US" sz="2000" dirty="0" smtClean="0"/>
                        <a:t>0.1700</a:t>
                      </a:r>
                      <a:endParaRPr lang="en-US" sz="2000" dirty="0"/>
                    </a:p>
                  </a:txBody>
                  <a:tcPr marL="95879" marR="95879"/>
                </a:tc>
              </a:tr>
            </a:tbl>
          </a:graphicData>
        </a:graphic>
      </p:graphicFrame>
      <p:sp>
        <p:nvSpPr>
          <p:cNvPr id="2" name="Title 1"/>
          <p:cNvSpPr>
            <a:spLocks noGrp="1"/>
          </p:cNvSpPr>
          <p:nvPr>
            <p:ph type="title"/>
          </p:nvPr>
        </p:nvSpPr>
        <p:spPr>
          <a:xfrm>
            <a:off x="457200" y="274638"/>
            <a:ext cx="8229600" cy="944562"/>
          </a:xfrm>
        </p:spPr>
        <p:txBody>
          <a:bodyPr/>
          <a:lstStyle/>
          <a:p>
            <a:r>
              <a:rPr lang="en-US" dirty="0" smtClean="0"/>
              <a:t>Relative Frequency Table</a:t>
            </a:r>
            <a:endParaRPr lang="en-US" dirty="0"/>
          </a:p>
        </p:txBody>
      </p:sp>
    </p:spTree>
    <p:extLst>
      <p:ext uri="{BB962C8B-B14F-4D97-AF65-F5344CB8AC3E}">
        <p14:creationId xmlns:p14="http://schemas.microsoft.com/office/powerpoint/2010/main" val="39341510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i="1" dirty="0" smtClean="0"/>
          </a:p>
          <a:p>
            <a:r>
              <a:rPr lang="en-US" i="1" dirty="0" smtClean="0"/>
              <a:t>Figure 1.1. </a:t>
            </a:r>
            <a:r>
              <a:rPr lang="en-US" dirty="0" smtClean="0"/>
              <a:t>Percent of correct </a:t>
            </a:r>
            <a:r>
              <a:rPr lang="en-US" dirty="0"/>
              <a:t>responses </a:t>
            </a:r>
            <a:r>
              <a:rPr lang="en-US" dirty="0" smtClean="0"/>
              <a:t>for </a:t>
            </a:r>
            <a:r>
              <a:rPr lang="en-US" dirty="0"/>
              <a:t>400 AP multiple choice questions</a:t>
            </a:r>
          </a:p>
          <a:p>
            <a:endParaRPr lang="en-US" dirty="0"/>
          </a:p>
        </p:txBody>
      </p:sp>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graphicFrame>
        <p:nvGraphicFramePr>
          <p:cNvPr id="4" name="Chart 3"/>
          <p:cNvGraphicFramePr>
            <a:graphicFrameLocks/>
          </p:cNvGraphicFramePr>
          <p:nvPr>
            <p:extLst/>
          </p:nvPr>
        </p:nvGraphicFramePr>
        <p:xfrm>
          <a:off x="533400" y="685800"/>
          <a:ext cx="8153400"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4365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 can we determine if the letter choices are really made at random?</a:t>
            </a:r>
          </a:p>
          <a:p>
            <a:endParaRPr lang="en-US" dirty="0"/>
          </a:p>
          <a:p>
            <a:r>
              <a:rPr lang="en-US" dirty="0" smtClean="0"/>
              <a:t>What should be the proportion of </a:t>
            </a:r>
            <a:r>
              <a:rPr lang="en-US" b="1" i="1" dirty="0" smtClean="0"/>
              <a:t>all </a:t>
            </a:r>
            <a:r>
              <a:rPr lang="en-US" dirty="0" smtClean="0"/>
              <a:t>AP multiple choice questions that have each letter as the correct answer?</a:t>
            </a:r>
            <a:endParaRPr lang="en-US" dirty="0"/>
          </a:p>
        </p:txBody>
      </p:sp>
      <p:sp>
        <p:nvSpPr>
          <p:cNvPr id="2" name="Title 1"/>
          <p:cNvSpPr>
            <a:spLocks noGrp="1"/>
          </p:cNvSpPr>
          <p:nvPr>
            <p:ph type="title"/>
          </p:nvPr>
        </p:nvSpPr>
        <p:spPr/>
        <p:txBody>
          <a:bodyPr/>
          <a:lstStyle/>
          <a:p>
            <a:r>
              <a:rPr lang="en-US" dirty="0" smtClean="0"/>
              <a:t>So??</a:t>
            </a:r>
            <a:endParaRPr lang="en-US" dirty="0"/>
          </a:p>
        </p:txBody>
      </p:sp>
    </p:spTree>
    <p:extLst>
      <p:ext uri="{BB962C8B-B14F-4D97-AF65-F5344CB8AC3E}">
        <p14:creationId xmlns:p14="http://schemas.microsoft.com/office/powerpoint/2010/main" val="316885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lnSpcReduction="10000"/>
          </a:bodyPr>
          <a:lstStyle/>
          <a:p>
            <a:pPr marL="0" indent="0">
              <a:buNone/>
            </a:pPr>
            <a:r>
              <a:rPr lang="en-US" dirty="0" smtClean="0"/>
              <a:t>If each of the five options is equally likely to occur then we would expect each letter to occur 20% of the time. So our null hypothesis would be:</a:t>
            </a:r>
            <a:endParaRPr lang="en-US" dirty="0"/>
          </a:p>
          <a:p>
            <a:pPr marL="0" indent="0" algn="ctr">
              <a:buNone/>
            </a:pPr>
            <a:r>
              <a:rPr lang="en-US" dirty="0" smtClean="0"/>
              <a:t>H</a:t>
            </a:r>
            <a:r>
              <a:rPr lang="en-US" baseline="-25000" dirty="0" smtClean="0"/>
              <a:t>o</a:t>
            </a:r>
            <a:r>
              <a:rPr lang="en-US" dirty="0" smtClean="0"/>
              <a:t>: </a:t>
            </a:r>
            <a:r>
              <a:rPr lang="en-US" dirty="0" err="1" smtClean="0"/>
              <a:t>p</a:t>
            </a:r>
            <a:r>
              <a:rPr lang="en-US" baseline="-25000" dirty="0" err="1" smtClean="0"/>
              <a:t>A</a:t>
            </a:r>
            <a:r>
              <a:rPr lang="en-US" dirty="0" smtClean="0"/>
              <a:t>=</a:t>
            </a:r>
            <a:r>
              <a:rPr lang="en-US" dirty="0" err="1" smtClean="0"/>
              <a:t>p</a:t>
            </a:r>
            <a:r>
              <a:rPr lang="en-US" baseline="-25000" dirty="0" err="1" smtClean="0"/>
              <a:t>b</a:t>
            </a:r>
            <a:r>
              <a:rPr lang="en-US" dirty="0" smtClean="0"/>
              <a:t>=p</a:t>
            </a:r>
            <a:r>
              <a:rPr lang="en-US" baseline="-25000" dirty="0" smtClean="0"/>
              <a:t>c</a:t>
            </a:r>
            <a:r>
              <a:rPr lang="en-US" dirty="0" smtClean="0"/>
              <a:t>=</a:t>
            </a:r>
            <a:r>
              <a:rPr lang="en-US" dirty="0" err="1" smtClean="0"/>
              <a:t>p</a:t>
            </a:r>
            <a:r>
              <a:rPr lang="en-US" baseline="-25000" dirty="0" err="1" smtClean="0"/>
              <a:t>d</a:t>
            </a:r>
            <a:r>
              <a:rPr lang="en-US" dirty="0" smtClean="0"/>
              <a:t>=</a:t>
            </a:r>
            <a:r>
              <a:rPr lang="en-US" dirty="0" err="1" smtClean="0"/>
              <a:t>p</a:t>
            </a:r>
            <a:r>
              <a:rPr lang="en-US" baseline="-25000" dirty="0" err="1" smtClean="0"/>
              <a:t>e</a:t>
            </a:r>
            <a:r>
              <a:rPr lang="en-US" dirty="0" smtClean="0"/>
              <a:t> = =0.20</a:t>
            </a:r>
          </a:p>
          <a:p>
            <a:pPr marL="0" indent="0">
              <a:buNone/>
            </a:pPr>
            <a:endParaRPr lang="en-US" dirty="0" smtClean="0"/>
          </a:p>
          <a:p>
            <a:pPr marL="0" indent="0">
              <a:buNone/>
            </a:pPr>
            <a:r>
              <a:rPr lang="en-US" dirty="0" smtClean="0"/>
              <a:t>The research question would be at least one of the choice selections does not equal 20% so our alternative hypothesis would be:</a:t>
            </a:r>
          </a:p>
          <a:p>
            <a:pPr marL="0" indent="0" algn="ctr">
              <a:buNone/>
            </a:pPr>
            <a:r>
              <a:rPr lang="en-US" dirty="0" smtClean="0"/>
              <a:t>H</a:t>
            </a:r>
            <a:r>
              <a:rPr lang="en-US" baseline="-25000" dirty="0" smtClean="0"/>
              <a:t>a</a:t>
            </a:r>
            <a:r>
              <a:rPr lang="en-US" dirty="0" smtClean="0"/>
              <a:t>: at least one p ≠ 0.20</a:t>
            </a:r>
          </a:p>
          <a:p>
            <a:pPr marL="0" indent="0">
              <a:buNone/>
            </a:pPr>
            <a:endParaRPr lang="en-US" dirty="0" smtClean="0"/>
          </a:p>
          <a:p>
            <a:pPr marL="0" indent="0" algn="ctr">
              <a:buNone/>
            </a:pPr>
            <a:endParaRPr lang="en-US" dirty="0" smtClean="0"/>
          </a:p>
          <a:p>
            <a:endParaRPr lang="en-US" dirty="0"/>
          </a:p>
          <a:p>
            <a:endParaRPr lang="en-US" dirty="0"/>
          </a:p>
        </p:txBody>
      </p:sp>
      <p:sp>
        <p:nvSpPr>
          <p:cNvPr id="2" name="Title 1"/>
          <p:cNvSpPr>
            <a:spLocks noGrp="1"/>
          </p:cNvSpPr>
          <p:nvPr>
            <p:ph type="title"/>
          </p:nvPr>
        </p:nvSpPr>
        <p:spPr>
          <a:xfrm>
            <a:off x="457200" y="274638"/>
            <a:ext cx="8229600" cy="563562"/>
          </a:xfrm>
        </p:spPr>
        <p:txBody>
          <a:bodyPr>
            <a:normAutofit fontScale="90000"/>
          </a:bodyPr>
          <a:lstStyle/>
          <a:p>
            <a:r>
              <a:rPr lang="en-US" dirty="0" smtClean="0"/>
              <a:t>Hypothesis Statements</a:t>
            </a:r>
            <a:endParaRPr lang="en-US" dirty="0"/>
          </a:p>
        </p:txBody>
      </p:sp>
    </p:spTree>
    <p:extLst>
      <p:ext uri="{BB962C8B-B14F-4D97-AF65-F5344CB8AC3E}">
        <p14:creationId xmlns:p14="http://schemas.microsoft.com/office/powerpoint/2010/main" val="345345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This null hypothesis does not reduce to a single claim about a value of a single parameter as we have seen before or even about two parameters.</a:t>
            </a:r>
          </a:p>
          <a:p>
            <a:endParaRPr lang="en-US" dirty="0"/>
          </a:p>
          <a:p>
            <a:r>
              <a:rPr lang="en-US" dirty="0" smtClean="0"/>
              <a:t>We always start by assuming the null to be true so what would we expect to happen if our null statement is true?</a:t>
            </a:r>
            <a:endParaRPr lang="en-US" dirty="0"/>
          </a:p>
        </p:txBody>
      </p:sp>
      <p:sp>
        <p:nvSpPr>
          <p:cNvPr id="2" name="Title 1"/>
          <p:cNvSpPr>
            <a:spLocks noGrp="1"/>
          </p:cNvSpPr>
          <p:nvPr>
            <p:ph type="title"/>
          </p:nvPr>
        </p:nvSpPr>
        <p:spPr/>
        <p:txBody>
          <a:bodyPr>
            <a:normAutofit/>
          </a:bodyPr>
          <a:lstStyle/>
          <a:p>
            <a:r>
              <a:rPr lang="en-US" dirty="0" smtClean="0"/>
              <a:t>How do we test this hypothesis?</a:t>
            </a:r>
            <a:endParaRPr lang="en-US" dirty="0"/>
          </a:p>
        </p:txBody>
      </p:sp>
    </p:spTree>
    <p:extLst>
      <p:ext uri="{BB962C8B-B14F-4D97-AF65-F5344CB8AC3E}">
        <p14:creationId xmlns:p14="http://schemas.microsoft.com/office/powerpoint/2010/main" val="117909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If the null is true 20% of the 400 MC items would have a correct answer of A, 20% B, etc.</a:t>
            </a:r>
          </a:p>
          <a:p>
            <a:endParaRPr lang="en-US" dirty="0"/>
          </a:p>
        </p:txBody>
      </p:sp>
      <p:sp>
        <p:nvSpPr>
          <p:cNvPr id="2" name="Title 1"/>
          <p:cNvSpPr>
            <a:spLocks noGrp="1"/>
          </p:cNvSpPr>
          <p:nvPr>
            <p:ph type="title"/>
          </p:nvPr>
        </p:nvSpPr>
        <p:spPr/>
        <p:txBody>
          <a:bodyPr/>
          <a:lstStyle/>
          <a:p>
            <a:r>
              <a:rPr lang="en-US" dirty="0" smtClean="0"/>
              <a:t>Expected Counts</a:t>
            </a:r>
            <a:endParaRPr lang="en-US" dirty="0"/>
          </a:p>
        </p:txBody>
      </p:sp>
      <p:graphicFrame>
        <p:nvGraphicFramePr>
          <p:cNvPr id="4" name="Table 3"/>
          <p:cNvGraphicFramePr>
            <a:graphicFrameLocks noGrp="1"/>
          </p:cNvGraphicFramePr>
          <p:nvPr>
            <p:extLst/>
          </p:nvPr>
        </p:nvGraphicFramePr>
        <p:xfrm>
          <a:off x="685800" y="3505201"/>
          <a:ext cx="8001000" cy="1889759"/>
        </p:xfrm>
        <a:graphic>
          <a:graphicData uri="http://schemas.openxmlformats.org/drawingml/2006/table">
            <a:tbl>
              <a:tblPr firstRow="1" bandRow="1">
                <a:tableStyleId>{5C22544A-7EE6-4342-B048-85BDC9FD1C3A}</a:tableStyleId>
              </a:tblPr>
              <a:tblGrid>
                <a:gridCol w="1676400"/>
                <a:gridCol w="990600"/>
                <a:gridCol w="1333500"/>
                <a:gridCol w="1333500"/>
                <a:gridCol w="1333500"/>
                <a:gridCol w="1333500"/>
              </a:tblGrid>
              <a:tr h="1066799">
                <a:tc>
                  <a:txBody>
                    <a:bodyPr/>
                    <a:lstStyle/>
                    <a:p>
                      <a:r>
                        <a:rPr lang="en-US" sz="2400" dirty="0" smtClean="0"/>
                        <a:t>Answer</a:t>
                      </a:r>
                      <a:endParaRPr lang="en-US" sz="2400" dirty="0"/>
                    </a:p>
                  </a:txBody>
                  <a:tcPr/>
                </a:tc>
                <a:tc>
                  <a:txBody>
                    <a:bodyPr/>
                    <a:lstStyle/>
                    <a:p>
                      <a:pPr algn="ctr"/>
                      <a:r>
                        <a:rPr lang="en-US" sz="2400" dirty="0" smtClean="0"/>
                        <a:t>A</a:t>
                      </a:r>
                      <a:endParaRPr lang="en-US" sz="2400" dirty="0"/>
                    </a:p>
                  </a:txBody>
                  <a:tcPr/>
                </a:tc>
                <a:tc>
                  <a:txBody>
                    <a:bodyPr/>
                    <a:lstStyle/>
                    <a:p>
                      <a:pPr algn="ctr"/>
                      <a:r>
                        <a:rPr lang="en-US" sz="2400" dirty="0" smtClean="0"/>
                        <a:t>B</a:t>
                      </a:r>
                      <a:endParaRPr lang="en-US" sz="2400" dirty="0"/>
                    </a:p>
                  </a:txBody>
                  <a:tcPr/>
                </a:tc>
                <a:tc>
                  <a:txBody>
                    <a:bodyPr/>
                    <a:lstStyle/>
                    <a:p>
                      <a:pPr algn="ctr"/>
                      <a:r>
                        <a:rPr lang="en-US" sz="2400" dirty="0" smtClean="0"/>
                        <a:t>C</a:t>
                      </a:r>
                      <a:endParaRPr lang="en-US" sz="2400" dirty="0"/>
                    </a:p>
                  </a:txBody>
                  <a:tcPr/>
                </a:tc>
                <a:tc>
                  <a:txBody>
                    <a:bodyPr/>
                    <a:lstStyle/>
                    <a:p>
                      <a:pPr algn="ctr"/>
                      <a:r>
                        <a:rPr lang="en-US" sz="2400" dirty="0" smtClean="0"/>
                        <a:t>D</a:t>
                      </a:r>
                      <a:endParaRPr lang="en-US" sz="2400" dirty="0"/>
                    </a:p>
                  </a:txBody>
                  <a:tcPr/>
                </a:tc>
                <a:tc>
                  <a:txBody>
                    <a:bodyPr/>
                    <a:lstStyle/>
                    <a:p>
                      <a:pPr algn="ctr"/>
                      <a:r>
                        <a:rPr lang="en-US" sz="2400" dirty="0" smtClean="0"/>
                        <a:t>E</a:t>
                      </a:r>
                      <a:endParaRPr lang="en-US" sz="2400" dirty="0"/>
                    </a:p>
                  </a:txBody>
                  <a:tcPr/>
                </a:tc>
              </a:tr>
              <a:tr h="679325">
                <a:tc>
                  <a:txBody>
                    <a:bodyPr/>
                    <a:lstStyle/>
                    <a:p>
                      <a:r>
                        <a:rPr lang="en-US" sz="2400" dirty="0" smtClean="0"/>
                        <a:t>Expected</a:t>
                      </a:r>
                      <a:r>
                        <a:rPr lang="en-US" sz="2400" baseline="0" dirty="0" smtClean="0"/>
                        <a:t> Count</a:t>
                      </a:r>
                      <a:endParaRPr lang="en-US" sz="2400" dirty="0"/>
                    </a:p>
                  </a:txBody>
                  <a:tcPr/>
                </a:tc>
                <a:tc>
                  <a:txBody>
                    <a:bodyPr/>
                    <a:lstStyle/>
                    <a:p>
                      <a:pPr algn="ctr"/>
                      <a:r>
                        <a:rPr lang="en-US" sz="2400" dirty="0" smtClean="0"/>
                        <a:t>80</a:t>
                      </a:r>
                      <a:endParaRPr lang="en-US" sz="2400" dirty="0"/>
                    </a:p>
                  </a:txBody>
                  <a:tcPr/>
                </a:tc>
                <a:tc>
                  <a:txBody>
                    <a:bodyPr/>
                    <a:lstStyle/>
                    <a:p>
                      <a:pPr algn="ctr"/>
                      <a:r>
                        <a:rPr lang="en-US" sz="2400" dirty="0" smtClean="0"/>
                        <a:t>80</a:t>
                      </a:r>
                      <a:endParaRPr lang="en-US" sz="2400" dirty="0"/>
                    </a:p>
                  </a:txBody>
                  <a:tcPr/>
                </a:tc>
                <a:tc>
                  <a:txBody>
                    <a:bodyPr/>
                    <a:lstStyle/>
                    <a:p>
                      <a:pPr algn="ctr"/>
                      <a:r>
                        <a:rPr lang="en-US" sz="2400" dirty="0" smtClean="0"/>
                        <a:t>80</a:t>
                      </a:r>
                      <a:endParaRPr lang="en-US" sz="2400" dirty="0"/>
                    </a:p>
                  </a:txBody>
                  <a:tcPr/>
                </a:tc>
                <a:tc>
                  <a:txBody>
                    <a:bodyPr/>
                    <a:lstStyle/>
                    <a:p>
                      <a:pPr algn="ctr"/>
                      <a:r>
                        <a:rPr lang="en-US" sz="2400" dirty="0" smtClean="0"/>
                        <a:t>80</a:t>
                      </a:r>
                      <a:endParaRPr lang="en-US" sz="2400" dirty="0"/>
                    </a:p>
                  </a:txBody>
                  <a:tcPr/>
                </a:tc>
                <a:tc>
                  <a:txBody>
                    <a:bodyPr/>
                    <a:lstStyle/>
                    <a:p>
                      <a:pPr algn="ctr"/>
                      <a:r>
                        <a:rPr lang="en-US" sz="2400" dirty="0" smtClean="0"/>
                        <a:t>80</a:t>
                      </a:r>
                      <a:endParaRPr lang="en-US" sz="2400" dirty="0"/>
                    </a:p>
                  </a:txBody>
                  <a:tcPr/>
                </a:tc>
              </a:tr>
            </a:tbl>
          </a:graphicData>
        </a:graphic>
      </p:graphicFrame>
    </p:spTree>
    <p:extLst>
      <p:ext uri="{BB962C8B-B14F-4D97-AF65-F5344CB8AC3E}">
        <p14:creationId xmlns:p14="http://schemas.microsoft.com/office/powerpoint/2010/main" val="228929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r>
              <a:rPr lang="en-US" dirty="0" smtClean="0"/>
              <a:t>We need a statistic to compare the observed counts from the sample to the expected counts from the null hypothesis AND we would like to combine the information from all cells of the table. We calculate a chi-square test statistic.</a:t>
            </a:r>
          </a:p>
          <a:p>
            <a:endParaRPr lang="en-US" dirty="0"/>
          </a:p>
        </p:txBody>
      </p:sp>
      <p:sp>
        <p:nvSpPr>
          <p:cNvPr id="2" name="Title 1"/>
          <p:cNvSpPr>
            <a:spLocks noGrp="1"/>
          </p:cNvSpPr>
          <p:nvPr>
            <p:ph type="title"/>
          </p:nvPr>
        </p:nvSpPr>
        <p:spPr>
          <a:xfrm>
            <a:off x="457200" y="274638"/>
            <a:ext cx="8229600" cy="792162"/>
          </a:xfrm>
        </p:spPr>
        <p:txBody>
          <a:bodyPr/>
          <a:lstStyle/>
          <a:p>
            <a:r>
              <a:rPr lang="en-US" dirty="0" smtClean="0"/>
              <a:t>Chi-Square Statistic</a:t>
            </a:r>
            <a:endParaRPr lang="en-US" dirty="0"/>
          </a:p>
        </p:txBody>
      </p:sp>
      <p:graphicFrame>
        <p:nvGraphicFramePr>
          <p:cNvPr id="4" name="Object 3"/>
          <p:cNvGraphicFramePr>
            <a:graphicFrameLocks noChangeAspect="1"/>
          </p:cNvGraphicFramePr>
          <p:nvPr>
            <p:extLst/>
          </p:nvPr>
        </p:nvGraphicFramePr>
        <p:xfrm>
          <a:off x="685800" y="4191000"/>
          <a:ext cx="7620000" cy="1676400"/>
        </p:xfrm>
        <a:graphic>
          <a:graphicData uri="http://schemas.openxmlformats.org/presentationml/2006/ole">
            <mc:AlternateContent xmlns:mc="http://schemas.openxmlformats.org/markup-compatibility/2006">
              <mc:Choice xmlns:v="urn:schemas-microsoft-com:vml" Requires="v">
                <p:oleObj spid="_x0000_s20487" name="Equation" r:id="rId3" imgW="2070000" imgH="444240" progId="Equation.3">
                  <p:embed/>
                </p:oleObj>
              </mc:Choice>
              <mc:Fallback>
                <p:oleObj name="Equation" r:id="rId3" imgW="2070000" imgH="444240" progId="Equation.3">
                  <p:embed/>
                  <p:pic>
                    <p:nvPicPr>
                      <p:cNvPr id="0" name=""/>
                      <p:cNvPicPr/>
                      <p:nvPr/>
                    </p:nvPicPr>
                    <p:blipFill>
                      <a:blip r:embed="rId4"/>
                      <a:stretch>
                        <a:fillRect/>
                      </a:stretch>
                    </p:blipFill>
                    <p:spPr>
                      <a:xfrm>
                        <a:off x="685800" y="4191000"/>
                        <a:ext cx="7620000" cy="1676400"/>
                      </a:xfrm>
                      <a:prstGeom prst="rect">
                        <a:avLst/>
                      </a:prstGeom>
                    </p:spPr>
                  </p:pic>
                </p:oleObj>
              </mc:Fallback>
            </mc:AlternateContent>
          </a:graphicData>
        </a:graphic>
      </p:graphicFrame>
    </p:spTree>
    <p:extLst>
      <p:ext uri="{BB962C8B-B14F-4D97-AF65-F5344CB8AC3E}">
        <p14:creationId xmlns:p14="http://schemas.microsoft.com/office/powerpoint/2010/main" val="313099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nvPr>
        </p:nvGraphicFramePr>
        <p:xfrm>
          <a:off x="457200" y="1219201"/>
          <a:ext cx="8229601" cy="5381811"/>
        </p:xfrm>
        <a:graphic>
          <a:graphicData uri="http://schemas.openxmlformats.org/drawingml/2006/table">
            <a:tbl>
              <a:tblPr firstRow="1" bandRow="1">
                <a:tableStyleId>{5C22544A-7EE6-4342-B048-85BDC9FD1C3A}</a:tableStyleId>
              </a:tblPr>
              <a:tblGrid>
                <a:gridCol w="1086501"/>
                <a:gridCol w="2483432"/>
                <a:gridCol w="2173002"/>
                <a:gridCol w="2486666"/>
              </a:tblGrid>
              <a:tr h="980133">
                <a:tc>
                  <a:txBody>
                    <a:bodyPr/>
                    <a:lstStyle/>
                    <a:p>
                      <a:endParaRPr lang="en-US" dirty="0"/>
                    </a:p>
                  </a:txBody>
                  <a:tcPr marL="173255" marR="173255"/>
                </a:tc>
                <a:tc>
                  <a:txBody>
                    <a:bodyPr/>
                    <a:lstStyle/>
                    <a:p>
                      <a:r>
                        <a:rPr lang="en-US" dirty="0" smtClean="0"/>
                        <a:t>Observed</a:t>
                      </a:r>
                      <a:endParaRPr lang="en-US" dirty="0"/>
                    </a:p>
                  </a:txBody>
                  <a:tcPr marL="173255" marR="173255"/>
                </a:tc>
                <a:tc>
                  <a:txBody>
                    <a:bodyPr/>
                    <a:lstStyle/>
                    <a:p>
                      <a:r>
                        <a:rPr lang="en-US" dirty="0" smtClean="0"/>
                        <a:t>Expected</a:t>
                      </a:r>
                      <a:endParaRPr lang="en-US" dirty="0"/>
                    </a:p>
                  </a:txBody>
                  <a:tcPr marL="173255" marR="173255"/>
                </a:tc>
                <a:tc>
                  <a:txBody>
                    <a:bodyPr/>
                    <a:lstStyle/>
                    <a:p>
                      <a:endParaRPr lang="en-US" dirty="0"/>
                    </a:p>
                  </a:txBody>
                  <a:tcPr marL="173255" marR="173255"/>
                </a:tc>
              </a:tr>
              <a:tr h="733613">
                <a:tc>
                  <a:txBody>
                    <a:bodyPr/>
                    <a:lstStyle/>
                    <a:p>
                      <a:pPr algn="ctr"/>
                      <a:r>
                        <a:rPr lang="en-US" dirty="0" smtClean="0"/>
                        <a:t>A</a:t>
                      </a:r>
                      <a:endParaRPr lang="en-US" dirty="0"/>
                    </a:p>
                  </a:txBody>
                  <a:tcPr marL="173255" marR="173255"/>
                </a:tc>
                <a:tc>
                  <a:txBody>
                    <a:bodyPr/>
                    <a:lstStyle/>
                    <a:p>
                      <a:r>
                        <a:rPr lang="en-US" dirty="0" smtClean="0"/>
                        <a:t>85</a:t>
                      </a:r>
                      <a:endParaRPr lang="en-US" dirty="0"/>
                    </a:p>
                  </a:txBody>
                  <a:tcPr marL="173255" marR="173255"/>
                </a:tc>
                <a:tc>
                  <a:txBody>
                    <a:bodyPr/>
                    <a:lstStyle/>
                    <a:p>
                      <a:r>
                        <a:rPr lang="en-US" dirty="0" smtClean="0"/>
                        <a:t>80</a:t>
                      </a:r>
                      <a:endParaRPr lang="en-US" dirty="0"/>
                    </a:p>
                  </a:txBody>
                  <a:tcPr marL="173255" marR="173255"/>
                </a:tc>
                <a:tc>
                  <a:txBody>
                    <a:bodyPr/>
                    <a:lstStyle/>
                    <a:p>
                      <a:r>
                        <a:rPr lang="en-US" dirty="0" smtClean="0"/>
                        <a:t>0.3125</a:t>
                      </a:r>
                      <a:endParaRPr lang="en-US" dirty="0"/>
                    </a:p>
                  </a:txBody>
                  <a:tcPr marL="173255" marR="173255"/>
                </a:tc>
              </a:tr>
              <a:tr h="733613">
                <a:tc>
                  <a:txBody>
                    <a:bodyPr/>
                    <a:lstStyle/>
                    <a:p>
                      <a:pPr algn="ctr"/>
                      <a:r>
                        <a:rPr lang="en-US" dirty="0" smtClean="0"/>
                        <a:t>B</a:t>
                      </a:r>
                      <a:endParaRPr lang="en-US" dirty="0"/>
                    </a:p>
                  </a:txBody>
                  <a:tcPr marL="173255" marR="173255"/>
                </a:tc>
                <a:tc>
                  <a:txBody>
                    <a:bodyPr/>
                    <a:lstStyle/>
                    <a:p>
                      <a:r>
                        <a:rPr lang="en-US" dirty="0" smtClean="0"/>
                        <a:t>90</a:t>
                      </a:r>
                      <a:endParaRPr lang="en-US" dirty="0"/>
                    </a:p>
                  </a:txBody>
                  <a:tcPr marL="173255" marR="173255"/>
                </a:tc>
                <a:tc>
                  <a:txBody>
                    <a:bodyPr/>
                    <a:lstStyle/>
                    <a:p>
                      <a:r>
                        <a:rPr lang="en-US" dirty="0" smtClean="0"/>
                        <a:t>80</a:t>
                      </a:r>
                      <a:endParaRPr lang="en-US" dirty="0"/>
                    </a:p>
                  </a:txBody>
                  <a:tcPr marL="173255" marR="173255"/>
                </a:tc>
                <a:tc>
                  <a:txBody>
                    <a:bodyPr/>
                    <a:lstStyle/>
                    <a:p>
                      <a:r>
                        <a:rPr lang="en-US" dirty="0" smtClean="0"/>
                        <a:t>1.25</a:t>
                      </a:r>
                      <a:endParaRPr lang="en-US" dirty="0"/>
                    </a:p>
                  </a:txBody>
                  <a:tcPr marL="173255" marR="173255"/>
                </a:tc>
              </a:tr>
              <a:tr h="733613">
                <a:tc>
                  <a:txBody>
                    <a:bodyPr/>
                    <a:lstStyle/>
                    <a:p>
                      <a:pPr algn="ctr"/>
                      <a:r>
                        <a:rPr lang="en-US" dirty="0" smtClean="0"/>
                        <a:t>C</a:t>
                      </a:r>
                      <a:endParaRPr lang="en-US" dirty="0"/>
                    </a:p>
                  </a:txBody>
                  <a:tcPr marL="173255" marR="173255"/>
                </a:tc>
                <a:tc>
                  <a:txBody>
                    <a:bodyPr/>
                    <a:lstStyle/>
                    <a:p>
                      <a:r>
                        <a:rPr lang="en-US" dirty="0" smtClean="0"/>
                        <a:t>79</a:t>
                      </a:r>
                      <a:endParaRPr lang="en-US" dirty="0"/>
                    </a:p>
                  </a:txBody>
                  <a:tcPr marL="173255" marR="173255"/>
                </a:tc>
                <a:tc>
                  <a:txBody>
                    <a:bodyPr/>
                    <a:lstStyle/>
                    <a:p>
                      <a:r>
                        <a:rPr lang="en-US" dirty="0" smtClean="0"/>
                        <a:t>80</a:t>
                      </a:r>
                      <a:endParaRPr lang="en-US" dirty="0"/>
                    </a:p>
                  </a:txBody>
                  <a:tcPr marL="173255" marR="173255"/>
                </a:tc>
                <a:tc>
                  <a:txBody>
                    <a:bodyPr/>
                    <a:lstStyle/>
                    <a:p>
                      <a:r>
                        <a:rPr lang="en-US" dirty="0" smtClean="0"/>
                        <a:t>0.0125</a:t>
                      </a:r>
                      <a:endParaRPr lang="en-US" dirty="0"/>
                    </a:p>
                  </a:txBody>
                  <a:tcPr marL="173255" marR="173255"/>
                </a:tc>
              </a:tr>
              <a:tr h="733613">
                <a:tc>
                  <a:txBody>
                    <a:bodyPr/>
                    <a:lstStyle/>
                    <a:p>
                      <a:pPr algn="ctr"/>
                      <a:r>
                        <a:rPr lang="en-US" dirty="0" smtClean="0"/>
                        <a:t>D</a:t>
                      </a:r>
                      <a:endParaRPr lang="en-US" dirty="0"/>
                    </a:p>
                  </a:txBody>
                  <a:tcPr marL="173255" marR="173255"/>
                </a:tc>
                <a:tc>
                  <a:txBody>
                    <a:bodyPr/>
                    <a:lstStyle/>
                    <a:p>
                      <a:r>
                        <a:rPr lang="en-US" dirty="0" smtClean="0"/>
                        <a:t>78</a:t>
                      </a:r>
                      <a:endParaRPr lang="en-US" dirty="0"/>
                    </a:p>
                  </a:txBody>
                  <a:tcPr marL="173255" marR="173255"/>
                </a:tc>
                <a:tc>
                  <a:txBody>
                    <a:bodyPr/>
                    <a:lstStyle/>
                    <a:p>
                      <a:r>
                        <a:rPr lang="en-US" dirty="0" smtClean="0"/>
                        <a:t>80</a:t>
                      </a:r>
                      <a:endParaRPr lang="en-US" dirty="0"/>
                    </a:p>
                  </a:txBody>
                  <a:tcPr marL="173255" marR="173255"/>
                </a:tc>
                <a:tc>
                  <a:txBody>
                    <a:bodyPr/>
                    <a:lstStyle/>
                    <a:p>
                      <a:r>
                        <a:rPr lang="en-US" dirty="0" smtClean="0"/>
                        <a:t>0.05</a:t>
                      </a:r>
                      <a:endParaRPr lang="en-US" dirty="0"/>
                    </a:p>
                  </a:txBody>
                  <a:tcPr marL="173255" marR="173255"/>
                </a:tc>
              </a:tr>
              <a:tr h="733613">
                <a:tc>
                  <a:txBody>
                    <a:bodyPr/>
                    <a:lstStyle/>
                    <a:p>
                      <a:pPr algn="ctr"/>
                      <a:r>
                        <a:rPr lang="en-US" dirty="0" smtClean="0"/>
                        <a:t>E</a:t>
                      </a:r>
                      <a:endParaRPr lang="en-US" dirty="0"/>
                    </a:p>
                  </a:txBody>
                  <a:tcPr marL="173255" marR="173255"/>
                </a:tc>
                <a:tc>
                  <a:txBody>
                    <a:bodyPr/>
                    <a:lstStyle/>
                    <a:p>
                      <a:r>
                        <a:rPr lang="en-US" dirty="0" smtClean="0"/>
                        <a:t>68</a:t>
                      </a:r>
                      <a:endParaRPr lang="en-US" dirty="0"/>
                    </a:p>
                  </a:txBody>
                  <a:tcPr marL="173255" marR="173255"/>
                </a:tc>
                <a:tc>
                  <a:txBody>
                    <a:bodyPr/>
                    <a:lstStyle/>
                    <a:p>
                      <a:r>
                        <a:rPr lang="en-US" dirty="0" smtClean="0"/>
                        <a:t>80</a:t>
                      </a:r>
                      <a:endParaRPr lang="en-US" dirty="0"/>
                    </a:p>
                  </a:txBody>
                  <a:tcPr marL="173255" marR="173255"/>
                </a:tc>
                <a:tc>
                  <a:txBody>
                    <a:bodyPr/>
                    <a:lstStyle/>
                    <a:p>
                      <a:r>
                        <a:rPr lang="en-US" dirty="0" smtClean="0"/>
                        <a:t>1.8</a:t>
                      </a:r>
                      <a:endParaRPr lang="en-US" dirty="0"/>
                    </a:p>
                  </a:txBody>
                  <a:tcPr marL="173255" marR="173255"/>
                </a:tc>
              </a:tr>
              <a:tr h="733613">
                <a:tc>
                  <a:txBody>
                    <a:bodyPr/>
                    <a:lstStyle/>
                    <a:p>
                      <a:pPr algn="ctr"/>
                      <a:r>
                        <a:rPr lang="en-US" dirty="0" smtClean="0"/>
                        <a:t>Sum</a:t>
                      </a:r>
                      <a:endParaRPr lang="en-US" dirty="0"/>
                    </a:p>
                  </a:txBody>
                  <a:tcPr marL="173255" marR="173255"/>
                </a:tc>
                <a:tc>
                  <a:txBody>
                    <a:bodyPr/>
                    <a:lstStyle/>
                    <a:p>
                      <a:endParaRPr lang="en-US" dirty="0"/>
                    </a:p>
                  </a:txBody>
                  <a:tcPr marL="173255" marR="173255"/>
                </a:tc>
                <a:tc>
                  <a:txBody>
                    <a:bodyPr/>
                    <a:lstStyle/>
                    <a:p>
                      <a:endParaRPr lang="en-US" dirty="0"/>
                    </a:p>
                  </a:txBody>
                  <a:tcPr marL="173255" marR="173255"/>
                </a:tc>
                <a:tc>
                  <a:txBody>
                    <a:bodyPr/>
                    <a:lstStyle/>
                    <a:p>
                      <a:r>
                        <a:rPr lang="en-US" b="1" dirty="0" smtClean="0"/>
                        <a:t>3.425</a:t>
                      </a:r>
                      <a:endParaRPr lang="en-US" b="1" dirty="0"/>
                    </a:p>
                  </a:txBody>
                  <a:tcPr marL="173255" marR="173255"/>
                </a:tc>
              </a:tr>
            </a:tbl>
          </a:graphicData>
        </a:graphic>
      </p:graphicFrame>
      <p:sp>
        <p:nvSpPr>
          <p:cNvPr id="4" name="Title 3"/>
          <p:cNvSpPr>
            <a:spLocks noGrp="1"/>
          </p:cNvSpPr>
          <p:nvPr>
            <p:ph type="title"/>
          </p:nvPr>
        </p:nvSpPr>
        <p:spPr/>
        <p:txBody>
          <a:bodyPr>
            <a:normAutofit/>
          </a:bodyPr>
          <a:lstStyle/>
          <a:p>
            <a:r>
              <a:rPr lang="en-US" sz="3200" dirty="0" smtClean="0"/>
              <a:t>Computing the chi-square statistic “by hand”</a:t>
            </a:r>
            <a:endParaRPr lang="en-US" sz="3200" dirty="0"/>
          </a:p>
        </p:txBody>
      </p:sp>
      <p:graphicFrame>
        <p:nvGraphicFramePr>
          <p:cNvPr id="10" name="Content Placeholder 9"/>
          <p:cNvGraphicFramePr>
            <a:graphicFrameLocks noGrp="1" noChangeAspect="1"/>
          </p:cNvGraphicFramePr>
          <p:nvPr>
            <p:ph sz="quarter" idx="4294967295"/>
            <p:extLst/>
          </p:nvPr>
        </p:nvGraphicFramePr>
        <p:xfrm>
          <a:off x="6781800" y="1219200"/>
          <a:ext cx="1358900" cy="954088"/>
        </p:xfrm>
        <a:graphic>
          <a:graphicData uri="http://schemas.openxmlformats.org/presentationml/2006/ole">
            <mc:AlternateContent xmlns:mc="http://schemas.openxmlformats.org/markup-compatibility/2006">
              <mc:Choice xmlns:v="urn:schemas-microsoft-com:vml" Requires="v">
                <p:oleObj spid="_x0000_s21511" name="Equation" r:id="rId3" imgW="596880" imgH="419040" progId="Equation.3">
                  <p:embed/>
                </p:oleObj>
              </mc:Choice>
              <mc:Fallback>
                <p:oleObj name="Equation" r:id="rId3" imgW="596880" imgH="419040" progId="Equation.3">
                  <p:embed/>
                  <p:pic>
                    <p:nvPicPr>
                      <p:cNvPr id="0" name=""/>
                      <p:cNvPicPr/>
                      <p:nvPr/>
                    </p:nvPicPr>
                    <p:blipFill>
                      <a:blip r:embed="rId4"/>
                      <a:stretch>
                        <a:fillRect/>
                      </a:stretch>
                    </p:blipFill>
                    <p:spPr>
                      <a:xfrm>
                        <a:off x="6781800" y="1219200"/>
                        <a:ext cx="1358900" cy="954088"/>
                      </a:xfrm>
                      <a:prstGeom prst="rect">
                        <a:avLst/>
                      </a:prstGeom>
                    </p:spPr>
                  </p:pic>
                </p:oleObj>
              </mc:Fallback>
            </mc:AlternateContent>
          </a:graphicData>
        </a:graphic>
      </p:graphicFrame>
      <p:sp>
        <p:nvSpPr>
          <p:cNvPr id="7" name="Text Placeholder 6"/>
          <p:cNvSpPr>
            <a:spLocks noGrp="1"/>
          </p:cNvSpPr>
          <p:nvPr>
            <p:ph type="body" sz="quarter" idx="4294967295"/>
          </p:nvPr>
        </p:nvSpPr>
        <p:spPr>
          <a:xfrm>
            <a:off x="5334000" y="1295400"/>
            <a:ext cx="3810000" cy="990600"/>
          </a:xfrm>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30506600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First, what are the degrees of freedom?</a:t>
            </a:r>
          </a:p>
          <a:p>
            <a:pPr marL="0" indent="0" algn="ctr">
              <a:buNone/>
            </a:pPr>
            <a:r>
              <a:rPr lang="en-US" dirty="0" err="1" smtClean="0"/>
              <a:t>Df</a:t>
            </a:r>
            <a:r>
              <a:rPr lang="en-US" dirty="0" smtClean="0"/>
              <a:t> = number of categories – 1</a:t>
            </a:r>
          </a:p>
          <a:p>
            <a:r>
              <a:rPr lang="en-US" dirty="0" smtClean="0"/>
              <a:t>So for our MC example the </a:t>
            </a:r>
            <a:r>
              <a:rPr lang="en-US" dirty="0" err="1" smtClean="0"/>
              <a:t>df</a:t>
            </a:r>
            <a:r>
              <a:rPr lang="en-US" dirty="0" smtClean="0"/>
              <a:t> = 5-1=4</a:t>
            </a:r>
          </a:p>
          <a:p>
            <a:r>
              <a:rPr lang="en-US" dirty="0" smtClean="0"/>
              <a:t>Now use a statistical software package to find the p-value. Remember this is ALWAYS a right-tailed test.</a:t>
            </a:r>
            <a:endParaRPr lang="en-US" dirty="0"/>
          </a:p>
        </p:txBody>
      </p:sp>
      <p:sp>
        <p:nvSpPr>
          <p:cNvPr id="2" name="Title 1"/>
          <p:cNvSpPr>
            <a:spLocks noGrp="1"/>
          </p:cNvSpPr>
          <p:nvPr>
            <p:ph type="title"/>
          </p:nvPr>
        </p:nvSpPr>
        <p:spPr/>
        <p:txBody>
          <a:bodyPr/>
          <a:lstStyle/>
          <a:p>
            <a:r>
              <a:rPr lang="en-US" dirty="0" smtClean="0"/>
              <a:t>Finding p-value</a:t>
            </a:r>
            <a:endParaRPr lang="en-US" dirty="0"/>
          </a:p>
        </p:txBody>
      </p:sp>
    </p:spTree>
    <p:extLst>
      <p:ext uri="{BB962C8B-B14F-4D97-AF65-F5344CB8AC3E}">
        <p14:creationId xmlns:p14="http://schemas.microsoft.com/office/powerpoint/2010/main" val="62122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700" dirty="0" smtClean="0">
                <a:solidFill>
                  <a:schemeClr val="accent2"/>
                </a:solidFill>
              </a:rPr>
              <a:t/>
            </a:r>
            <a:br>
              <a:rPr lang="en-US" sz="2700" dirty="0" smtClean="0">
                <a:solidFill>
                  <a:schemeClr val="accent2"/>
                </a:solidFill>
              </a:rPr>
            </a:br>
            <a:r>
              <a:rPr lang="en-US" sz="2700" dirty="0">
                <a:solidFill>
                  <a:schemeClr val="accent2"/>
                </a:solidFill>
              </a:rPr>
              <a:t/>
            </a:r>
            <a:br>
              <a:rPr lang="en-US" sz="2700" dirty="0">
                <a:solidFill>
                  <a:schemeClr val="accent2"/>
                </a:solidFill>
              </a:rPr>
            </a:br>
            <a:r>
              <a:rPr lang="en-US" sz="2700" dirty="0" smtClean="0">
                <a:solidFill>
                  <a:schemeClr val="accent2"/>
                </a:solidFill>
              </a:rPr>
              <a:t/>
            </a:r>
            <a:br>
              <a:rPr lang="en-US" sz="2700" dirty="0" smtClean="0">
                <a:solidFill>
                  <a:schemeClr val="accent2"/>
                </a:solidFill>
              </a:rPr>
            </a:br>
            <a:r>
              <a:rPr lang="en-US" sz="2700" dirty="0" smtClean="0">
                <a:solidFill>
                  <a:schemeClr val="accent2"/>
                </a:solidFill>
              </a:rPr>
              <a:t/>
            </a:r>
            <a:br>
              <a:rPr lang="en-US" sz="2700" dirty="0" smtClean="0">
                <a:solidFill>
                  <a:schemeClr val="accent2"/>
                </a:solidFill>
              </a:rPr>
            </a:br>
            <a:r>
              <a:rPr lang="en-US" sz="2700" dirty="0">
                <a:solidFill>
                  <a:schemeClr val="accent2"/>
                </a:solidFill>
              </a:rPr>
              <a:t/>
            </a:r>
            <a:br>
              <a:rPr lang="en-US" sz="2700" dirty="0">
                <a:solidFill>
                  <a:schemeClr val="accent2"/>
                </a:solidFill>
              </a:rPr>
            </a:br>
            <a:r>
              <a:rPr lang="en-US" sz="2700" dirty="0" smtClean="0">
                <a:solidFill>
                  <a:schemeClr val="accent2"/>
                </a:solidFill>
              </a:rPr>
              <a:t/>
            </a:r>
            <a:br>
              <a:rPr lang="en-US" sz="2700" dirty="0" smtClean="0">
                <a:solidFill>
                  <a:schemeClr val="accent2"/>
                </a:solidFill>
              </a:rPr>
            </a:br>
            <a:r>
              <a:rPr lang="en-US" sz="2700" dirty="0">
                <a:solidFill>
                  <a:schemeClr val="accent2"/>
                </a:solidFill>
              </a:rPr>
              <a:t/>
            </a:r>
            <a:br>
              <a:rPr lang="en-US" sz="2700" dirty="0">
                <a:solidFill>
                  <a:schemeClr val="accent2"/>
                </a:solidFill>
              </a:rPr>
            </a:br>
            <a:r>
              <a:rPr lang="en-US" sz="2700" dirty="0" smtClean="0">
                <a:solidFill>
                  <a:schemeClr val="accent2"/>
                </a:solidFill>
              </a:rPr>
              <a:t>What percent of the respondents were female given that they stated they planned to watch for the commercials?</a:t>
            </a:r>
            <a:br>
              <a:rPr lang="en-US" sz="2700" dirty="0" smtClean="0">
                <a:solidFill>
                  <a:schemeClr val="accent2"/>
                </a:solidFill>
              </a:rPr>
            </a:br>
            <a:r>
              <a:rPr lang="en-US" sz="2700" dirty="0" smtClean="0">
                <a:solidFill>
                  <a:schemeClr val="accent2"/>
                </a:solidFill>
              </a:rPr>
              <a:t>156/237 = 65.8%</a:t>
            </a:r>
            <a:r>
              <a:rPr lang="en-US" sz="2700" dirty="0">
                <a:solidFill>
                  <a:schemeClr val="accent2"/>
                </a:solidFill>
              </a:rPr>
              <a:t/>
            </a:r>
            <a:br>
              <a:rPr lang="en-US" sz="2700" dirty="0">
                <a:solidFill>
                  <a:schemeClr val="accent2"/>
                </a:solidFill>
              </a:rPr>
            </a:br>
            <a:r>
              <a:rPr lang="en-US" sz="2700" dirty="0" smtClean="0">
                <a:solidFill>
                  <a:schemeClr val="accent2"/>
                </a:solidFill>
              </a:rPr>
              <a:t/>
            </a:r>
            <a:br>
              <a:rPr lang="en-US" sz="2700" dirty="0" smtClean="0">
                <a:solidFill>
                  <a:schemeClr val="accent2"/>
                </a:solidFill>
              </a:rPr>
            </a:br>
            <a:r>
              <a:rPr lang="en-US" sz="2700" dirty="0" smtClean="0">
                <a:solidFill>
                  <a:schemeClr val="accent2"/>
                </a:solidFill>
              </a:rPr>
              <a:t>What </a:t>
            </a:r>
            <a:r>
              <a:rPr lang="en-US" sz="2700" dirty="0">
                <a:solidFill>
                  <a:schemeClr val="accent2"/>
                </a:solidFill>
              </a:rPr>
              <a:t>percent of the respondents were </a:t>
            </a:r>
            <a:r>
              <a:rPr lang="en-US" sz="2700" dirty="0" smtClean="0">
                <a:solidFill>
                  <a:schemeClr val="accent2"/>
                </a:solidFill>
              </a:rPr>
              <a:t>male </a:t>
            </a:r>
            <a:r>
              <a:rPr lang="en-US" sz="2700" dirty="0">
                <a:solidFill>
                  <a:schemeClr val="accent2"/>
                </a:solidFill>
              </a:rPr>
              <a:t>given that they stated they planned to watch for the commercials</a:t>
            </a:r>
            <a:r>
              <a:rPr lang="en-US" sz="2700" dirty="0" smtClean="0">
                <a:solidFill>
                  <a:schemeClr val="accent2"/>
                </a:solidFill>
              </a:rPr>
              <a:t>?</a:t>
            </a:r>
            <a:br>
              <a:rPr lang="en-US" sz="2700" dirty="0" smtClean="0">
                <a:solidFill>
                  <a:schemeClr val="accent2"/>
                </a:solidFill>
              </a:rPr>
            </a:br>
            <a:r>
              <a:rPr lang="en-US" sz="2700" dirty="0" smtClean="0">
                <a:solidFill>
                  <a:schemeClr val="accent2"/>
                </a:solidFill>
              </a:rPr>
              <a:t>81/237 = 34.2%</a:t>
            </a:r>
            <a:r>
              <a:rPr lang="en-US" sz="2000" dirty="0" smtClean="0">
                <a:solidFill>
                  <a:schemeClr val="accent2"/>
                </a:solidFill>
              </a:rPr>
              <a:t/>
            </a:r>
            <a:br>
              <a:rPr lang="en-US" sz="2000" dirty="0" smtClean="0">
                <a:solidFill>
                  <a:schemeClr val="accent2"/>
                </a:solidFill>
              </a:rPr>
            </a:br>
            <a:endParaRPr lang="en-US" sz="2000" dirty="0">
              <a:solidFill>
                <a:schemeClr val="accent2"/>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1014148"/>
              </p:ext>
            </p:extLst>
          </p:nvPr>
        </p:nvGraphicFramePr>
        <p:xfrm>
          <a:off x="457200" y="3198598"/>
          <a:ext cx="8229600" cy="2440202"/>
        </p:xfrm>
        <a:graphic>
          <a:graphicData uri="http://schemas.openxmlformats.org/drawingml/2006/table">
            <a:tbl>
              <a:tblPr firstRow="1" bandRow="1">
                <a:tableStyleId>{5C22544A-7EE6-4342-B048-85BDC9FD1C3A}</a:tableStyleId>
              </a:tblPr>
              <a:tblGrid>
                <a:gridCol w="2057400"/>
                <a:gridCol w="2057400"/>
                <a:gridCol w="2057400"/>
                <a:gridCol w="2057400"/>
              </a:tblGrid>
              <a:tr h="595170">
                <a:tc>
                  <a:txBody>
                    <a:bodyPr/>
                    <a:lstStyle/>
                    <a:p>
                      <a:endParaRPr lang="en-US" dirty="0"/>
                    </a:p>
                  </a:txBody>
                  <a:tcPr/>
                </a:tc>
                <a:tc>
                  <a:txBody>
                    <a:bodyPr/>
                    <a:lstStyle/>
                    <a:p>
                      <a:r>
                        <a:rPr lang="en-US" sz="2400" dirty="0" smtClean="0"/>
                        <a:t>MALE</a:t>
                      </a:r>
                      <a:endParaRPr lang="en-US" sz="2400" dirty="0"/>
                    </a:p>
                  </a:txBody>
                  <a:tcPr/>
                </a:tc>
                <a:tc>
                  <a:txBody>
                    <a:bodyPr/>
                    <a:lstStyle/>
                    <a:p>
                      <a:r>
                        <a:rPr lang="en-US" sz="2400" dirty="0" smtClean="0"/>
                        <a:t>FEMALE</a:t>
                      </a:r>
                      <a:endParaRPr lang="en-US" sz="2400" dirty="0"/>
                    </a:p>
                  </a:txBody>
                  <a:tcPr/>
                </a:tc>
                <a:tc>
                  <a:txBody>
                    <a:bodyPr/>
                    <a:lstStyle/>
                    <a:p>
                      <a:r>
                        <a:rPr lang="en-US" sz="2400" dirty="0" smtClean="0"/>
                        <a:t>TOTAL</a:t>
                      </a:r>
                      <a:endParaRPr lang="en-US" sz="2400" dirty="0"/>
                    </a:p>
                  </a:txBody>
                  <a:tcPr/>
                </a:tc>
              </a:tr>
              <a:tr h="473432">
                <a:tc>
                  <a:txBody>
                    <a:bodyPr/>
                    <a:lstStyle/>
                    <a:p>
                      <a:r>
                        <a:rPr lang="en-US" sz="2400" dirty="0" smtClean="0"/>
                        <a:t>GAME</a:t>
                      </a:r>
                      <a:endParaRPr lang="en-US" sz="2400" dirty="0"/>
                    </a:p>
                  </a:txBody>
                  <a:tcPr/>
                </a:tc>
                <a:tc>
                  <a:txBody>
                    <a:bodyPr/>
                    <a:lstStyle/>
                    <a:p>
                      <a:r>
                        <a:rPr lang="en-US" sz="2400" dirty="0" smtClean="0"/>
                        <a:t>279</a:t>
                      </a:r>
                      <a:endParaRPr lang="en-US" sz="2400" dirty="0"/>
                    </a:p>
                  </a:txBody>
                  <a:tcPr/>
                </a:tc>
                <a:tc>
                  <a:txBody>
                    <a:bodyPr/>
                    <a:lstStyle/>
                    <a:p>
                      <a:r>
                        <a:rPr lang="en-US" sz="2400" dirty="0" smtClean="0"/>
                        <a:t>200</a:t>
                      </a:r>
                      <a:endParaRPr lang="en-US" sz="2400" dirty="0"/>
                    </a:p>
                  </a:txBody>
                  <a:tcPr/>
                </a:tc>
                <a:tc>
                  <a:txBody>
                    <a:bodyPr/>
                    <a:lstStyle/>
                    <a:p>
                      <a:r>
                        <a:rPr lang="en-US" sz="2400" dirty="0" smtClean="0"/>
                        <a:t>479</a:t>
                      </a:r>
                      <a:endParaRPr lang="en-US" sz="2400" dirty="0"/>
                    </a:p>
                  </a:txBody>
                  <a:tcPr/>
                </a:tc>
              </a:tr>
              <a:tr h="405799">
                <a:tc>
                  <a:txBody>
                    <a:bodyPr/>
                    <a:lstStyle/>
                    <a:p>
                      <a:r>
                        <a:rPr lang="en-US" sz="2400" dirty="0" smtClean="0"/>
                        <a:t>Commercials</a:t>
                      </a:r>
                      <a:endParaRPr lang="en-US" sz="2400" dirty="0"/>
                    </a:p>
                  </a:txBody>
                  <a:tcPr/>
                </a:tc>
                <a:tc>
                  <a:txBody>
                    <a:bodyPr/>
                    <a:lstStyle/>
                    <a:p>
                      <a:r>
                        <a:rPr lang="en-US" sz="2400" dirty="0" smtClean="0"/>
                        <a:t>81</a:t>
                      </a:r>
                      <a:endParaRPr lang="en-US" sz="2400" dirty="0"/>
                    </a:p>
                  </a:txBody>
                  <a:tcPr/>
                </a:tc>
                <a:tc>
                  <a:txBody>
                    <a:bodyPr/>
                    <a:lstStyle/>
                    <a:p>
                      <a:r>
                        <a:rPr lang="en-US" sz="2400" dirty="0" smtClean="0"/>
                        <a:t>156</a:t>
                      </a:r>
                      <a:endParaRPr lang="en-US" sz="2400" dirty="0"/>
                    </a:p>
                  </a:txBody>
                  <a:tcPr/>
                </a:tc>
                <a:tc>
                  <a:txBody>
                    <a:bodyPr/>
                    <a:lstStyle/>
                    <a:p>
                      <a:r>
                        <a:rPr lang="en-US" sz="2400" dirty="0" smtClean="0"/>
                        <a:t>237</a:t>
                      </a:r>
                      <a:endParaRPr lang="en-US" sz="2400" dirty="0"/>
                    </a:p>
                  </a:txBody>
                  <a:tcPr/>
                </a:tc>
              </a:tr>
              <a:tr h="405799">
                <a:tc>
                  <a:txBody>
                    <a:bodyPr/>
                    <a:lstStyle/>
                    <a:p>
                      <a:r>
                        <a:rPr lang="en-US" sz="2400" dirty="0" smtClean="0"/>
                        <a:t>WON’T WATCH</a:t>
                      </a:r>
                      <a:endParaRPr lang="en-US" sz="2400" dirty="0"/>
                    </a:p>
                  </a:txBody>
                  <a:tcPr/>
                </a:tc>
                <a:tc>
                  <a:txBody>
                    <a:bodyPr/>
                    <a:lstStyle/>
                    <a:p>
                      <a:r>
                        <a:rPr lang="en-US" sz="2400" dirty="0" smtClean="0"/>
                        <a:t>132</a:t>
                      </a:r>
                      <a:endParaRPr lang="en-US" sz="2400" dirty="0"/>
                    </a:p>
                  </a:txBody>
                  <a:tcPr/>
                </a:tc>
                <a:tc>
                  <a:txBody>
                    <a:bodyPr/>
                    <a:lstStyle/>
                    <a:p>
                      <a:r>
                        <a:rPr lang="en-US" sz="2400" dirty="0" smtClean="0"/>
                        <a:t>160</a:t>
                      </a:r>
                      <a:endParaRPr lang="en-US" sz="2400" dirty="0"/>
                    </a:p>
                  </a:txBody>
                  <a:tcPr/>
                </a:tc>
                <a:tc>
                  <a:txBody>
                    <a:bodyPr/>
                    <a:lstStyle/>
                    <a:p>
                      <a:r>
                        <a:rPr lang="en-US" sz="2400" dirty="0" smtClean="0"/>
                        <a:t>292</a:t>
                      </a:r>
                      <a:endParaRPr lang="en-US" sz="2400" dirty="0"/>
                    </a:p>
                  </a:txBody>
                  <a:tcPr/>
                </a:tc>
              </a:tr>
              <a:tr h="405799">
                <a:tc>
                  <a:txBody>
                    <a:bodyPr/>
                    <a:lstStyle/>
                    <a:p>
                      <a:r>
                        <a:rPr lang="en-US" sz="2400" dirty="0" smtClean="0"/>
                        <a:t>TOTALS</a:t>
                      </a:r>
                      <a:endParaRPr lang="en-US" sz="2400" dirty="0"/>
                    </a:p>
                  </a:txBody>
                  <a:tcPr/>
                </a:tc>
                <a:tc>
                  <a:txBody>
                    <a:bodyPr/>
                    <a:lstStyle/>
                    <a:p>
                      <a:r>
                        <a:rPr lang="en-US" sz="2400" dirty="0" smtClean="0"/>
                        <a:t>492</a:t>
                      </a:r>
                      <a:endParaRPr lang="en-US" sz="2400" dirty="0"/>
                    </a:p>
                  </a:txBody>
                  <a:tcPr/>
                </a:tc>
                <a:tc>
                  <a:txBody>
                    <a:bodyPr/>
                    <a:lstStyle/>
                    <a:p>
                      <a:r>
                        <a:rPr lang="en-US" sz="2400" dirty="0" smtClean="0"/>
                        <a:t>516</a:t>
                      </a:r>
                      <a:endParaRPr lang="en-US" sz="2400" dirty="0"/>
                    </a:p>
                  </a:txBody>
                  <a:tcPr/>
                </a:tc>
                <a:tc>
                  <a:txBody>
                    <a:bodyPr/>
                    <a:lstStyle/>
                    <a:p>
                      <a:r>
                        <a:rPr lang="en-US" sz="2400" dirty="0" smtClean="0"/>
                        <a:t>1008</a:t>
                      </a:r>
                      <a:endParaRPr lang="en-US" sz="2400" dirty="0"/>
                    </a:p>
                  </a:txBody>
                  <a:tcPr/>
                </a:tc>
              </a:tr>
            </a:tbl>
          </a:graphicData>
        </a:graphic>
      </p:graphicFrame>
    </p:spTree>
    <p:extLst>
      <p:ext uri="{BB962C8B-B14F-4D97-AF65-F5344CB8AC3E}">
        <p14:creationId xmlns:p14="http://schemas.microsoft.com/office/powerpoint/2010/main" val="17278334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7500" y="2029619"/>
            <a:ext cx="3429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P-value = 0.4894</a:t>
            </a:r>
            <a:endParaRPr lang="en-US" dirty="0"/>
          </a:p>
        </p:txBody>
      </p:sp>
    </p:spTree>
    <p:extLst>
      <p:ext uri="{BB962C8B-B14F-4D97-AF65-F5344CB8AC3E}">
        <p14:creationId xmlns:p14="http://schemas.microsoft.com/office/powerpoint/2010/main" val="7409645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As the p-value is very large, 0.4894, there is no evidence to support the claim that the correct responses to the MC items are not all equally likely to occur.</a:t>
            </a:r>
            <a:endParaRPr lang="en-US" dirty="0"/>
          </a:p>
        </p:txBody>
      </p:sp>
      <p:sp>
        <p:nvSpPr>
          <p:cNvPr id="2" name="Title 1"/>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39600144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Yes!</a:t>
            </a:r>
          </a:p>
          <a:p>
            <a:r>
              <a:rPr lang="en-US" dirty="0" smtClean="0"/>
              <a:t>The data must be given in counts.</a:t>
            </a:r>
          </a:p>
          <a:p>
            <a:r>
              <a:rPr lang="en-US" dirty="0" smtClean="0"/>
              <a:t>We must make sure we have a random sample and if the sample size is large enough.</a:t>
            </a:r>
          </a:p>
          <a:p>
            <a:r>
              <a:rPr lang="en-US" dirty="0" smtClean="0"/>
              <a:t>To determine if our sample size is large enough look at the expected counts. Are each of the expected counts &gt; 5? If so you can proceed some books suggest that no more than 20% of the expected counts be less than 5.</a:t>
            </a:r>
            <a:endParaRPr lang="en-US" dirty="0"/>
          </a:p>
        </p:txBody>
      </p:sp>
      <p:sp>
        <p:nvSpPr>
          <p:cNvPr id="2" name="Title 1"/>
          <p:cNvSpPr>
            <a:spLocks noGrp="1"/>
          </p:cNvSpPr>
          <p:nvPr>
            <p:ph type="title"/>
          </p:nvPr>
        </p:nvSpPr>
        <p:spPr/>
        <p:txBody>
          <a:bodyPr>
            <a:normAutofit fontScale="90000"/>
          </a:bodyPr>
          <a:lstStyle/>
          <a:p>
            <a:r>
              <a:rPr lang="en-US" dirty="0" smtClean="0"/>
              <a:t>Are there assumption checks for a goodness of fit test?</a:t>
            </a:r>
            <a:endParaRPr lang="en-US" dirty="0"/>
          </a:p>
        </p:txBody>
      </p:sp>
    </p:spTree>
    <p:extLst>
      <p:ext uri="{BB962C8B-B14F-4D97-AF65-F5344CB8AC3E}">
        <p14:creationId xmlns:p14="http://schemas.microsoft.com/office/powerpoint/2010/main" val="366936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rmAutofit/>
          </a:bodyPr>
          <a:lstStyle/>
          <a:p>
            <a:r>
              <a:rPr lang="en-US" sz="2000" dirty="0" smtClean="0"/>
              <a:t>What percent of respondents stated they planned to watch the game given they were male? </a:t>
            </a:r>
            <a:br>
              <a:rPr lang="en-US" sz="2000" dirty="0" smtClean="0"/>
            </a:br>
            <a:r>
              <a:rPr lang="en-US" sz="2000" dirty="0"/>
              <a:t/>
            </a:r>
            <a:br>
              <a:rPr lang="en-US" sz="2000" dirty="0"/>
            </a:br>
            <a:r>
              <a:rPr lang="en-US" sz="2000" dirty="0"/>
              <a:t>What percent of respondents stated they </a:t>
            </a:r>
            <a:r>
              <a:rPr lang="en-US" sz="2000" dirty="0" smtClean="0"/>
              <a:t>do not plan </a:t>
            </a:r>
            <a:r>
              <a:rPr lang="en-US" sz="2000" dirty="0"/>
              <a:t>to watch the game given they were </a:t>
            </a:r>
            <a:r>
              <a:rPr lang="en-US" sz="2000" dirty="0" smtClean="0"/>
              <a:t>female</a:t>
            </a:r>
            <a:r>
              <a:rPr lang="en-US" sz="2000"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6969996"/>
              </p:ext>
            </p:extLst>
          </p:nvPr>
        </p:nvGraphicFramePr>
        <p:xfrm>
          <a:off x="457200" y="3429002"/>
          <a:ext cx="8229600" cy="2286000"/>
        </p:xfrm>
        <a:graphic>
          <a:graphicData uri="http://schemas.openxmlformats.org/drawingml/2006/table">
            <a:tbl>
              <a:tblPr firstRow="1" bandRow="1">
                <a:tableStyleId>{5C22544A-7EE6-4342-B048-85BDC9FD1C3A}</a:tableStyleId>
              </a:tblPr>
              <a:tblGrid>
                <a:gridCol w="2057400"/>
                <a:gridCol w="2057400"/>
                <a:gridCol w="2057400"/>
                <a:gridCol w="2057400"/>
              </a:tblGrid>
              <a:tr h="404826">
                <a:tc>
                  <a:txBody>
                    <a:bodyPr/>
                    <a:lstStyle/>
                    <a:p>
                      <a:endParaRPr lang="en-US" dirty="0"/>
                    </a:p>
                  </a:txBody>
                  <a:tcPr/>
                </a:tc>
                <a:tc>
                  <a:txBody>
                    <a:bodyPr/>
                    <a:lstStyle/>
                    <a:p>
                      <a:r>
                        <a:rPr lang="en-US" sz="2400" dirty="0" smtClean="0"/>
                        <a:t>MALE</a:t>
                      </a:r>
                      <a:endParaRPr lang="en-US" sz="2400" dirty="0"/>
                    </a:p>
                  </a:txBody>
                  <a:tcPr/>
                </a:tc>
                <a:tc>
                  <a:txBody>
                    <a:bodyPr/>
                    <a:lstStyle/>
                    <a:p>
                      <a:r>
                        <a:rPr lang="en-US" sz="2400" dirty="0" smtClean="0"/>
                        <a:t>FEMALE</a:t>
                      </a:r>
                      <a:endParaRPr lang="en-US" sz="2400" dirty="0"/>
                    </a:p>
                  </a:txBody>
                  <a:tcPr/>
                </a:tc>
                <a:tc>
                  <a:txBody>
                    <a:bodyPr/>
                    <a:lstStyle/>
                    <a:p>
                      <a:r>
                        <a:rPr lang="en-US" sz="2400" dirty="0" smtClean="0"/>
                        <a:t>TOTAL</a:t>
                      </a:r>
                      <a:endParaRPr lang="en-US" sz="2400" dirty="0"/>
                    </a:p>
                  </a:txBody>
                  <a:tcPr/>
                </a:tc>
              </a:tr>
              <a:tr h="404826">
                <a:tc>
                  <a:txBody>
                    <a:bodyPr/>
                    <a:lstStyle/>
                    <a:p>
                      <a:r>
                        <a:rPr lang="en-US" sz="2400" dirty="0" smtClean="0"/>
                        <a:t>GAME</a:t>
                      </a:r>
                      <a:endParaRPr lang="en-US" sz="2400" dirty="0"/>
                    </a:p>
                  </a:txBody>
                  <a:tcPr/>
                </a:tc>
                <a:tc>
                  <a:txBody>
                    <a:bodyPr/>
                    <a:lstStyle/>
                    <a:p>
                      <a:r>
                        <a:rPr lang="en-US" sz="2400" dirty="0" smtClean="0"/>
                        <a:t>279</a:t>
                      </a:r>
                      <a:endParaRPr lang="en-US" sz="2400" dirty="0"/>
                    </a:p>
                  </a:txBody>
                  <a:tcPr/>
                </a:tc>
                <a:tc>
                  <a:txBody>
                    <a:bodyPr/>
                    <a:lstStyle/>
                    <a:p>
                      <a:r>
                        <a:rPr lang="en-US" sz="2400" dirty="0" smtClean="0"/>
                        <a:t>200</a:t>
                      </a:r>
                      <a:endParaRPr lang="en-US" sz="2400" dirty="0"/>
                    </a:p>
                  </a:txBody>
                  <a:tcPr/>
                </a:tc>
                <a:tc>
                  <a:txBody>
                    <a:bodyPr/>
                    <a:lstStyle/>
                    <a:p>
                      <a:r>
                        <a:rPr lang="en-US" sz="2400" dirty="0" smtClean="0"/>
                        <a:t>479</a:t>
                      </a:r>
                      <a:endParaRPr lang="en-US" sz="2400" dirty="0"/>
                    </a:p>
                  </a:txBody>
                  <a:tcPr/>
                </a:tc>
              </a:tr>
              <a:tr h="438099">
                <a:tc>
                  <a:txBody>
                    <a:bodyPr/>
                    <a:lstStyle/>
                    <a:p>
                      <a:r>
                        <a:rPr lang="en-US" sz="2400" dirty="0" smtClean="0"/>
                        <a:t>Commercials</a:t>
                      </a:r>
                      <a:endParaRPr lang="en-US" sz="2400" dirty="0"/>
                    </a:p>
                  </a:txBody>
                  <a:tcPr/>
                </a:tc>
                <a:tc>
                  <a:txBody>
                    <a:bodyPr/>
                    <a:lstStyle/>
                    <a:p>
                      <a:r>
                        <a:rPr lang="en-US" sz="2400" dirty="0" smtClean="0"/>
                        <a:t>81</a:t>
                      </a:r>
                      <a:endParaRPr lang="en-US" sz="2400" dirty="0"/>
                    </a:p>
                  </a:txBody>
                  <a:tcPr/>
                </a:tc>
                <a:tc>
                  <a:txBody>
                    <a:bodyPr/>
                    <a:lstStyle/>
                    <a:p>
                      <a:r>
                        <a:rPr lang="en-US" sz="2400" dirty="0" smtClean="0"/>
                        <a:t>156</a:t>
                      </a:r>
                      <a:endParaRPr lang="en-US" sz="2400" dirty="0"/>
                    </a:p>
                  </a:txBody>
                  <a:tcPr/>
                </a:tc>
                <a:tc>
                  <a:txBody>
                    <a:bodyPr/>
                    <a:lstStyle/>
                    <a:p>
                      <a:r>
                        <a:rPr lang="en-US" sz="2400" dirty="0" smtClean="0"/>
                        <a:t>237</a:t>
                      </a:r>
                      <a:endParaRPr lang="en-US" sz="2400" dirty="0"/>
                    </a:p>
                  </a:txBody>
                  <a:tcPr/>
                </a:tc>
              </a:tr>
              <a:tr h="404826">
                <a:tc>
                  <a:txBody>
                    <a:bodyPr/>
                    <a:lstStyle/>
                    <a:p>
                      <a:r>
                        <a:rPr lang="en-US" sz="2400" dirty="0" smtClean="0"/>
                        <a:t>WON’T WATCH</a:t>
                      </a:r>
                      <a:endParaRPr lang="en-US" sz="2400" dirty="0"/>
                    </a:p>
                  </a:txBody>
                  <a:tcPr/>
                </a:tc>
                <a:tc>
                  <a:txBody>
                    <a:bodyPr/>
                    <a:lstStyle/>
                    <a:p>
                      <a:r>
                        <a:rPr lang="en-US" sz="2400" dirty="0" smtClean="0"/>
                        <a:t>132</a:t>
                      </a:r>
                      <a:endParaRPr lang="en-US" sz="2400" dirty="0"/>
                    </a:p>
                  </a:txBody>
                  <a:tcPr/>
                </a:tc>
                <a:tc>
                  <a:txBody>
                    <a:bodyPr/>
                    <a:lstStyle/>
                    <a:p>
                      <a:r>
                        <a:rPr lang="en-US" sz="2400" dirty="0" smtClean="0"/>
                        <a:t>160</a:t>
                      </a:r>
                      <a:endParaRPr lang="en-US" sz="2400" dirty="0"/>
                    </a:p>
                  </a:txBody>
                  <a:tcPr/>
                </a:tc>
                <a:tc>
                  <a:txBody>
                    <a:bodyPr/>
                    <a:lstStyle/>
                    <a:p>
                      <a:r>
                        <a:rPr lang="en-US" sz="2400" dirty="0" smtClean="0"/>
                        <a:t>292</a:t>
                      </a:r>
                      <a:endParaRPr lang="en-US" sz="2400" dirty="0"/>
                    </a:p>
                  </a:txBody>
                  <a:tcPr/>
                </a:tc>
              </a:tr>
              <a:tr h="404826">
                <a:tc>
                  <a:txBody>
                    <a:bodyPr/>
                    <a:lstStyle/>
                    <a:p>
                      <a:r>
                        <a:rPr lang="en-US" sz="2400" dirty="0" smtClean="0"/>
                        <a:t>TOTALS</a:t>
                      </a:r>
                      <a:endParaRPr lang="en-US" sz="2400" dirty="0"/>
                    </a:p>
                  </a:txBody>
                  <a:tcPr/>
                </a:tc>
                <a:tc>
                  <a:txBody>
                    <a:bodyPr/>
                    <a:lstStyle/>
                    <a:p>
                      <a:r>
                        <a:rPr lang="en-US" sz="2400" dirty="0" smtClean="0"/>
                        <a:t>492</a:t>
                      </a:r>
                      <a:endParaRPr lang="en-US" sz="2400" dirty="0"/>
                    </a:p>
                  </a:txBody>
                  <a:tcPr/>
                </a:tc>
                <a:tc>
                  <a:txBody>
                    <a:bodyPr/>
                    <a:lstStyle/>
                    <a:p>
                      <a:r>
                        <a:rPr lang="en-US" sz="2400" dirty="0" smtClean="0"/>
                        <a:t>516</a:t>
                      </a:r>
                      <a:endParaRPr lang="en-US" sz="2400" dirty="0"/>
                    </a:p>
                  </a:txBody>
                  <a:tcPr/>
                </a:tc>
                <a:tc>
                  <a:txBody>
                    <a:bodyPr/>
                    <a:lstStyle/>
                    <a:p>
                      <a:r>
                        <a:rPr lang="en-US" sz="2400" dirty="0" smtClean="0"/>
                        <a:t>1008</a:t>
                      </a:r>
                      <a:endParaRPr lang="en-US" sz="2400" dirty="0"/>
                    </a:p>
                  </a:txBody>
                  <a:tcPr/>
                </a:tc>
              </a:tr>
            </a:tbl>
          </a:graphicData>
        </a:graphic>
      </p:graphicFrame>
    </p:spTree>
    <p:extLst>
      <p:ext uri="{BB962C8B-B14F-4D97-AF65-F5344CB8AC3E}">
        <p14:creationId xmlns:p14="http://schemas.microsoft.com/office/powerpoint/2010/main" val="706346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0" y="990600"/>
            <a:ext cx="8153400" cy="4495800"/>
          </a:xfrm>
        </p:spPr>
        <p:txBody>
          <a:bodyPr/>
          <a:lstStyle/>
          <a:p>
            <a:pPr eaLnBrk="1" hangingPunct="1">
              <a:buFontTx/>
              <a:buNone/>
            </a:pPr>
            <a:r>
              <a:rPr lang="en-US" b="1" smtClean="0"/>
              <a:t> </a:t>
            </a:r>
            <a:r>
              <a:rPr lang="en-US" sz="4000" b="1" smtClean="0">
                <a:solidFill>
                  <a:schemeClr val="folHlink"/>
                </a:solidFill>
              </a:rPr>
              <a:t>TESTING FOR ASSOCIATION IN CATEGORICAL DATA</a:t>
            </a:r>
          </a:p>
        </p:txBody>
      </p:sp>
    </p:spTree>
    <p:extLst>
      <p:ext uri="{BB962C8B-B14F-4D97-AF65-F5344CB8AC3E}">
        <p14:creationId xmlns:p14="http://schemas.microsoft.com/office/powerpoint/2010/main" val="3651074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228600" y="457200"/>
            <a:ext cx="7696200" cy="4724400"/>
          </a:xfrm>
        </p:spPr>
        <p:txBody>
          <a:bodyPr/>
          <a:lstStyle/>
          <a:p>
            <a:pPr eaLnBrk="1" hangingPunct="1">
              <a:buFontTx/>
              <a:buNone/>
            </a:pPr>
            <a:r>
              <a:rPr lang="en-US" sz="4000" b="1" smtClean="0">
                <a:solidFill>
                  <a:schemeClr val="folHlink"/>
                </a:solidFill>
              </a:rPr>
              <a:t>  </a:t>
            </a:r>
            <a:r>
              <a:rPr lang="en-US" sz="4400" b="1" smtClean="0">
                <a:solidFill>
                  <a:schemeClr val="folHlink"/>
                </a:solidFill>
              </a:rPr>
              <a:t>Example:</a:t>
            </a:r>
          </a:p>
          <a:p>
            <a:pPr eaLnBrk="1" hangingPunct="1">
              <a:buFontTx/>
              <a:buNone/>
            </a:pPr>
            <a:r>
              <a:rPr lang="en-US" b="1" smtClean="0"/>
              <a:t>  The data below comes from the sinking of the </a:t>
            </a:r>
            <a:r>
              <a:rPr lang="en-US" b="1" i="1" smtClean="0">
                <a:solidFill>
                  <a:schemeClr val="hlink"/>
                </a:solidFill>
              </a:rPr>
              <a:t>Titanic</a:t>
            </a:r>
            <a:r>
              <a:rPr lang="en-US" smtClean="0"/>
              <a:t>.</a:t>
            </a:r>
            <a:endParaRPr lang="en-US" b="1" smtClean="0"/>
          </a:p>
          <a:p>
            <a:pPr eaLnBrk="1" hangingPunct="1">
              <a:buFontTx/>
              <a:buNone/>
            </a:pPr>
            <a:r>
              <a:rPr lang="en-US" b="1" smtClean="0"/>
              <a:t>  Was there a relationship between the kind of ticket a passenger held on the </a:t>
            </a:r>
            <a:r>
              <a:rPr lang="en-US" b="1" i="1" smtClean="0">
                <a:solidFill>
                  <a:schemeClr val="hlink"/>
                </a:solidFill>
              </a:rPr>
              <a:t>Titanic</a:t>
            </a:r>
            <a:r>
              <a:rPr lang="en-US" b="1" smtClean="0"/>
              <a:t> and the passenger’s chances of making it into the lifeboat?</a:t>
            </a:r>
          </a:p>
        </p:txBody>
      </p:sp>
    </p:spTree>
    <p:extLst>
      <p:ext uri="{BB962C8B-B14F-4D97-AF65-F5344CB8AC3E}">
        <p14:creationId xmlns:p14="http://schemas.microsoft.com/office/powerpoint/2010/main" val="2232461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Group 2"/>
          <p:cNvGraphicFramePr>
            <a:graphicFrameLocks noGrp="1"/>
          </p:cNvGraphicFramePr>
          <p:nvPr>
            <p:ph idx="1"/>
          </p:nvPr>
        </p:nvGraphicFramePr>
        <p:xfrm>
          <a:off x="228600" y="914400"/>
          <a:ext cx="8001000" cy="3671888"/>
        </p:xfrm>
        <a:graphic>
          <a:graphicData uri="http://schemas.openxmlformats.org/drawingml/2006/table">
            <a:tbl>
              <a:tblPr/>
              <a:tblGrid>
                <a:gridCol w="1333500"/>
                <a:gridCol w="1333500"/>
                <a:gridCol w="1333500"/>
                <a:gridCol w="1333500"/>
                <a:gridCol w="1333500"/>
                <a:gridCol w="1333500"/>
              </a:tblGrid>
              <a:tr h="909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2"/>
                          </a:solidFill>
                          <a:effectLst/>
                          <a:latin typeface="Times New Roman" pitchFamily="18" charset="0"/>
                          <a:cs typeface="Times New Roman" pitchFamily="18" charset="0"/>
                        </a:rPr>
                        <a:t>First</a:t>
                      </a:r>
                      <a:endParaRPr kumimoji="0" lang="en-US" sz="2400" b="0" i="0" u="none" strike="noStrike" cap="none" normalizeH="0" baseline="0" smtClean="0">
                        <a:ln>
                          <a:noFill/>
                        </a:ln>
                        <a:solidFill>
                          <a:schemeClr val="tx2"/>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2"/>
                          </a:solidFill>
                          <a:effectLst/>
                          <a:latin typeface="Times New Roman" pitchFamily="18" charset="0"/>
                          <a:cs typeface="Times New Roman" pitchFamily="18" charset="0"/>
                        </a:rPr>
                        <a:t>Second</a:t>
                      </a:r>
                      <a:endParaRPr kumimoji="0" lang="en-US" sz="2400" b="0" i="0" u="none" strike="noStrike" cap="none" normalizeH="0" baseline="0" smtClean="0">
                        <a:ln>
                          <a:noFill/>
                        </a:ln>
                        <a:solidFill>
                          <a:schemeClr val="tx2"/>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2"/>
                          </a:solidFill>
                          <a:effectLst/>
                          <a:latin typeface="Times New Roman" pitchFamily="18" charset="0"/>
                          <a:cs typeface="Times New Roman" pitchFamily="18" charset="0"/>
                        </a:rPr>
                        <a:t>Third</a:t>
                      </a:r>
                      <a:endParaRPr kumimoji="0" lang="en-US" sz="2400" b="0" i="0" u="none" strike="noStrike" cap="none" normalizeH="0" baseline="0" smtClean="0">
                        <a:ln>
                          <a:noFill/>
                        </a:ln>
                        <a:solidFill>
                          <a:schemeClr val="tx2"/>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2"/>
                          </a:solidFill>
                          <a:effectLst/>
                          <a:latin typeface="Times New Roman" pitchFamily="18" charset="0"/>
                          <a:cs typeface="Times New Roman" pitchFamily="18" charset="0"/>
                        </a:rPr>
                        <a:t>Crew</a:t>
                      </a:r>
                      <a:endParaRPr kumimoji="0" lang="en-US" sz="2400" b="0" i="0" u="none" strike="noStrike" cap="none" normalizeH="0" baseline="0" smtClean="0">
                        <a:ln>
                          <a:noFill/>
                        </a:ln>
                        <a:solidFill>
                          <a:schemeClr val="tx2"/>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hlink"/>
                          </a:solidFill>
                          <a:effectLst/>
                          <a:latin typeface="Times New Roman" pitchFamily="18" charset="0"/>
                          <a:cs typeface="Times New Roman" pitchFamily="18" charset="0"/>
                        </a:rPr>
                        <a:t>Total</a:t>
                      </a:r>
                      <a:endParaRPr kumimoji="0" lang="en-US" sz="2400" b="0" i="0" u="none" strike="noStrike" cap="none" normalizeH="0" baseline="0" smtClean="0">
                        <a:ln>
                          <a:noFill/>
                        </a:ln>
                        <a:solidFill>
                          <a:schemeClr val="hlink"/>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20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2"/>
                          </a:solidFill>
                          <a:effectLst/>
                          <a:latin typeface="Times New Roman" pitchFamily="18" charset="0"/>
                          <a:cs typeface="Times New Roman" pitchFamily="18" charset="0"/>
                        </a:rPr>
                        <a:t>Alive</a:t>
                      </a:r>
                      <a:endParaRPr kumimoji="0" lang="en-US" sz="2400" b="0" i="0" u="none" strike="noStrike" cap="none" normalizeH="0" baseline="0" smtClean="0">
                        <a:ln>
                          <a:noFill/>
                        </a:ln>
                        <a:solidFill>
                          <a:schemeClr val="tx2"/>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202</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118</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178</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212</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710</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20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2"/>
                          </a:solidFill>
                          <a:effectLst/>
                          <a:latin typeface="Times New Roman" pitchFamily="18" charset="0"/>
                          <a:cs typeface="Times New Roman" pitchFamily="18" charset="0"/>
                        </a:rPr>
                        <a:t>Dead</a:t>
                      </a:r>
                      <a:endParaRPr kumimoji="0" lang="en-US" sz="2400" b="0" i="0" u="none" strike="noStrike" cap="none" normalizeH="0" baseline="0" smtClean="0">
                        <a:ln>
                          <a:noFill/>
                        </a:ln>
                        <a:solidFill>
                          <a:schemeClr val="tx2"/>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123</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167</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528</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673</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1491</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20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hlink"/>
                          </a:solidFill>
                          <a:effectLst/>
                          <a:latin typeface="Times New Roman" pitchFamily="18" charset="0"/>
                          <a:cs typeface="Times New Roman" pitchFamily="18" charset="0"/>
                        </a:rPr>
                        <a:t>Total</a:t>
                      </a:r>
                      <a:endParaRPr kumimoji="0" lang="en-US" sz="2400" b="0" i="0" u="none" strike="noStrike" cap="none" normalizeH="0" baseline="0" smtClean="0">
                        <a:ln>
                          <a:noFill/>
                        </a:ln>
                        <a:solidFill>
                          <a:schemeClr val="hlink"/>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325</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285</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706</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885</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2201</a:t>
                      </a: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143" name="Rectangle 39"/>
          <p:cNvSpPr>
            <a:spLocks noChangeArrowheads="1"/>
          </p:cNvSpPr>
          <p:nvPr/>
        </p:nvSpPr>
        <p:spPr bwMode="auto">
          <a:xfrm>
            <a:off x="0" y="4098925"/>
            <a:ext cx="9144000" cy="0"/>
          </a:xfrm>
          <a:prstGeom prst="rect">
            <a:avLst/>
          </a:prstGeom>
          <a:noFill/>
          <a:ln w="9525">
            <a:noFill/>
            <a:miter lim="800000"/>
            <a:headEnd/>
            <a:tailEnd/>
          </a:ln>
        </p:spPr>
        <p:txBody>
          <a:bodyPr wrap="none" anchor="ctr">
            <a:spAutoFit/>
          </a:bodyPr>
          <a:lstStyle/>
          <a:p>
            <a:pPr eaLnBrk="1" hangingPunct="1"/>
            <a:endParaRPr lang="en-US" baseline="0"/>
          </a:p>
        </p:txBody>
      </p:sp>
    </p:spTree>
    <p:extLst>
      <p:ext uri="{BB962C8B-B14F-4D97-AF65-F5344CB8AC3E}">
        <p14:creationId xmlns:p14="http://schemas.microsoft.com/office/powerpoint/2010/main" val="3953649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1702</Words>
  <Application>Microsoft Office PowerPoint</Application>
  <PresentationFormat>On-screen Show (4:3)</PresentationFormat>
  <Paragraphs>352</Paragraphs>
  <Slides>52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Office Theme</vt:lpstr>
      <vt:lpstr>Equation</vt:lpstr>
      <vt:lpstr>Stat 350</vt:lpstr>
      <vt:lpstr>Contingency Tables</vt:lpstr>
      <vt:lpstr>Results of poll asking adults whether they were looking forward to the Super Bowl, the commercials and did not plan to watch</vt:lpstr>
      <vt:lpstr>PowerPoint Presentation</vt:lpstr>
      <vt:lpstr>       What percent of the respondents were female given that they stated they planned to watch for the commercials? 156/237 = 65.8%  What percent of the respondents were male given that they stated they planned to watch for the commercials? 81/237 = 34.2% </vt:lpstr>
      <vt:lpstr>What percent of respondents stated they planned to watch the game given they were male?   What percent of respondents stated they do not plan to watch the game given they were female?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EXPECTED FREQUENCIES</vt:lpstr>
      <vt:lpstr>PowerPoint Presentation</vt:lpstr>
      <vt:lpstr>PowerPoint Presentation</vt:lpstr>
      <vt:lpstr>The Chi-Square Test for Independence</vt:lpstr>
      <vt:lpstr>PowerPoint Presentation</vt:lpstr>
      <vt:lpstr>PowerPoint Presentation</vt:lpstr>
      <vt:lpstr>PowerPoint Presentation</vt:lpstr>
      <vt:lpstr>Chi-Square Sampling Distributions for df = 2,3, and 4 </vt:lpstr>
      <vt:lpstr>Properties of c2 </vt:lpstr>
      <vt:lpstr>PowerPoint Presentation</vt:lpstr>
      <vt:lpstr>PowerPoint Presentation</vt:lpstr>
      <vt:lpstr>PowerPoint Presentation</vt:lpstr>
      <vt:lpstr>PowerPoint Presentation</vt:lpstr>
      <vt:lpstr>Assumption and Conditions for a Chi-Square Test</vt:lpstr>
      <vt:lpstr>Two types of chi-square tests of association</vt:lpstr>
      <vt:lpstr>Example</vt:lpstr>
      <vt:lpstr>PowerPoint Presentation</vt:lpstr>
      <vt:lpstr>Draw a segmented bar chart for gender by survival status</vt:lpstr>
      <vt:lpstr>PowerPoint Presentation</vt:lpstr>
      <vt:lpstr>PowerPoint Presentation</vt:lpstr>
      <vt:lpstr>PowerPoint Presentation</vt:lpstr>
      <vt:lpstr>Testing Goodness of Fit for a Single Categorical Variable </vt:lpstr>
      <vt:lpstr>Recall</vt:lpstr>
      <vt:lpstr>Goodness of Fit Example</vt:lpstr>
      <vt:lpstr>Data</vt:lpstr>
      <vt:lpstr>PowerPoint Presentation</vt:lpstr>
      <vt:lpstr>Relative Frequency Table</vt:lpstr>
      <vt:lpstr>PowerPoint Presentation</vt:lpstr>
      <vt:lpstr>So??</vt:lpstr>
      <vt:lpstr>Hypothesis Statements</vt:lpstr>
      <vt:lpstr>How do we test this hypothesis?</vt:lpstr>
      <vt:lpstr>Expected Counts</vt:lpstr>
      <vt:lpstr>Chi-Square Statistic</vt:lpstr>
      <vt:lpstr>Computing the chi-square statistic “by hand”</vt:lpstr>
      <vt:lpstr>Finding p-value</vt:lpstr>
      <vt:lpstr>P-value = 0.4894</vt:lpstr>
      <vt:lpstr>Conclusion</vt:lpstr>
      <vt:lpstr>Are there assumption checks for a goodness of fit test?</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350</dc:title>
  <dc:creator>David</dc:creator>
  <cp:lastModifiedBy>Elizabeth Johnson</cp:lastModifiedBy>
  <cp:revision>15</cp:revision>
  <dcterms:created xsi:type="dcterms:W3CDTF">2014-04-15T13:19:31Z</dcterms:created>
  <dcterms:modified xsi:type="dcterms:W3CDTF">2016-04-19T15:02:00Z</dcterms:modified>
</cp:coreProperties>
</file>