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0" r:id="rId4"/>
    <p:sldId id="262" r:id="rId5"/>
    <p:sldId id="271" r:id="rId6"/>
    <p:sldId id="272" r:id="rId7"/>
    <p:sldId id="273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5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7CE35-0C1E-446D-BBA5-4C336E09E65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8FFD-A8DB-4C0A-A088-D51D85AB1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2113" y="690563"/>
            <a:ext cx="6073775" cy="3417887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30250" indent="-28098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23950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73213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22475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796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368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3940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512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 smtClean="0">
                <a:latin typeface="Arial" panose="020B0604020202020204" pitchFamily="34" charset="0"/>
              </a:rPr>
              <a:t>Basic Practice of Statistics - 5th Edition</a:t>
            </a: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30250" indent="-28098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23950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73213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22475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796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368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3940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512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 smtClean="0">
                <a:latin typeface="Arial" panose="020B0604020202020204" pitchFamily="34" charset="0"/>
              </a:rPr>
              <a:t>Chapter 19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30250" indent="-28098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23950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73213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22475" indent="-223838" defTabSz="9334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796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368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3940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51275" indent="-223838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16F8E9A-8B9D-4283-9357-47A8B035A9A2}" type="slidenum">
              <a:rPr lang="en-US" altLang="en-US" sz="1000">
                <a:latin typeface="Arial" panose="020B0604020202020204" pitchFamily="34" charset="0"/>
              </a:rPr>
              <a:pPr/>
              <a:t>34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6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0FAA-E9F1-41D3-81E9-91CD53A26B5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C4FD-B14F-48F5-9969-57564687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922" y="1122363"/>
            <a:ext cx="9621078" cy="2387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Inference on Proportions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b="1" dirty="0" smtClean="0">
                <a:latin typeface="Comic Sans MS" panose="030F0702030302020204" pitchFamily="66" charset="0"/>
              </a:rPr>
              <a:t>One Sample Proportion – Confidence Intervals and Hypothesis Tests</a:t>
            </a:r>
            <a:r>
              <a:rPr lang="en-US" sz="4400" dirty="0" smtClean="0">
                <a:latin typeface="Comic Sans MS" panose="030F0702030302020204" pitchFamily="66" charset="0"/>
              </a:rPr>
              <a:t/>
            </a:r>
            <a:br>
              <a:rPr lang="en-US" sz="4400" dirty="0" smtClean="0">
                <a:latin typeface="Comic Sans MS" panose="030F0702030302020204" pitchFamily="66" charset="0"/>
              </a:rPr>
            </a:b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Estimation and Hypothesis </a:t>
            </a:r>
            <a:r>
              <a:rPr lang="en-US" dirty="0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1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she used the first formula,                                     , she would conclude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that the 95% confidence interval her would be (0,0). However, she realized that her sample did not meet the assumptions necessary to use the formula as n(p-hat) = 20 *0 &gt;15 so she used the adjustment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her confidence interval becomes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she can be 95% confident that the proportion of vegetarians at University of Florida is no more than 19%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9603"/>
              </p:ext>
            </p:extLst>
          </p:nvPr>
        </p:nvGraphicFramePr>
        <p:xfrm>
          <a:off x="4965700" y="944638"/>
          <a:ext cx="2743200" cy="112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1079280" imgH="444240" progId="Equation.3">
                  <p:embed/>
                </p:oleObj>
              </mc:Choice>
              <mc:Fallback>
                <p:oleObj name="Equation" r:id="rId3" imgW="107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944638"/>
                        <a:ext cx="2743200" cy="112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81681"/>
              </p:ext>
            </p:extLst>
          </p:nvPr>
        </p:nvGraphicFramePr>
        <p:xfrm>
          <a:off x="1627734" y="3302151"/>
          <a:ext cx="2893466" cy="75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1511280" imgH="393480" progId="Equation.3">
                  <p:embed/>
                </p:oleObj>
              </mc:Choice>
              <mc:Fallback>
                <p:oleObj name="Equation" r:id="rId5" imgW="1511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7734" y="3302151"/>
                        <a:ext cx="2893466" cy="75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67653"/>
              </p:ext>
            </p:extLst>
          </p:nvPr>
        </p:nvGraphicFramePr>
        <p:xfrm>
          <a:off x="6337300" y="4390034"/>
          <a:ext cx="336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7" imgW="1218960" imgH="203040" progId="Equation.3">
                  <p:embed/>
                </p:oleObj>
              </mc:Choice>
              <mc:Fallback>
                <p:oleObj name="Equation" r:id="rId7" imgW="1218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7300" y="4390034"/>
                        <a:ext cx="33655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rId9" action="ppaction://hlinksldjump"/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0268052"/>
              </p:ext>
            </p:extLst>
          </p:nvPr>
        </p:nvGraphicFramePr>
        <p:xfrm>
          <a:off x="6096000" y="3157201"/>
          <a:ext cx="3124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0" imgW="1435100" imgH="444500" progId="Equation.3">
                  <p:embed/>
                </p:oleObj>
              </mc:Choice>
              <mc:Fallback>
                <p:oleObj name="Equation" r:id="rId10" imgW="14351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57201"/>
                        <a:ext cx="3124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8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– </a:t>
            </a:r>
            <a:br>
              <a:rPr lang="en-US" dirty="0" smtClean="0"/>
            </a:br>
            <a:r>
              <a:rPr lang="en-US" dirty="0" smtClean="0"/>
              <a:t>proportions – large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dirty="0" smtClean="0"/>
              <a:t>If H</a:t>
            </a:r>
            <a:r>
              <a:rPr lang="en-US" baseline="-25000" dirty="0" smtClean="0"/>
              <a:t>0</a:t>
            </a:r>
            <a:r>
              <a:rPr lang="en-US" dirty="0" smtClean="0"/>
              <a:t> is true, the sampling distribution is known </a:t>
            </a:r>
          </a:p>
          <a:p>
            <a:pPr eaLnBrk="0" hangingPunct="0"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dirty="0" smtClean="0"/>
              <a:t>The likelihood of our sample proportion given the null hypothesis depends on how far from p</a:t>
            </a:r>
            <a:r>
              <a:rPr lang="en-US" baseline="-25000" dirty="0" smtClean="0"/>
              <a:t>0</a:t>
            </a:r>
            <a:r>
              <a:rPr lang="en-US" dirty="0" smtClean="0"/>
              <a:t> our    is in units of standard deviation.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3277" t="2634" r="5093" b="16470"/>
          <a:stretch>
            <a:fillRect/>
          </a:stretch>
        </p:blipFill>
        <p:spPr bwMode="auto">
          <a:xfrm>
            <a:off x="3390900" y="3683000"/>
            <a:ext cx="4191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9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Hypothesis Testing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Ho</a:t>
            </a:r>
            <a:r>
              <a:rPr lang="en-US" dirty="0"/>
              <a:t>: p = </a:t>
            </a:r>
            <a:r>
              <a:rPr lang="en-US" dirty="0" smtClean="0"/>
              <a:t>       vs      H</a:t>
            </a:r>
            <a:r>
              <a:rPr lang="en-US" baseline="-25000" dirty="0" smtClean="0"/>
              <a:t>a</a:t>
            </a:r>
            <a:r>
              <a:rPr lang="en-US" dirty="0"/>
              <a:t>: p &lt; or &gt; or ≠</a:t>
            </a:r>
          </a:p>
          <a:p>
            <a:pPr marL="0" indent="0">
              <a:buNone/>
            </a:pPr>
            <a:r>
              <a:rPr lang="en-US" dirty="0" smtClean="0"/>
              <a:t>Direction </a:t>
            </a:r>
            <a:r>
              <a:rPr lang="en-US" dirty="0"/>
              <a:t>of Ha depends on the </a:t>
            </a:r>
            <a:r>
              <a:rPr lang="en-US" dirty="0" smtClean="0"/>
              <a:t>question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Collect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Check assumptions for large sample inference.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00563"/>
              </p:ext>
            </p:extLst>
          </p:nvPr>
        </p:nvGraphicFramePr>
        <p:xfrm>
          <a:off x="1765300" y="5409059"/>
          <a:ext cx="6585411" cy="73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411"/>
              </a:tblGrid>
              <a:tr h="46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Individuals are independent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3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Sample is sufficiently large  - check this by determining if n(p-hat)&gt;15 and n(1-p-hat) &gt;15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8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5: Use the test statistic to determine the p-value and make a decision regarding the null hypothesis.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87980"/>
              </p:ext>
            </p:extLst>
          </p:nvPr>
        </p:nvGraphicFramePr>
        <p:xfrm>
          <a:off x="6654800" y="1979613"/>
          <a:ext cx="2400300" cy="10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749160" imgH="406080" progId="Equation.3">
                  <p:embed/>
                </p:oleObj>
              </mc:Choice>
              <mc:Fallback>
                <p:oleObj name="Equation" r:id="rId3" imgW="7491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4800" y="1979613"/>
                        <a:ext cx="2400300" cy="10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 a 2006 Florida poll a random sample of 1200 Floridians showed that 52% preferred to raise taxes while 48% preferred to reduce services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Let p denote the population proportion in Florida who would choose raising taxes over reducing services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A political needs to know if more than 50% of all Floridians preferred raising taxes so they conduct a hypothesis test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Ho: p =0.50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Ha: p &gt; 0.50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Where p is population proportion in Florida who would choose raising taxes over cutting services.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Assume they collected a random sample and this is a large random sample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Test statistic =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P-value = P(Z&gt;1.39) = 0.0823</a:t>
            </a:r>
          </a:p>
          <a:p>
            <a:endParaRPr lang="en-US" dirty="0"/>
          </a:p>
          <a:p>
            <a:r>
              <a:rPr lang="en-US" dirty="0" smtClean="0">
                <a:latin typeface="Comic Sans MS" panose="030F0702030302020204" pitchFamily="66" charset="0"/>
              </a:rPr>
              <a:t>As the p-value is greater than a 0.05 level of significance, there is </a:t>
            </a:r>
            <a:r>
              <a:rPr lang="en-US" dirty="0" smtClean="0">
                <a:latin typeface="Comic Sans MS" panose="030F0702030302020204" pitchFamily="66" charset="0"/>
              </a:rPr>
              <a:t>no evidence </a:t>
            </a:r>
            <a:r>
              <a:rPr lang="en-US" dirty="0" smtClean="0">
                <a:latin typeface="Comic Sans MS" panose="030F0702030302020204" pitchFamily="66" charset="0"/>
              </a:rPr>
              <a:t>that the proportions of Floridians who prefer to raise taxes is more than 50%.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849503"/>
              </p:ext>
            </p:extLst>
          </p:nvPr>
        </p:nvGraphicFramePr>
        <p:xfrm>
          <a:off x="3960474" y="1922462"/>
          <a:ext cx="2135526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257120" imgH="622080" progId="Equation.3">
                  <p:embed/>
                </p:oleObj>
              </mc:Choice>
              <mc:Fallback>
                <p:oleObj name="Equation" r:id="rId3" imgW="125712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0474" y="1922462"/>
                        <a:ext cx="2135526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2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4800">
                <a:solidFill>
                  <a:schemeClr val="folHlink"/>
                </a:solidFill>
              </a:rPr>
              <a:t>Inferences for Two Population Proportions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Now consider inferential procedures concerning a comparison between the rates of incidence of a certain characteristic in two populations.</a:t>
            </a:r>
          </a:p>
        </p:txBody>
      </p:sp>
    </p:spTree>
    <p:extLst>
      <p:ext uri="{BB962C8B-B14F-4D97-AF65-F5344CB8AC3E}">
        <p14:creationId xmlns:p14="http://schemas.microsoft.com/office/powerpoint/2010/main" val="4293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752600" y="762000"/>
            <a:ext cx="8458200" cy="4876800"/>
            <a:chOff x="384" y="432"/>
            <a:chExt cx="4992" cy="3552"/>
          </a:xfrm>
        </p:grpSpPr>
        <p:grpSp>
          <p:nvGrpSpPr>
            <p:cNvPr id="32777" name="Group 3"/>
            <p:cNvGrpSpPr>
              <a:grpSpLocks/>
            </p:cNvGrpSpPr>
            <p:nvPr/>
          </p:nvGrpSpPr>
          <p:grpSpPr bwMode="auto">
            <a:xfrm>
              <a:off x="384" y="432"/>
              <a:ext cx="2352" cy="1440"/>
              <a:chOff x="720" y="432"/>
              <a:chExt cx="2016" cy="1440"/>
            </a:xfrm>
          </p:grpSpPr>
          <p:sp>
            <p:nvSpPr>
              <p:cNvPr id="32795" name="AutoShape 4"/>
              <p:cNvSpPr>
                <a:spLocks noChangeArrowheads="1"/>
              </p:cNvSpPr>
              <p:nvPr/>
            </p:nvSpPr>
            <p:spPr bwMode="auto">
              <a:xfrm>
                <a:off x="720" y="432"/>
                <a:ext cx="2016" cy="1440"/>
              </a:xfrm>
              <a:prstGeom prst="bevel">
                <a:avLst>
                  <a:gd name="adj" fmla="val 12500"/>
                </a:avLst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2796" name="Text Box 5"/>
              <p:cNvSpPr txBox="1">
                <a:spLocks noChangeArrowheads="1"/>
              </p:cNvSpPr>
              <p:nvPr/>
            </p:nvSpPr>
            <p:spPr bwMode="auto">
              <a:xfrm>
                <a:off x="1056" y="624"/>
                <a:ext cx="1296" cy="2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Population 1</a:t>
                </a:r>
              </a:p>
            </p:txBody>
          </p:sp>
          <p:sp>
            <p:nvSpPr>
              <p:cNvPr id="32797" name="Text Box 6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81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Prop’ n = p</a:t>
                </a:r>
                <a:r>
                  <a:rPr lang="en-US" altLang="en-US" sz="1800" b="1" baseline="-25000">
                    <a:solidFill>
                      <a:schemeClr val="bg1"/>
                    </a:solidFill>
                    <a:latin typeface="Arial" panose="020B0604020202020204" pitchFamily="34" charset="0"/>
                  </a:rPr>
                  <a:t>1</a:t>
                </a:r>
                <a:endParaRPr lang="el-GR" alt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98" name="Text Box 7"/>
              <p:cNvSpPr txBox="1">
                <a:spLocks noChangeArrowheads="1"/>
              </p:cNvSpPr>
              <p:nvPr/>
            </p:nvSpPr>
            <p:spPr bwMode="auto">
              <a:xfrm>
                <a:off x="1104" y="1345"/>
                <a:ext cx="86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778" name="Group 8"/>
            <p:cNvGrpSpPr>
              <a:grpSpLocks/>
            </p:cNvGrpSpPr>
            <p:nvPr/>
          </p:nvGrpSpPr>
          <p:grpSpPr bwMode="auto">
            <a:xfrm>
              <a:off x="3024" y="432"/>
              <a:ext cx="2352" cy="1440"/>
              <a:chOff x="720" y="432"/>
              <a:chExt cx="2016" cy="1440"/>
            </a:xfrm>
          </p:grpSpPr>
          <p:sp>
            <p:nvSpPr>
              <p:cNvPr id="32791" name="AutoShape 9"/>
              <p:cNvSpPr>
                <a:spLocks noChangeArrowheads="1"/>
              </p:cNvSpPr>
              <p:nvPr/>
            </p:nvSpPr>
            <p:spPr bwMode="auto">
              <a:xfrm>
                <a:off x="720" y="432"/>
                <a:ext cx="2016" cy="1440"/>
              </a:xfrm>
              <a:prstGeom prst="bevel">
                <a:avLst>
                  <a:gd name="adj" fmla="val 12500"/>
                </a:avLst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2792" name="Text Box 10"/>
              <p:cNvSpPr txBox="1">
                <a:spLocks noChangeArrowheads="1"/>
              </p:cNvSpPr>
              <p:nvPr/>
            </p:nvSpPr>
            <p:spPr bwMode="auto">
              <a:xfrm>
                <a:off x="1056" y="624"/>
                <a:ext cx="1296" cy="2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Population 2</a:t>
                </a:r>
              </a:p>
            </p:txBody>
          </p:sp>
          <p:sp>
            <p:nvSpPr>
              <p:cNvPr id="32793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816" cy="267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Prop’n = p</a:t>
                </a:r>
                <a:r>
                  <a:rPr lang="en-US" altLang="en-US" sz="1800" b="1" baseline="-25000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  <a:endParaRPr lang="el-GR" alt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94" name="Text Box 12"/>
              <p:cNvSpPr txBox="1">
                <a:spLocks noChangeArrowheads="1"/>
              </p:cNvSpPr>
              <p:nvPr/>
            </p:nvSpPr>
            <p:spPr bwMode="auto">
              <a:xfrm>
                <a:off x="1104" y="1345"/>
                <a:ext cx="864" cy="267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779" name="Group 13"/>
            <p:cNvGrpSpPr>
              <a:grpSpLocks/>
            </p:cNvGrpSpPr>
            <p:nvPr/>
          </p:nvGrpSpPr>
          <p:grpSpPr bwMode="auto">
            <a:xfrm>
              <a:off x="576" y="2544"/>
              <a:ext cx="2016" cy="1440"/>
              <a:chOff x="720" y="432"/>
              <a:chExt cx="2016" cy="1440"/>
            </a:xfrm>
          </p:grpSpPr>
          <p:sp>
            <p:nvSpPr>
              <p:cNvPr id="32787" name="AutoShape 14"/>
              <p:cNvSpPr>
                <a:spLocks noChangeArrowheads="1"/>
              </p:cNvSpPr>
              <p:nvPr/>
            </p:nvSpPr>
            <p:spPr bwMode="auto">
              <a:xfrm>
                <a:off x="720" y="432"/>
                <a:ext cx="2016" cy="1440"/>
              </a:xfrm>
              <a:prstGeom prst="bevel">
                <a:avLst>
                  <a:gd name="adj" fmla="val 125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2788" name="Text Box 15"/>
              <p:cNvSpPr txBox="1">
                <a:spLocks noChangeArrowheads="1"/>
              </p:cNvSpPr>
              <p:nvPr/>
            </p:nvSpPr>
            <p:spPr bwMode="auto">
              <a:xfrm>
                <a:off x="1056" y="624"/>
                <a:ext cx="1296" cy="2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Sample 1</a:t>
                </a:r>
              </a:p>
            </p:txBody>
          </p:sp>
          <p:sp>
            <p:nvSpPr>
              <p:cNvPr id="32789" name="Text Box 16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816" cy="267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Prop’n = </a:t>
                </a:r>
              </a:p>
            </p:txBody>
          </p:sp>
          <p:sp>
            <p:nvSpPr>
              <p:cNvPr id="32790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345"/>
                <a:ext cx="864" cy="267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32780" name="Group 18"/>
            <p:cNvGrpSpPr>
              <a:grpSpLocks/>
            </p:cNvGrpSpPr>
            <p:nvPr/>
          </p:nvGrpSpPr>
          <p:grpSpPr bwMode="auto">
            <a:xfrm>
              <a:off x="3312" y="2544"/>
              <a:ext cx="2016" cy="1440"/>
              <a:chOff x="720" y="432"/>
              <a:chExt cx="2016" cy="1440"/>
            </a:xfrm>
          </p:grpSpPr>
          <p:sp>
            <p:nvSpPr>
              <p:cNvPr id="32783" name="AutoShape 19"/>
              <p:cNvSpPr>
                <a:spLocks noChangeArrowheads="1"/>
              </p:cNvSpPr>
              <p:nvPr/>
            </p:nvSpPr>
            <p:spPr bwMode="auto">
              <a:xfrm>
                <a:off x="720" y="432"/>
                <a:ext cx="2016" cy="1440"/>
              </a:xfrm>
              <a:prstGeom prst="bevel">
                <a:avLst>
                  <a:gd name="adj" fmla="val 12500"/>
                </a:avLst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2784" name="Text Box 20"/>
              <p:cNvSpPr txBox="1">
                <a:spLocks noChangeArrowheads="1"/>
              </p:cNvSpPr>
              <p:nvPr/>
            </p:nvSpPr>
            <p:spPr bwMode="auto">
              <a:xfrm>
                <a:off x="1056" y="624"/>
                <a:ext cx="1296" cy="2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Sample 2</a:t>
                </a:r>
              </a:p>
            </p:txBody>
          </p:sp>
          <p:sp>
            <p:nvSpPr>
              <p:cNvPr id="32785" name="Text Box 21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816" cy="267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Prop’n = </a:t>
                </a:r>
              </a:p>
            </p:txBody>
          </p:sp>
          <p:sp>
            <p:nvSpPr>
              <p:cNvPr id="32786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345"/>
                <a:ext cx="864" cy="267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32781" name="Line 23"/>
            <p:cNvSpPr>
              <a:spLocks noChangeShapeType="1"/>
            </p:cNvSpPr>
            <p:nvPr/>
          </p:nvSpPr>
          <p:spPr bwMode="auto">
            <a:xfrm>
              <a:off x="1536" y="1920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4"/>
            <p:cNvSpPr>
              <a:spLocks noChangeShapeType="1"/>
            </p:cNvSpPr>
            <p:nvPr/>
          </p:nvSpPr>
          <p:spPr bwMode="auto">
            <a:xfrm>
              <a:off x="4176" y="1920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1" name="Rectangle 25"/>
          <p:cNvSpPr>
            <a:spLocks noChangeArrowheads="1"/>
          </p:cNvSpPr>
          <p:nvPr/>
        </p:nvSpPr>
        <p:spPr bwMode="auto">
          <a:xfrm>
            <a:off x="1524001" y="318096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32772" name="Rectangle 26"/>
          <p:cNvSpPr>
            <a:spLocks noChangeArrowheads="1"/>
          </p:cNvSpPr>
          <p:nvPr/>
        </p:nvSpPr>
        <p:spPr bwMode="auto">
          <a:xfrm>
            <a:off x="1524001" y="318096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32773" name="Rectangle 27"/>
          <p:cNvSpPr>
            <a:spLocks noChangeArrowheads="1"/>
          </p:cNvSpPr>
          <p:nvPr/>
        </p:nvSpPr>
        <p:spPr bwMode="auto">
          <a:xfrm>
            <a:off x="1524001" y="318096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2774" name="Object 28"/>
          <p:cNvGraphicFramePr>
            <a:graphicFrameLocks noChangeAspect="1"/>
          </p:cNvGraphicFramePr>
          <p:nvPr/>
        </p:nvGraphicFramePr>
        <p:xfrm>
          <a:off x="3733800" y="4419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1524001" y="318096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2776" name="Object 30"/>
          <p:cNvGraphicFramePr>
            <a:graphicFrameLocks noChangeAspect="1"/>
          </p:cNvGraphicFramePr>
          <p:nvPr/>
        </p:nvGraphicFramePr>
        <p:xfrm>
          <a:off x="8382000" y="4419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419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1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r>
              <a:rPr lang="en-US" altLang="en-US" smtClean="0">
                <a:solidFill>
                  <a:schemeClr val="folHlink"/>
                </a:solidFill>
              </a:rPr>
              <a:t>Theorem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066800"/>
            <a:ext cx="8382000" cy="4419600"/>
          </a:xfrm>
        </p:spPr>
        <p:txBody>
          <a:bodyPr/>
          <a:lstStyle/>
          <a:p>
            <a:r>
              <a:rPr lang="en-US" altLang="en-US" smtClean="0"/>
              <a:t>For large independent samples of sizes </a:t>
            </a:r>
            <a:r>
              <a:rPr lang="en-US" altLang="en-US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r>
              <a:rPr lang="en-US" altLang="en-US" smtClean="0"/>
              <a:t> from two populations, the distribution of the </a:t>
            </a:r>
            <a:r>
              <a:rPr lang="en-US" altLang="en-US" smtClean="0">
                <a:solidFill>
                  <a:schemeClr val="hlink"/>
                </a:solidFill>
              </a:rPr>
              <a:t>differences between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hlink"/>
                </a:solidFill>
              </a:rPr>
              <a:t>sample proportions</a:t>
            </a:r>
            <a:r>
              <a:rPr lang="en-US" altLang="en-US" smtClean="0"/>
              <a:t>     (                )is approximately Normally distributed with mean (p</a:t>
            </a:r>
            <a:r>
              <a:rPr lang="en-US" altLang="en-US" baseline="-25000" smtClean="0"/>
              <a:t>1</a:t>
            </a:r>
            <a:r>
              <a:rPr lang="en-US" altLang="en-US" smtClean="0"/>
              <a:t> – p</a:t>
            </a:r>
            <a:r>
              <a:rPr lang="en-US" altLang="en-US" baseline="-25000" smtClean="0"/>
              <a:t>2</a:t>
            </a:r>
            <a:r>
              <a:rPr lang="en-US" altLang="en-US" smtClean="0"/>
              <a:t>) and standard deviation</a:t>
            </a:r>
          </a:p>
          <a:p>
            <a:pPr>
              <a:buFontTx/>
              <a:buNone/>
            </a:pPr>
            <a:r>
              <a:rPr lang="en-US" altLang="en-US" smtClean="0"/>
              <a:t>                     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209800" y="2590801"/>
          <a:ext cx="1371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507780" imgH="215806" progId="Equation.3">
                  <p:embed/>
                </p:oleObj>
              </mc:Choice>
              <mc:Fallback>
                <p:oleObj name="Equation" r:id="rId3" imgW="5077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1"/>
                        <a:ext cx="1371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581400" y="4114800"/>
          <a:ext cx="4495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752600" imgH="520700" progId="Equation.3">
                  <p:embed/>
                </p:oleObj>
              </mc:Choice>
              <mc:Fallback>
                <p:oleObj name="Equation" r:id="rId5" imgW="1752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4495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latin typeface="Comic Sans MS" panose="030F0702030302020204" pitchFamily="66" charset="0"/>
              </a:rPr>
              <a:t>Sampling Distribution of a Proportion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anose="030F0702030302020204" pitchFamily="66" charset="0"/>
              </a:rPr>
              <a:t>Draw a random sample of size n from a population having population proportion p of successes.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anose="030F0702030302020204" pitchFamily="66" charset="0"/>
              </a:rPr>
              <a:t>Let X be the count of successes in the sample and      </a:t>
            </a:r>
            <a:r>
              <a:rPr lang="en-US" sz="1800" dirty="0"/>
              <a:t>= x/n.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anose="030F0702030302020204" pitchFamily="66" charset="0"/>
              </a:rPr>
              <a:t>When n is large, the sampling distribution of      is approximately normal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15545867"/>
              </p:ext>
            </p:extLst>
          </p:nvPr>
        </p:nvGraphicFramePr>
        <p:xfrm>
          <a:off x="6402389" y="2514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9" y="2514600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67972072"/>
              </p:ext>
            </p:extLst>
          </p:nvPr>
        </p:nvGraphicFramePr>
        <p:xfrm>
          <a:off x="5661025" y="3252342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3252342"/>
                        <a:ext cx="285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971800" y="3735389"/>
          <a:ext cx="5664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2527200" imgH="507960" progId="Equation.3">
                  <p:embed/>
                </p:oleObj>
              </mc:Choice>
              <mc:Fallback>
                <p:oleObj name="Equation" r:id="rId6" imgW="2527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5389"/>
                        <a:ext cx="5664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30419"/>
              </p:ext>
            </p:extLst>
          </p:nvPr>
        </p:nvGraphicFramePr>
        <p:xfrm>
          <a:off x="5626203" y="4975673"/>
          <a:ext cx="26495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8" imgW="1002960" imgH="444240" progId="Equation.3">
                  <p:embed/>
                </p:oleObj>
              </mc:Choice>
              <mc:Fallback>
                <p:oleObj name="Equation" r:id="rId8" imgW="1002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03" y="4975673"/>
                        <a:ext cx="26495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24398"/>
              </p:ext>
            </p:extLst>
          </p:nvPr>
        </p:nvGraphicFramePr>
        <p:xfrm>
          <a:off x="3236567" y="5099844"/>
          <a:ext cx="13160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0" imgW="469800" imgH="241200" progId="Equation.3">
                  <p:embed/>
                </p:oleObj>
              </mc:Choice>
              <mc:Fallback>
                <p:oleObj name="Equation" r:id="rId10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67" y="5099844"/>
                        <a:ext cx="13160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4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8382000" cy="5486400"/>
          </a:xfrm>
        </p:spPr>
        <p:txBody>
          <a:bodyPr/>
          <a:lstStyle/>
          <a:p>
            <a:r>
              <a:rPr lang="en-US" altLang="en-US" smtClean="0"/>
              <a:t>It therefore follows that: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       </a:t>
            </a:r>
            <a:r>
              <a:rPr lang="en-US" altLang="en-US" smtClean="0">
                <a:solidFill>
                  <a:schemeClr val="tx2"/>
                </a:solidFill>
              </a:rPr>
              <a:t>is N(0,1)  </a:t>
            </a:r>
            <a:r>
              <a:rPr lang="en-US" altLang="en-US" smtClean="0">
                <a:solidFill>
                  <a:srgbClr val="0070C0"/>
                </a:solidFill>
              </a:rPr>
              <a:t>[Standard Normal]</a:t>
            </a:r>
          </a:p>
          <a:p>
            <a:endParaRPr lang="en-US" altLang="en-US" smtClean="0"/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667000" y="1524000"/>
          <a:ext cx="7010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7010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1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mtClean="0">
                <a:solidFill>
                  <a:schemeClr val="folHlink"/>
                </a:solidFill>
              </a:rPr>
              <a:t>Testing the Difference Between Two Proportions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test </a:t>
            </a:r>
            <a:r>
              <a:rPr lang="en-US" altLang="en-US" smtClean="0">
                <a:solidFill>
                  <a:schemeClr val="tx2"/>
                </a:solidFill>
              </a:rPr>
              <a:t>H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: p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= p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endParaRPr lang="en-US" altLang="en-US" smtClean="0">
              <a:solidFill>
                <a:schemeClr val="tx2"/>
              </a:solidFill>
            </a:endParaRPr>
          </a:p>
          <a:p>
            <a:r>
              <a:rPr lang="en-US" altLang="en-US" smtClean="0"/>
              <a:t>If this is true, then </a:t>
            </a:r>
            <a:r>
              <a:rPr lang="en-US" altLang="en-US" smtClean="0">
                <a:solidFill>
                  <a:schemeClr val="tx2"/>
                </a:solidFill>
              </a:rPr>
              <a:t>(p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– p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r>
              <a:rPr lang="en-US" altLang="en-US" smtClean="0">
                <a:solidFill>
                  <a:schemeClr val="tx2"/>
                </a:solidFill>
              </a:rPr>
              <a:t>) = 0</a:t>
            </a:r>
          </a:p>
          <a:p>
            <a:r>
              <a:rPr lang="en-US" altLang="en-US" smtClean="0"/>
              <a:t>If </a:t>
            </a:r>
            <a:r>
              <a:rPr lang="en-US" altLang="en-US" smtClean="0">
                <a:solidFill>
                  <a:schemeClr val="tx2"/>
                </a:solidFill>
              </a:rPr>
              <a:t>p</a:t>
            </a:r>
            <a:r>
              <a:rPr lang="en-US" altLang="en-US" smtClean="0"/>
              <a:t> denotes the common value of p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p</a:t>
            </a:r>
            <a:r>
              <a:rPr lang="en-US" altLang="en-US" baseline="-25000" smtClean="0"/>
              <a:t>2</a:t>
            </a:r>
            <a:r>
              <a:rPr lang="en-US" altLang="en-US" smtClean="0"/>
              <a:t> then our </a:t>
            </a:r>
            <a:r>
              <a:rPr lang="en-US" altLang="en-US" smtClean="0">
                <a:solidFill>
                  <a:schemeClr val="hlink"/>
                </a:solidFill>
              </a:rPr>
              <a:t>standard normal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hlink"/>
                </a:solidFill>
              </a:rPr>
              <a:t>variable</a:t>
            </a:r>
            <a:r>
              <a:rPr lang="en-US" altLang="en-US" smtClean="0"/>
              <a:t> becomes:</a:t>
            </a:r>
          </a:p>
        </p:txBody>
      </p:sp>
    </p:spTree>
    <p:extLst>
      <p:ext uri="{BB962C8B-B14F-4D97-AF65-F5344CB8AC3E}">
        <p14:creationId xmlns:p14="http://schemas.microsoft.com/office/powerpoint/2010/main" val="39866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8600"/>
            <a:ext cx="8382000" cy="525780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     Z = 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524001" y="295236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657600" y="1981200"/>
          <a:ext cx="6096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511300" imgH="673100" progId="Equation.3">
                  <p:embed/>
                </p:oleObj>
              </mc:Choice>
              <mc:Fallback>
                <p:oleObj name="Equation" r:id="rId3" imgW="15113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6096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8382000" cy="5486400"/>
          </a:xfrm>
        </p:spPr>
        <p:txBody>
          <a:bodyPr/>
          <a:lstStyle/>
          <a:p>
            <a:r>
              <a:rPr lang="en-US" altLang="en-US" smtClean="0"/>
              <a:t>The unknown parameter</a:t>
            </a:r>
            <a:r>
              <a:rPr lang="en-US" altLang="en-US" smtClean="0">
                <a:solidFill>
                  <a:schemeClr val="tx2"/>
                </a:solidFill>
              </a:rPr>
              <a:t> p</a:t>
            </a:r>
            <a:r>
              <a:rPr lang="en-US" altLang="en-US" smtClean="0"/>
              <a:t> must now be estimated by </a:t>
            </a:r>
            <a:r>
              <a:rPr lang="en-US" altLang="en-US" smtClean="0">
                <a:solidFill>
                  <a:schemeClr val="hlink"/>
                </a:solidFill>
              </a:rPr>
              <a:t>pooling information</a:t>
            </a:r>
            <a:r>
              <a:rPr lang="en-US" altLang="en-US" smtClean="0"/>
              <a:t> from the two samples to obtain the proportion of the attribute in both samples combined.</a:t>
            </a:r>
          </a:p>
          <a:p>
            <a:r>
              <a:rPr lang="en-US" altLang="en-US" smtClean="0"/>
              <a:t>If </a:t>
            </a:r>
            <a:r>
              <a:rPr lang="en-US" altLang="en-US" smtClean="0">
                <a:solidFill>
                  <a:schemeClr val="tx2"/>
                </a:solidFill>
              </a:rPr>
              <a:t>x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tx2"/>
                </a:solidFill>
              </a:rPr>
              <a:t>x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r>
              <a:rPr lang="en-US" altLang="en-US" smtClean="0"/>
              <a:t> denote the </a:t>
            </a:r>
            <a:r>
              <a:rPr lang="en-US" altLang="en-US" smtClean="0">
                <a:solidFill>
                  <a:schemeClr val="tx2"/>
                </a:solidFill>
              </a:rPr>
              <a:t>number</a:t>
            </a:r>
            <a:r>
              <a:rPr lang="en-US" altLang="en-US" smtClean="0"/>
              <a:t> of members sampled that have the attribute, then we estimate </a:t>
            </a:r>
            <a:r>
              <a:rPr lang="en-US" altLang="en-US" smtClean="0">
                <a:solidFill>
                  <a:schemeClr val="tx2"/>
                </a:solidFill>
              </a:rPr>
              <a:t>p</a:t>
            </a:r>
            <a:r>
              <a:rPr lang="en-US" altLang="en-US" smtClean="0"/>
              <a:t> by:</a:t>
            </a:r>
          </a:p>
          <a:p>
            <a:pPr>
              <a:buFontTx/>
              <a:buNone/>
            </a:pPr>
            <a:r>
              <a:rPr lang="en-US" altLang="en-US" smtClean="0"/>
              <a:t>                       </a:t>
            </a:r>
          </a:p>
          <a:p>
            <a:endParaRPr lang="en-US" altLang="en-US" smtClean="0"/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114800" y="41148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774364" imgH="444307" progId="Equation.3">
                  <p:embed/>
                </p:oleObj>
              </mc:Choice>
              <mc:Fallback>
                <p:oleObj name="Equation" r:id="rId3" imgW="7743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4800"/>
                        <a:ext cx="312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3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524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Hence, </a:t>
            </a:r>
            <a:r>
              <a:rPr lang="en-US" altLang="en-US" smtClean="0">
                <a:solidFill>
                  <a:schemeClr val="tx2"/>
                </a:solidFill>
              </a:rPr>
              <a:t>if H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 is true</a:t>
            </a:r>
            <a:r>
              <a:rPr lang="en-US" altLang="en-US" smtClean="0"/>
              <a:t>, the </a:t>
            </a:r>
            <a:r>
              <a:rPr lang="en-US" altLang="en-US" smtClean="0">
                <a:solidFill>
                  <a:schemeClr val="hlink"/>
                </a:solidFill>
              </a:rPr>
              <a:t>test statistic</a:t>
            </a:r>
            <a:r>
              <a:rPr lang="en-US" altLang="en-US" smtClean="0"/>
              <a:t> becomes: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   Z  =  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This test is based on the </a:t>
            </a:r>
            <a:r>
              <a:rPr lang="en-US" altLang="en-US" smtClean="0">
                <a:solidFill>
                  <a:schemeClr val="tx2"/>
                </a:solidFill>
              </a:rPr>
              <a:t>Standard Normal Distribution</a:t>
            </a:r>
            <a:r>
              <a:rPr lang="en-US" altLang="en-US" smtClean="0"/>
              <a:t>.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733800" y="1752601"/>
          <a:ext cx="52578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1524000" imgH="673100" progId="Equation.3">
                  <p:embed/>
                </p:oleObj>
              </mc:Choice>
              <mc:Fallback>
                <p:oleObj name="Equation" r:id="rId3" imgW="15240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1"/>
                        <a:ext cx="52578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folHlink"/>
                </a:solidFill>
              </a:rPr>
              <a:t>Example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696200" cy="4038600"/>
          </a:xfrm>
        </p:spPr>
        <p:txBody>
          <a:bodyPr/>
          <a:lstStyle/>
          <a:p>
            <a:r>
              <a:rPr lang="en-US" altLang="en-US" smtClean="0"/>
              <a:t>A large automobile-insurance company selected samples of single and married male policyholders and recorded the number who had made an insurance claim over the previous 3-year period.</a:t>
            </a:r>
          </a:p>
          <a:p>
            <a:r>
              <a:rPr lang="en-US" altLang="en-US" smtClean="0"/>
              <a:t>The following data was obtained:</a:t>
            </a:r>
          </a:p>
        </p:txBody>
      </p:sp>
    </p:spTree>
    <p:extLst>
      <p:ext uri="{BB962C8B-B14F-4D97-AF65-F5344CB8AC3E}">
        <p14:creationId xmlns:p14="http://schemas.microsoft.com/office/powerpoint/2010/main" val="1321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8001000" cy="5486400"/>
          </a:xfrm>
        </p:spPr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r>
              <a:rPr lang="en-US" altLang="en-US" u="sng"/>
              <a:t>    Single                                Married</a:t>
            </a:r>
          </a:p>
          <a:p>
            <a:pPr>
              <a:buFontTx/>
              <a:buNone/>
            </a:pPr>
            <a:r>
              <a:rPr lang="en-US" altLang="en-US" u="sng"/>
              <a:t> Policyholders                     Policyholders</a:t>
            </a:r>
          </a:p>
          <a:p>
            <a:pPr>
              <a:buFontTx/>
              <a:buNone/>
            </a:pPr>
            <a:r>
              <a:rPr lang="en-US" altLang="en-US"/>
              <a:t>     n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>
                <a:solidFill>
                  <a:schemeClr val="hlink"/>
                </a:solidFill>
              </a:rPr>
              <a:t>400 </a:t>
            </a:r>
            <a:r>
              <a:rPr lang="en-US" altLang="en-US"/>
              <a:t>                           n</a:t>
            </a:r>
            <a:r>
              <a:rPr lang="en-US" altLang="en-US" baseline="-25000"/>
              <a:t>2</a:t>
            </a:r>
            <a:r>
              <a:rPr lang="en-US" altLang="en-US"/>
              <a:t> = </a:t>
            </a:r>
            <a:r>
              <a:rPr lang="en-US" altLang="en-US">
                <a:solidFill>
                  <a:schemeClr val="hlink"/>
                </a:solidFill>
              </a:rPr>
              <a:t>900</a:t>
            </a:r>
          </a:p>
          <a:p>
            <a:pPr>
              <a:buFontTx/>
              <a:buNone/>
            </a:pPr>
            <a:r>
              <a:rPr lang="en-US" altLang="en-US"/>
              <a:t>Number making                Number making</a:t>
            </a:r>
          </a:p>
          <a:p>
            <a:pPr>
              <a:buFontTx/>
              <a:buNone/>
            </a:pPr>
            <a:r>
              <a:rPr lang="en-US" altLang="en-US"/>
              <a:t>Claims = </a:t>
            </a:r>
            <a:r>
              <a:rPr lang="en-US" altLang="en-US">
                <a:solidFill>
                  <a:schemeClr val="hlink"/>
                </a:solidFill>
              </a:rPr>
              <a:t>76  </a:t>
            </a:r>
            <a:r>
              <a:rPr lang="en-US" altLang="en-US"/>
              <a:t>                    Claims = </a:t>
            </a:r>
            <a:r>
              <a:rPr lang="en-US" altLang="en-US">
                <a:solidFill>
                  <a:schemeClr val="hlink"/>
                </a:solidFill>
              </a:rPr>
              <a:t>90</a:t>
            </a:r>
          </a:p>
          <a:p>
            <a:pPr>
              <a:buFontTx/>
              <a:buNone/>
            </a:pPr>
            <a:endParaRPr lang="en-US" altLang="en-US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/>
              <a:t>Using 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 = 0.05 </a:t>
            </a:r>
            <a:r>
              <a:rPr lang="en-US" altLang="en-US">
                <a:sym typeface="Symbol" panose="05050102010706020507" pitchFamily="18" charset="2"/>
              </a:rPr>
              <a:t>test to determine if claim rates differ between the populations of single and married male policyholders.</a:t>
            </a:r>
          </a:p>
        </p:txBody>
      </p:sp>
    </p:spTree>
    <p:extLst>
      <p:ext uri="{BB962C8B-B14F-4D97-AF65-F5344CB8AC3E}">
        <p14:creationId xmlns:p14="http://schemas.microsoft.com/office/powerpoint/2010/main" val="326973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r>
              <a:rPr lang="en-US" altLang="en-US" smtClean="0">
                <a:solidFill>
                  <a:schemeClr val="folHlink"/>
                </a:solidFill>
              </a:rPr>
              <a:t>Solution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Let “1” = single, “2” = married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chemeClr val="tx2"/>
                </a:solidFill>
              </a:rPr>
              <a:t>H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: p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= p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r>
              <a:rPr lang="en-US" altLang="en-US" smtClean="0"/>
              <a:t>       </a:t>
            </a:r>
            <a:r>
              <a:rPr lang="en-US" altLang="en-US" smtClean="0">
                <a:solidFill>
                  <a:schemeClr val="tx2"/>
                </a:solidFill>
              </a:rPr>
              <a:t>H</a:t>
            </a:r>
            <a:r>
              <a:rPr lang="en-US" altLang="en-US" baseline="-25000" smtClean="0">
                <a:solidFill>
                  <a:schemeClr val="tx2"/>
                </a:solidFill>
              </a:rPr>
              <a:t>a</a:t>
            </a:r>
            <a:r>
              <a:rPr lang="en-US" altLang="en-US" smtClean="0">
                <a:solidFill>
                  <a:schemeClr val="tx2"/>
                </a:solidFill>
              </a:rPr>
              <a:t>: p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≠ p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en-US" baseline="-25000" smtClean="0"/>
              <a:t>             </a:t>
            </a:r>
            <a:r>
              <a:rPr lang="en-US" altLang="en-US" smtClean="0"/>
              <a:t>= 76/400 = </a:t>
            </a:r>
            <a:r>
              <a:rPr lang="en-US" altLang="en-US" smtClean="0">
                <a:solidFill>
                  <a:schemeClr val="tx2"/>
                </a:solidFill>
              </a:rPr>
              <a:t>0.19</a:t>
            </a:r>
          </a:p>
          <a:p>
            <a:pPr>
              <a:buFontTx/>
              <a:buNone/>
            </a:pPr>
            <a:r>
              <a:rPr lang="en-US" altLang="en-US" smtClean="0"/>
              <a:t>         = 90/900 = </a:t>
            </a:r>
            <a:r>
              <a:rPr lang="en-US" altLang="en-US" smtClean="0">
                <a:solidFill>
                  <a:schemeClr val="tx2"/>
                </a:solidFill>
              </a:rPr>
              <a:t>0.10</a:t>
            </a:r>
          </a:p>
          <a:p>
            <a:pPr>
              <a:buFontTx/>
              <a:buNone/>
            </a:pPr>
            <a:r>
              <a:rPr lang="en-US" altLang="en-US" smtClean="0"/>
              <a:t>         = (76 + 90)/(400 + 900) = </a:t>
            </a:r>
            <a:r>
              <a:rPr lang="en-US" altLang="en-US" smtClean="0">
                <a:solidFill>
                  <a:schemeClr val="tx2"/>
                </a:solidFill>
              </a:rPr>
              <a:t>0.1277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362200" y="2743200"/>
          <a:ext cx="503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503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2286000" y="3352800"/>
          <a:ext cx="59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596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24580" name="Object 8"/>
          <p:cNvGraphicFramePr>
            <a:graphicFrameLocks noChangeAspect="1"/>
          </p:cNvGraphicFramePr>
          <p:nvPr/>
        </p:nvGraphicFramePr>
        <p:xfrm>
          <a:off x="2286000" y="39624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60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8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52400"/>
            <a:ext cx="8382000" cy="5334000"/>
          </a:xfrm>
        </p:spPr>
        <p:txBody>
          <a:bodyPr/>
          <a:lstStyle/>
          <a:p>
            <a:r>
              <a:rPr lang="en-US" altLang="en-US" smtClean="0"/>
              <a:t>Test statistic is: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  </a:t>
            </a:r>
          </a:p>
          <a:p>
            <a:pPr>
              <a:buFontTx/>
              <a:buNone/>
            </a:pPr>
            <a:r>
              <a:rPr lang="en-US" altLang="en-US" smtClean="0"/>
              <a:t>  </a:t>
            </a:r>
            <a:r>
              <a:rPr lang="en-US" altLang="en-US" smtClean="0">
                <a:solidFill>
                  <a:schemeClr val="tx2"/>
                </a:solidFill>
              </a:rPr>
              <a:t>Z</a:t>
            </a:r>
            <a:r>
              <a:rPr lang="en-US" altLang="en-US" smtClean="0"/>
              <a:t> =  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2590800" y="1524000"/>
          <a:ext cx="7086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2146300" imgH="533400" progId="Equation.3">
                  <p:embed/>
                </p:oleObj>
              </mc:Choice>
              <mc:Fallback>
                <p:oleObj name="Equation" r:id="rId3" imgW="2146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7086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0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52400"/>
            <a:ext cx="8229600" cy="53340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Z</a:t>
            </a:r>
            <a:r>
              <a:rPr lang="en-US" altLang="en-US" smtClean="0"/>
              <a:t> = 0.09/0.020 = </a:t>
            </a:r>
            <a:r>
              <a:rPr lang="en-US" altLang="en-US" smtClean="0">
                <a:solidFill>
                  <a:schemeClr val="tx2"/>
                </a:solidFill>
              </a:rPr>
              <a:t>4.5</a:t>
            </a:r>
          </a:p>
          <a:p>
            <a:r>
              <a:rPr lang="en-US" altLang="en-US" smtClean="0"/>
              <a:t>From z-tables, CV = </a:t>
            </a:r>
            <a:r>
              <a:rPr lang="en-US" altLang="en-US" smtClean="0">
                <a:solidFill>
                  <a:schemeClr val="tx2"/>
                </a:solidFill>
              </a:rPr>
              <a:t>± 1.96</a:t>
            </a:r>
            <a:r>
              <a:rPr lang="en-US" altLang="en-US" smtClean="0"/>
              <a:t> for a two-tailed test at 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 = 0.05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Hence </a:t>
            </a:r>
            <a:r>
              <a:rPr lang="en-US" altLang="en-US" smtClean="0">
                <a:solidFill>
                  <a:schemeClr val="hlink"/>
                </a:solidFill>
                <a:sym typeface="Symbol" panose="05050102010706020507" pitchFamily="18" charset="2"/>
              </a:rPr>
              <a:t>we have evidence to reject H</a:t>
            </a:r>
            <a:r>
              <a:rPr lang="en-US" altLang="en-US" baseline="-25000" smtClean="0">
                <a:solidFill>
                  <a:schemeClr val="hlink"/>
                </a:solidFill>
                <a:sym typeface="Symbol" panose="05050102010706020507" pitchFamily="18" charset="2"/>
              </a:rPr>
              <a:t>0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We do have evidence of a difference in claim rates between single and married males.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00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Comic Sans MS" panose="030F0702030302020204" pitchFamily="66" charset="0"/>
              </a:rPr>
              <a:t>Structure of a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 words: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900" dirty="0">
                <a:latin typeface="Comic Sans MS" panose="030F0702030302020204" pitchFamily="66" charset="0"/>
              </a:rPr>
              <a:t>estimate </a:t>
            </a:r>
            <a:r>
              <a:rPr lang="en-US" sz="2900" u="sng" dirty="0">
                <a:latin typeface="Comic Sans MS" panose="030F0702030302020204" pitchFamily="66" charset="0"/>
              </a:rPr>
              <a:t>+</a:t>
            </a:r>
            <a:r>
              <a:rPr lang="en-US" sz="2900" dirty="0">
                <a:latin typeface="Comic Sans MS" panose="030F0702030302020204" pitchFamily="66" charset="0"/>
              </a:rPr>
              <a:t> (critical value) x (standard deviation of the sampling distribution)</a:t>
            </a:r>
          </a:p>
          <a:p>
            <a:pPr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>
                <a:latin typeface="Comic Sans MS" panose="030F0702030302020204" pitchFamily="66" charset="0"/>
              </a:rPr>
              <a:t>Formula</a:t>
            </a:r>
          </a:p>
          <a:p>
            <a:endParaRPr lang="en-US" sz="2900" dirty="0"/>
          </a:p>
          <a:p>
            <a:endParaRPr lang="en-US" sz="2900" dirty="0"/>
          </a:p>
          <a:p>
            <a:r>
              <a:rPr lang="en-US" sz="2900" dirty="0">
                <a:latin typeface="Comic Sans MS" panose="030F0702030302020204" pitchFamily="66" charset="0"/>
              </a:rPr>
              <a:t>Any issues?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28209"/>
              </p:ext>
            </p:extLst>
          </p:nvPr>
        </p:nvGraphicFramePr>
        <p:xfrm>
          <a:off x="3054626" y="4001294"/>
          <a:ext cx="2743200" cy="112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079280" imgH="444240" progId="Equation.3">
                  <p:embed/>
                </p:oleObj>
              </mc:Choice>
              <mc:Fallback>
                <p:oleObj name="Equation" r:id="rId3" imgW="107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26" y="4001294"/>
                        <a:ext cx="2743200" cy="112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7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905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4000">
                <a:solidFill>
                  <a:schemeClr val="folHlink"/>
                </a:solidFill>
              </a:rPr>
              <a:t>Confidence Intervals For The Difference Between Two Population Proportions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7696200" cy="36576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tx2"/>
                </a:solidFill>
              </a:rPr>
              <a:t>CI for (p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– p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  <a:r>
              <a:rPr lang="en-US" altLang="en-US" smtClean="0">
                <a:solidFill>
                  <a:schemeClr val="tx2"/>
                </a:solidFill>
              </a:rPr>
              <a:t>)</a:t>
            </a:r>
            <a:r>
              <a:rPr lang="en-US" altLang="en-US" smtClean="0"/>
              <a:t> is given by: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1828800" y="2971800"/>
          <a:ext cx="8382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2616200" imgH="520700" progId="Equation.3">
                  <p:embed/>
                </p:oleObj>
              </mc:Choice>
              <mc:Fallback>
                <p:oleObj name="Equation" r:id="rId3" imgW="2616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8382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066800"/>
          </a:xfrm>
        </p:spPr>
        <p:txBody>
          <a:bodyPr/>
          <a:lstStyle/>
          <a:p>
            <a:r>
              <a:rPr lang="en-US" altLang="en-US" smtClean="0">
                <a:solidFill>
                  <a:schemeClr val="folHlink"/>
                </a:solidFill>
              </a:rPr>
              <a:t>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077200" cy="41910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tx2"/>
                </a:solidFill>
              </a:rPr>
              <a:t>95% CI</a:t>
            </a:r>
            <a:r>
              <a:rPr lang="en-US" altLang="en-US" smtClean="0"/>
              <a:t> for the difference between the proportions of single and married male claim-making policyholders is: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  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latin typeface="Arial" panose="020B0604020202020204" pitchFamily="34" charset="0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1752600" y="3048000"/>
          <a:ext cx="8305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3073400" imgH="482600" progId="Equation.3">
                  <p:embed/>
                </p:oleObj>
              </mc:Choice>
              <mc:Fallback>
                <p:oleObj name="Equation" r:id="rId3" imgW="307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8305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9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8382000" cy="54864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CI</a:t>
            </a:r>
            <a:r>
              <a:rPr lang="en-US" altLang="en-US" smtClean="0"/>
              <a:t> = 0.09 ± (1.96)(0.022)</a:t>
            </a:r>
          </a:p>
          <a:p>
            <a:pPr>
              <a:buFontTx/>
              <a:buNone/>
            </a:pPr>
            <a:r>
              <a:rPr lang="en-US" altLang="en-US" smtClean="0"/>
              <a:t>        = 0.09 ± 0.043</a:t>
            </a:r>
          </a:p>
          <a:p>
            <a:pPr>
              <a:buFontTx/>
              <a:buNone/>
            </a:pPr>
            <a:r>
              <a:rPr lang="en-US" altLang="en-US" smtClean="0"/>
              <a:t>        = (0.047, 0.133)</a:t>
            </a:r>
          </a:p>
          <a:p>
            <a:pPr>
              <a:buFontTx/>
              <a:buNone/>
            </a:pPr>
            <a:r>
              <a:rPr lang="en-US" altLang="en-US" smtClean="0"/>
              <a:t>        = </a:t>
            </a:r>
            <a:r>
              <a:rPr lang="en-US" altLang="en-US" smtClean="0">
                <a:solidFill>
                  <a:schemeClr val="tx2"/>
                </a:solidFill>
              </a:rPr>
              <a:t>(4.7%, 13.3%)</a:t>
            </a:r>
          </a:p>
          <a:p>
            <a:pPr>
              <a:buFontTx/>
              <a:buNone/>
            </a:pPr>
            <a:endParaRPr lang="en-US" altLang="en-US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smtClean="0"/>
              <a:t>Note that this CI </a:t>
            </a:r>
            <a:r>
              <a:rPr lang="en-US" altLang="en-US" smtClean="0">
                <a:solidFill>
                  <a:schemeClr val="hlink"/>
                </a:solidFill>
              </a:rPr>
              <a:t>does not</a:t>
            </a:r>
            <a:r>
              <a:rPr lang="en-US" altLang="en-US" smtClean="0"/>
              <a:t> contain zero.</a:t>
            </a:r>
          </a:p>
          <a:p>
            <a:pPr>
              <a:buFontTx/>
              <a:buNone/>
            </a:pPr>
            <a:r>
              <a:rPr lang="en-US" altLang="en-US" smtClean="0"/>
              <a:t>It supports the (significant) hypothesis test.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0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73779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Accurate Confidence Intervals for Comparing Proportions, Plus-4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636315" y="2387868"/>
            <a:ext cx="389016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457200" eaLnBrk="1" hangingPunct="1">
              <a:defRPr/>
            </a:pPr>
            <a:r>
              <a:rPr lang="en-US" sz="2000" kern="0" dirty="0">
                <a:solidFill>
                  <a:prstClr val="black"/>
                </a:solidFill>
              </a:rPr>
              <a:t>Like the large-sample confidence interval for a single proportion, the large- sample interval for comparing proportions generally has a true confidence level less than the level you asked for. Once again, adding imaginary observations greatly improves the accuracy.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89688" y="1825625"/>
            <a:ext cx="4746624" cy="4708981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457200" eaLnBrk="1" hangingPunct="1">
              <a:spcAft>
                <a:spcPts val="1200"/>
              </a:spcAft>
              <a:defRPr/>
            </a:pPr>
            <a:r>
              <a:rPr lang="en-US" sz="1800" kern="0" dirty="0">
                <a:solidFill>
                  <a:srgbClr val="000000"/>
                </a:solidFill>
              </a:rPr>
              <a:t>Choose independent SRSs from two large populations with proportions </a:t>
            </a:r>
            <a:r>
              <a:rPr lang="en-US" sz="1800" i="1" kern="0" dirty="0">
                <a:solidFill>
                  <a:srgbClr val="000000"/>
                </a:solidFill>
              </a:rPr>
              <a:t>p</a:t>
            </a:r>
            <a:r>
              <a:rPr lang="en-US" sz="1800" kern="0" baseline="-25000" dirty="0">
                <a:solidFill>
                  <a:srgbClr val="000000"/>
                </a:solidFill>
              </a:rPr>
              <a:t>1</a:t>
            </a:r>
            <a:r>
              <a:rPr lang="en-US" sz="1800" i="1" kern="0" dirty="0">
                <a:solidFill>
                  <a:srgbClr val="000000"/>
                </a:solidFill>
              </a:rPr>
              <a:t> p</a:t>
            </a:r>
            <a:r>
              <a:rPr lang="en-US" sz="1800" kern="0" baseline="-25000" dirty="0">
                <a:solidFill>
                  <a:srgbClr val="000000"/>
                </a:solidFill>
              </a:rPr>
              <a:t>2</a:t>
            </a:r>
            <a:r>
              <a:rPr lang="en-US" sz="1800" kern="0" dirty="0">
                <a:solidFill>
                  <a:srgbClr val="000000"/>
                </a:solidFill>
              </a:rPr>
              <a:t> of successes. To get the </a:t>
            </a:r>
            <a:r>
              <a:rPr lang="en-US" sz="1800" b="1" kern="0" dirty="0">
                <a:solidFill>
                  <a:srgbClr val="800000"/>
                </a:solidFill>
              </a:rPr>
              <a:t>plus-four confidence interval for </a:t>
            </a:r>
            <a:r>
              <a:rPr lang="en-US" sz="1800" b="1" i="1" kern="0" dirty="0">
                <a:solidFill>
                  <a:srgbClr val="800000"/>
                </a:solidFill>
              </a:rPr>
              <a:t>p</a:t>
            </a:r>
            <a:r>
              <a:rPr lang="en-US" sz="1800" b="1" kern="0" baseline="-25000" dirty="0">
                <a:solidFill>
                  <a:srgbClr val="800000"/>
                </a:solidFill>
              </a:rPr>
              <a:t>1</a:t>
            </a:r>
            <a:r>
              <a:rPr lang="en-US" sz="1800" b="1" i="1" kern="0" baseline="-25000" dirty="0">
                <a:solidFill>
                  <a:srgbClr val="800000"/>
                </a:solidFill>
              </a:rPr>
              <a:t> </a:t>
            </a:r>
            <a:r>
              <a:rPr lang="en-US" sz="1800" b="1" i="1" kern="0" dirty="0">
                <a:solidFill>
                  <a:srgbClr val="800000"/>
                </a:solidFill>
                <a:cs typeface="Arial" pitchFamily="34" charset="0"/>
              </a:rPr>
              <a:t>–</a:t>
            </a:r>
            <a:r>
              <a:rPr lang="en-US" sz="1800" b="1" i="1" kern="0" dirty="0">
                <a:solidFill>
                  <a:srgbClr val="800000"/>
                </a:solidFill>
              </a:rPr>
              <a:t> p</a:t>
            </a:r>
            <a:r>
              <a:rPr lang="en-US" sz="1800" b="1" kern="0" baseline="-25000" dirty="0">
                <a:solidFill>
                  <a:srgbClr val="800000"/>
                </a:solidFill>
              </a:rPr>
              <a:t>2</a:t>
            </a:r>
            <a:r>
              <a:rPr lang="en-US" sz="1800" kern="0" dirty="0">
                <a:solidFill>
                  <a:srgbClr val="000000"/>
                </a:solidFill>
              </a:rPr>
              <a:t>, add four imaginary observations, one success and one failure, in each of the two samples. Then use the large-sample confidence interval with the new sample sizes (actual sample sizes</a:t>
            </a:r>
            <a:r>
              <a:rPr lang="en-US" sz="1800" i="1" kern="0" dirty="0">
                <a:solidFill>
                  <a:srgbClr val="000000"/>
                </a:solidFill>
              </a:rPr>
              <a:t> +</a:t>
            </a:r>
            <a:r>
              <a:rPr lang="en-US" sz="1800" kern="0" dirty="0">
                <a:solidFill>
                  <a:srgbClr val="000000"/>
                </a:solidFill>
              </a:rPr>
              <a:t> 2) and number of successes (actual number + 1).</a:t>
            </a:r>
          </a:p>
          <a:p>
            <a:pPr defTabSz="457200" eaLnBrk="1" hangingPunct="1">
              <a:spcAft>
                <a:spcPts val="120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  <a:p>
            <a:pPr defTabSz="457200" eaLnBrk="1" hangingPunct="1">
              <a:spcAft>
                <a:spcPts val="120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  <a:p>
            <a:pPr defTabSz="457200" eaLnBrk="1" hangingPunct="1">
              <a:spcAft>
                <a:spcPts val="1200"/>
              </a:spcAft>
              <a:defRPr/>
            </a:pPr>
            <a:r>
              <a:rPr lang="en-US" sz="1800" kern="0" dirty="0">
                <a:solidFill>
                  <a:srgbClr val="000000"/>
                </a:solidFill>
              </a:rPr>
              <a:t>Use this interval when the sample size is at least 5 in each group, with any counts of successes and failures.</a:t>
            </a:r>
          </a:p>
        </p:txBody>
      </p:sp>
    </p:spTree>
    <p:extLst>
      <p:ext uri="{BB962C8B-B14F-4D97-AF65-F5344CB8AC3E}">
        <p14:creationId xmlns:p14="http://schemas.microsoft.com/office/powerpoint/2010/main" val="2811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2687638" y="76200"/>
            <a:ext cx="6858000" cy="1219200"/>
          </a:xfrm>
        </p:spPr>
        <p:txBody>
          <a:bodyPr anchor="t"/>
          <a:lstStyle/>
          <a:p>
            <a:r>
              <a:rPr lang="en-US" altLang="en-US" sz="3600"/>
              <a:t>Adjustment to Confidence Interval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000"/>
              <a:t>“Plus Four” Confidence Interval for </a:t>
            </a:r>
            <a:r>
              <a:rPr lang="en-US" altLang="en-US" sz="3000" i="1"/>
              <a:t>p</a:t>
            </a:r>
            <a:r>
              <a:rPr lang="en-US" altLang="en-US" sz="3000" baseline="-25000"/>
              <a:t>1</a:t>
            </a:r>
            <a:r>
              <a:rPr lang="en-US" altLang="en-US" sz="3000"/>
              <a:t> – </a:t>
            </a:r>
            <a:r>
              <a:rPr lang="en-US" altLang="en-US" sz="3000" i="1"/>
              <a:t>p</a:t>
            </a:r>
            <a:r>
              <a:rPr lang="en-US" altLang="en-US" sz="3000" baseline="-25000"/>
              <a:t>2</a:t>
            </a:r>
            <a:endParaRPr lang="en-US" altLang="en-US" sz="3000"/>
          </a:p>
        </p:txBody>
      </p:sp>
      <p:sp>
        <p:nvSpPr>
          <p:cNvPr id="8765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 4 imaginary observations, one success and one failure to each sample.</a:t>
            </a:r>
          </a:p>
          <a:p>
            <a:pPr>
              <a:spcBef>
                <a:spcPct val="30000"/>
              </a:spcBef>
            </a:pPr>
            <a:r>
              <a:rPr lang="en-US" altLang="en-US" smtClean="0"/>
              <a:t>Compute the “plus four” proportions.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3600"/>
          </a:p>
          <a:p>
            <a:r>
              <a:rPr lang="en-US" altLang="en-US" smtClean="0"/>
              <a:t>Use the “plus four” proportions in the formula.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09900" y="3273426"/>
            <a:ext cx="6229350" cy="841375"/>
            <a:chOff x="288" y="2062"/>
            <a:chExt cx="5232" cy="530"/>
          </a:xfrm>
        </p:grpSpPr>
        <p:graphicFrame>
          <p:nvGraphicFramePr>
            <p:cNvPr id="50185" name="Object 6"/>
            <p:cNvGraphicFramePr>
              <a:graphicFrameLocks noChangeAspect="1"/>
            </p:cNvGraphicFramePr>
            <p:nvPr/>
          </p:nvGraphicFramePr>
          <p:xfrm>
            <a:off x="288" y="2062"/>
            <a:ext cx="25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4" imgW="2590920" imgH="496080" progId="Equation.3">
                    <p:embed/>
                  </p:oleObj>
                </mc:Choice>
                <mc:Fallback>
                  <p:oleObj name="Equation" r:id="rId4" imgW="2590920" imgH="49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88" y="2062"/>
                          <a:ext cx="25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Object 8"/>
            <p:cNvGraphicFramePr>
              <a:graphicFrameLocks noChangeAspect="1"/>
            </p:cNvGraphicFramePr>
            <p:nvPr/>
          </p:nvGraphicFramePr>
          <p:xfrm>
            <a:off x="2953" y="2064"/>
            <a:ext cx="256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6" imgW="2641680" imgH="496080" progId="Equation.3">
                    <p:embed/>
                  </p:oleObj>
                </mc:Choice>
                <mc:Fallback>
                  <p:oleObj name="Equation" r:id="rId6" imgW="2641680" imgH="49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953" y="2064"/>
                          <a:ext cx="256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6553" name="Object 9"/>
          <p:cNvGraphicFramePr>
            <a:graphicFrameLocks noChangeAspect="1"/>
          </p:cNvGraphicFramePr>
          <p:nvPr/>
        </p:nvGraphicFramePr>
        <p:xfrm>
          <a:off x="4027489" y="4686301"/>
          <a:ext cx="409733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8" imgW="3238560" imgH="610560" progId="Equation.DSMT4">
                  <p:embed/>
                </p:oleObj>
              </mc:Choice>
              <mc:Fallback>
                <p:oleObj name="Equation" r:id="rId8" imgW="3238560" imgH="61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27489" y="4686301"/>
                        <a:ext cx="409733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4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Comic Sans MS" panose="030F0702030302020204" pitchFamily="66" charset="0"/>
              </a:rPr>
              <a:t>Confidence Interval for </a:t>
            </a:r>
            <a:r>
              <a:rPr lang="en-US" sz="3800" i="1" dirty="0"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1447800"/>
            <a:ext cx="937101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Replace the p’s with         in the formula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900" dirty="0">
                <a:latin typeface="Comic Sans MS" panose="030F0702030302020204" pitchFamily="66" charset="0"/>
              </a:rPr>
              <a:t>New CI Formula</a:t>
            </a:r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r>
              <a:rPr lang="en-US" sz="2900" b="1" dirty="0">
                <a:latin typeface="Comic Sans MS" panose="030F0702030302020204" pitchFamily="66" charset="0"/>
              </a:rPr>
              <a:t>Use this interval only when the number of successes and failures in the sample are both at least 15.</a:t>
            </a:r>
            <a:endParaRPr lang="en-US" sz="2500" b="1" dirty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61594"/>
              </p:ext>
            </p:extLst>
          </p:nvPr>
        </p:nvGraphicFramePr>
        <p:xfrm>
          <a:off x="4161182" y="2521323"/>
          <a:ext cx="2743200" cy="112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079280" imgH="444240" progId="Equation.3">
                  <p:embed/>
                </p:oleObj>
              </mc:Choice>
              <mc:Fallback>
                <p:oleObj name="Equation" r:id="rId3" imgW="107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182" y="2521323"/>
                        <a:ext cx="2743200" cy="112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22019"/>
              </p:ext>
            </p:extLst>
          </p:nvPr>
        </p:nvGraphicFramePr>
        <p:xfrm>
          <a:off x="4929532" y="1436688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241200" imgH="203040" progId="Equation.3">
                  <p:embed/>
                </p:oleObj>
              </mc:Choice>
              <mc:Fallback>
                <p:oleObj name="Equation" r:id="rId5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532" y="1436688"/>
                        <a:ext cx="603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nut 6"/>
          <p:cNvSpPr/>
          <p:nvPr/>
        </p:nvSpPr>
        <p:spPr>
          <a:xfrm>
            <a:off x="5231157" y="2362199"/>
            <a:ext cx="1981200" cy="1447800"/>
          </a:xfrm>
          <a:prstGeom prst="donut">
            <a:avLst>
              <a:gd name="adj" fmla="val 22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377286" y="3466306"/>
            <a:ext cx="468001" cy="34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2438" y="3917155"/>
            <a:ext cx="133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5866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Minimum Required Sample Size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Where </a:t>
            </a:r>
          </a:p>
          <a:p>
            <a:pPr>
              <a:defRPr/>
            </a:pPr>
            <a:r>
              <a:rPr lang="en-US" dirty="0" smtClean="0"/>
              <a:t>m is margin of error</a:t>
            </a:r>
          </a:p>
          <a:p>
            <a:pPr>
              <a:defRPr/>
            </a:pPr>
            <a:r>
              <a:rPr lang="en-US" dirty="0" smtClean="0"/>
              <a:t>n is sample size</a:t>
            </a:r>
          </a:p>
          <a:p>
            <a:pPr>
              <a:defRPr/>
            </a:pPr>
            <a:r>
              <a:rPr lang="en-US" dirty="0" smtClean="0"/>
              <a:t>    is sample proportion</a:t>
            </a:r>
          </a:p>
          <a:p>
            <a:pPr>
              <a:defRPr/>
            </a:pPr>
            <a:r>
              <a:rPr lang="en-US" dirty="0" smtClean="0"/>
              <a:t>z* standard normal value from Table A</a:t>
            </a:r>
          </a:p>
          <a:p>
            <a:pPr>
              <a:defRPr/>
            </a:pPr>
            <a:r>
              <a:rPr lang="en-US" dirty="0" smtClean="0"/>
              <a:t>p is either a sample proportion or the conservative 0.50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899901"/>
              </p:ext>
            </p:extLst>
          </p:nvPr>
        </p:nvGraphicFramePr>
        <p:xfrm>
          <a:off x="2108200" y="2057400"/>
          <a:ext cx="37020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155600" imgH="1143000" progId="Equation.3">
                  <p:embed/>
                </p:oleObj>
              </mc:Choice>
              <mc:Fallback>
                <p:oleObj name="Equation" r:id="rId3" imgW="11556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057400"/>
                        <a:ext cx="37020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Content Placeholder 7"/>
          <p:cNvGraphicFramePr>
            <a:graphicFrameLocks noGrp="1" noChangeAspect="1"/>
          </p:cNvGraphicFramePr>
          <p:nvPr>
            <p:ph sz="half" idx="1"/>
          </p:nvPr>
        </p:nvGraphicFramePr>
        <p:xfrm>
          <a:off x="6311900" y="33147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3147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9707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Unless n is large, this previous method performs poorly when p is close to 0 and 1 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Suggest using the adjustment below to construct a better estimate interval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82800" y="2794000"/>
            <a:ext cx="7758113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For a class project, a student randomly sampled 20 fellow students at the University of Florida to estimate the proportion at the university who were vegetarians. Of the 20 students she sampled, none were vegetarians.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Let p denote the population proportion of vegetarians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p-hat, the sample proportion, = 0/20 or 0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When p-hat = 0 then the se = 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1249</Words>
  <Application>Microsoft Office PowerPoint</Application>
  <PresentationFormat>Widescreen</PresentationFormat>
  <Paragraphs>193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Century Gothic</vt:lpstr>
      <vt:lpstr>Comic Sans MS</vt:lpstr>
      <vt:lpstr>Symbol</vt:lpstr>
      <vt:lpstr>Times New Roman</vt:lpstr>
      <vt:lpstr>Wingdings</vt:lpstr>
      <vt:lpstr>Office Theme</vt:lpstr>
      <vt:lpstr>Equation</vt:lpstr>
      <vt:lpstr>Inference on Proportions One Sample Proportion – Confidence Intervals and Hypothesis Tests </vt:lpstr>
      <vt:lpstr>Sampling Distribution of a Proportion</vt:lpstr>
      <vt:lpstr>Structure of a Confidence Interval</vt:lpstr>
      <vt:lpstr>Confidence Interval for p</vt:lpstr>
      <vt:lpstr>Examples</vt:lpstr>
      <vt:lpstr>Minimum Required Sample Size</vt:lpstr>
      <vt:lpstr>Example</vt:lpstr>
      <vt:lpstr>Unless n is large, this previous method performs poorly when p is close to 0 and 1   Suggest using the adjustment below to construct a better estimate interval</vt:lpstr>
      <vt:lpstr>Example</vt:lpstr>
      <vt:lpstr>PowerPoint Presentation</vt:lpstr>
      <vt:lpstr>Hypothesis Testing –  proportions – large sample</vt:lpstr>
      <vt:lpstr>General Hypothesis Testing Procedures</vt:lpstr>
      <vt:lpstr>PowerPoint Presentation</vt:lpstr>
      <vt:lpstr>Example</vt:lpstr>
      <vt:lpstr>Hypothesis Steps</vt:lpstr>
      <vt:lpstr>PowerPoint Presentation</vt:lpstr>
      <vt:lpstr>Inferences for Two Population Proportions</vt:lpstr>
      <vt:lpstr>PowerPoint Presentation</vt:lpstr>
      <vt:lpstr>Theorem</vt:lpstr>
      <vt:lpstr>PowerPoint Presentation</vt:lpstr>
      <vt:lpstr>Testing the Difference Between Two Proportions</vt:lpstr>
      <vt:lpstr>PowerPoint Presentation</vt:lpstr>
      <vt:lpstr>PowerPoint Presentation</vt:lpstr>
      <vt:lpstr>PowerPoint Presentation</vt:lpstr>
      <vt:lpstr>Example</vt:lpstr>
      <vt:lpstr>PowerPoint Presentation</vt:lpstr>
      <vt:lpstr>Solution</vt:lpstr>
      <vt:lpstr>PowerPoint Presentation</vt:lpstr>
      <vt:lpstr>PowerPoint Presentation</vt:lpstr>
      <vt:lpstr>Confidence Intervals For The Difference Between Two Population Proportions</vt:lpstr>
      <vt:lpstr>Example</vt:lpstr>
      <vt:lpstr>PowerPoint Presentation</vt:lpstr>
      <vt:lpstr>Accurate Confidence Intervals for Comparing Proportions, Plus-4 Method</vt:lpstr>
      <vt:lpstr>Adjustment to Confidence Interval “Plus Four” Confidence Interval for p1 – p2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on Proportions One Sample Proportion – Confidence Intervals and Hypothesis Tests</dc:title>
  <dc:creator>Beth Johnson</dc:creator>
  <cp:lastModifiedBy>DoIT Computer Classrooms and Stations</cp:lastModifiedBy>
  <cp:revision>14</cp:revision>
  <dcterms:created xsi:type="dcterms:W3CDTF">2016-01-25T15:05:36Z</dcterms:created>
  <dcterms:modified xsi:type="dcterms:W3CDTF">2016-04-19T15:57:35Z</dcterms:modified>
</cp:coreProperties>
</file>