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1" d="100"/>
          <a:sy n="101" d="100"/>
        </p:scale>
        <p:origin x="-108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e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99A15-7CE0-4316-B9F8-9A23614DAD4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F9A9C-F3C9-4A57-8BD1-11B233C4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1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/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5974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851">
              <a:defRPr sz="3100">
                <a:solidFill>
                  <a:schemeClr val="tx1"/>
                </a:solidFill>
                <a:latin typeface="Arial" charset="0"/>
              </a:defRPr>
            </a:lvl1pPr>
            <a:lvl2pPr marL="730840" indent="-281092" defTabSz="933851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4369" indent="-224874" defTabSz="933851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74117" indent="-224874" defTabSz="933851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23864" indent="-224874" defTabSz="933851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73612" indent="-224874" defTabSz="933851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23360" indent="-224874" defTabSz="933851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73107" indent="-224874" defTabSz="933851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22855" indent="-224874" defTabSz="933851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Basic Practice of Statistics - 5th Edition</a:t>
            </a:r>
          </a:p>
        </p:txBody>
      </p:sp>
      <p:sp>
        <p:nvSpPr>
          <p:cNvPr id="15974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851">
              <a:defRPr sz="3100">
                <a:solidFill>
                  <a:schemeClr val="tx1"/>
                </a:solidFill>
                <a:latin typeface="Arial" charset="0"/>
              </a:defRPr>
            </a:lvl1pPr>
            <a:lvl2pPr marL="730840" indent="-281092" defTabSz="933851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4369" indent="-224874" defTabSz="933851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74117" indent="-224874" defTabSz="933851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23864" indent="-224874" defTabSz="933851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73612" indent="-224874" defTabSz="933851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23360" indent="-224874" defTabSz="933851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73107" indent="-224874" defTabSz="933851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22855" indent="-224874" defTabSz="933851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Chapter 19</a:t>
            </a:r>
          </a:p>
        </p:txBody>
      </p:sp>
      <p:sp>
        <p:nvSpPr>
          <p:cNvPr id="15975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851">
              <a:defRPr sz="3100">
                <a:solidFill>
                  <a:schemeClr val="tx1"/>
                </a:solidFill>
                <a:latin typeface="Arial" charset="0"/>
              </a:defRPr>
            </a:lvl1pPr>
            <a:lvl2pPr marL="730840" indent="-281092" defTabSz="933851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4369" indent="-224874" defTabSz="933851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74117" indent="-224874" defTabSz="933851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23864" indent="-224874" defTabSz="933851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73612" indent="-224874" defTabSz="933851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23360" indent="-224874" defTabSz="933851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73107" indent="-224874" defTabSz="933851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22855" indent="-224874" defTabSz="933851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B2D525D-0BAB-4F74-8BF6-A29F3DF343F4}" type="slidenum">
              <a:rPr lang="en-US" altLang="en-US" sz="1000"/>
              <a:pPr/>
              <a:t>10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124390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6077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851">
              <a:defRPr sz="3100">
                <a:solidFill>
                  <a:schemeClr val="tx1"/>
                </a:solidFill>
                <a:latin typeface="Arial" charset="0"/>
              </a:defRPr>
            </a:lvl1pPr>
            <a:lvl2pPr marL="730840" indent="-281092" defTabSz="933851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4369" indent="-224874" defTabSz="933851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74117" indent="-224874" defTabSz="933851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23864" indent="-224874" defTabSz="933851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73612" indent="-224874" defTabSz="933851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23360" indent="-224874" defTabSz="933851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73107" indent="-224874" defTabSz="933851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22855" indent="-224874" defTabSz="933851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Basic Practice of Statistics - 5th Edition</a:t>
            </a:r>
          </a:p>
        </p:txBody>
      </p:sp>
      <p:sp>
        <p:nvSpPr>
          <p:cNvPr id="16077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851">
              <a:defRPr sz="3100">
                <a:solidFill>
                  <a:schemeClr val="tx1"/>
                </a:solidFill>
                <a:latin typeface="Arial" charset="0"/>
              </a:defRPr>
            </a:lvl1pPr>
            <a:lvl2pPr marL="730840" indent="-281092" defTabSz="933851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4369" indent="-224874" defTabSz="933851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74117" indent="-224874" defTabSz="933851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23864" indent="-224874" defTabSz="933851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73612" indent="-224874" defTabSz="933851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23360" indent="-224874" defTabSz="933851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73107" indent="-224874" defTabSz="933851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22855" indent="-224874" defTabSz="933851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Chapter 19</a:t>
            </a:r>
          </a:p>
        </p:txBody>
      </p:sp>
      <p:sp>
        <p:nvSpPr>
          <p:cNvPr id="16077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851">
              <a:defRPr sz="3100">
                <a:solidFill>
                  <a:schemeClr val="tx1"/>
                </a:solidFill>
                <a:latin typeface="Arial" charset="0"/>
              </a:defRPr>
            </a:lvl1pPr>
            <a:lvl2pPr marL="730840" indent="-281092" defTabSz="933851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4369" indent="-224874" defTabSz="933851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74117" indent="-224874" defTabSz="933851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23864" indent="-224874" defTabSz="933851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73612" indent="-224874" defTabSz="933851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23360" indent="-224874" defTabSz="933851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73107" indent="-224874" defTabSz="933851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22855" indent="-224874" defTabSz="933851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9B034B1-FDB6-444E-8728-2697D13D3497}" type="slidenum">
              <a:rPr lang="en-US" altLang="en-US" sz="1000"/>
              <a:pPr/>
              <a:t>12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958923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992F-3954-4330-BA79-163360CDCC03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0C13-04AD-4D87-BA6E-222D60F0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26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992F-3954-4330-BA79-163360CDCC03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0C13-04AD-4D87-BA6E-222D60F0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2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992F-3954-4330-BA79-163360CDCC03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0C13-04AD-4D87-BA6E-222D60F0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8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992F-3954-4330-BA79-163360CDCC03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0C13-04AD-4D87-BA6E-222D60F0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1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992F-3954-4330-BA79-163360CDCC03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0C13-04AD-4D87-BA6E-222D60F0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8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992F-3954-4330-BA79-163360CDCC03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0C13-04AD-4D87-BA6E-222D60F0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6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992F-3954-4330-BA79-163360CDCC03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0C13-04AD-4D87-BA6E-222D60F0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5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992F-3954-4330-BA79-163360CDCC03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0C13-04AD-4D87-BA6E-222D60F0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2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992F-3954-4330-BA79-163360CDCC03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0C13-04AD-4D87-BA6E-222D60F0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6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992F-3954-4330-BA79-163360CDCC03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0C13-04AD-4D87-BA6E-222D60F0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4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992F-3954-4330-BA79-163360CDCC03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0C13-04AD-4D87-BA6E-222D60F0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4992F-3954-4330-BA79-163360CDCC03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20C13-04AD-4D87-BA6E-222D60F0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1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20.bin"/><Relationship Id="rId4" Type="http://schemas.openxmlformats.org/officeDocument/2006/relationships/image" Target="../media/image15.emf"/><Relationship Id="rId9" Type="http://schemas.openxmlformats.org/officeDocument/2006/relationships/image" Target="../media/image17.wmf"/><Relationship Id="rId1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Assumptions for Inference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Means and Proportions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9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 anchor="t">
            <a:normAutofit fontScale="90000"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3200" dirty="0" smtClean="0"/>
              <a:t>Plus 4 Confidence Interval for Comparing Two Proportions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smtClean="0"/>
              <a:t>Use this interval when the sample size is at least in 5 in each group, with any counts of success and failures. </a:t>
            </a:r>
          </a:p>
          <a:p>
            <a:pPr eaLnBrk="1" hangingPunct="1"/>
            <a:r>
              <a:rPr lang="en-US" altLang="en-US" smtClean="0"/>
              <a:t>Draw independent SRSs from two large populations with population proportions of success p1 and p2.</a:t>
            </a:r>
          </a:p>
          <a:p>
            <a:pPr eaLnBrk="1" hangingPunct="1"/>
            <a:r>
              <a:rPr lang="en-US" altLang="en-US" smtClean="0"/>
              <a:t>  To get the plus four confidence interval for the difference p1-p2, add four imaginary observations, one success and one failure in each of the two samples.</a:t>
            </a:r>
          </a:p>
          <a:p>
            <a:pPr eaLnBrk="1" hangingPunct="1"/>
            <a:r>
              <a:rPr lang="en-US" altLang="en-US" smtClean="0"/>
              <a:t>Use the large-sample confidence interval with the new sample sizes (actual +2) and counts of successes (actual + 1).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40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rgbClr val="073779"/>
                </a:solidFill>
                <a:effectLst/>
                <a:latin typeface="Arial"/>
                <a:ea typeface="ＭＳ Ｐゴシック" pitchFamily="34" charset="-128"/>
                <a:cs typeface="Arial" pitchFamily="34" charset="0"/>
              </a:rPr>
              <a:t>Accurate Confidence Intervals for Comparing </a:t>
            </a:r>
            <a:r>
              <a:rPr lang="en-US" sz="3600" dirty="0" smtClean="0">
                <a:solidFill>
                  <a:srgbClr val="073779"/>
                </a:solidFill>
                <a:effectLst/>
                <a:latin typeface="Arial"/>
                <a:ea typeface="ＭＳ Ｐゴシック" pitchFamily="34" charset="-128"/>
                <a:cs typeface="Arial" pitchFamily="34" charset="0"/>
              </a:rPr>
              <a:t>Proportions, Plus-4 Method</a:t>
            </a:r>
            <a:endParaRPr lang="en-US" sz="3600" dirty="0"/>
          </a:p>
        </p:txBody>
      </p:sp>
      <p:sp>
        <p:nvSpPr>
          <p:cNvPr id="4710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1200" dirty="0" smtClean="0">
              <a:solidFill>
                <a:srgbClr val="595959"/>
              </a:solidFill>
              <a:latin typeface="Century Gothic" pitchFamily="34" charset="0"/>
            </a:endParaRPr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1400" dirty="0" smtClean="0">
              <a:solidFill>
                <a:srgbClr val="595959"/>
              </a:solidFill>
              <a:latin typeface="Century Gothic" pitchFamily="34" charset="0"/>
            </a:endParaRPr>
          </a:p>
        </p:txBody>
      </p:sp>
      <p:sp>
        <p:nvSpPr>
          <p:cNvPr id="4710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1400" dirty="0" smtClean="0">
              <a:solidFill>
                <a:srgbClr val="595959"/>
              </a:solidFill>
              <a:latin typeface="Century Gothic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33400" y="1381125"/>
            <a:ext cx="83232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 smtClean="0">
                <a:solidFill>
                  <a:prstClr val="black"/>
                </a:solidFill>
              </a:rPr>
              <a:t>Like the large-sample confidence interval for a single proportion, the large- sample interval for comparing proportions generally has a true confidence level less than the level you asked for. Once again, adding imaginary observations greatly improves the accuracy.</a:t>
            </a:r>
          </a:p>
        </p:txBody>
      </p:sp>
      <p:grpSp>
        <p:nvGrpSpPr>
          <p:cNvPr id="47111" name="Group 9"/>
          <p:cNvGrpSpPr>
            <a:grpSpLocks/>
          </p:cNvGrpSpPr>
          <p:nvPr/>
        </p:nvGrpSpPr>
        <p:grpSpPr bwMode="auto">
          <a:xfrm>
            <a:off x="665163" y="2708275"/>
            <a:ext cx="7843837" cy="3660775"/>
            <a:chOff x="497526" y="2946400"/>
            <a:chExt cx="7843838" cy="3662104"/>
          </a:xfrm>
        </p:grpSpPr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97526" y="3284661"/>
              <a:ext cx="7843838" cy="3323843"/>
            </a:xfrm>
            <a:prstGeom prst="rect">
              <a:avLst/>
            </a:prstGeom>
            <a:solidFill>
              <a:srgbClr val="EAEDCB"/>
            </a:solidFill>
            <a:ln w="10000">
              <a:solidFill>
                <a:srgbClr val="D2DA7A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defTabSz="457200" eaLnBrk="1" fontAlgn="auto" hangingPunct="1">
                <a:spcBef>
                  <a:spcPts val="0"/>
                </a:spcBef>
                <a:spcAft>
                  <a:spcPts val="1200"/>
                </a:spcAft>
                <a:defRPr/>
              </a:pPr>
              <a:r>
                <a:rPr lang="en-US" sz="1800" kern="0" dirty="0" smtClean="0">
                  <a:solidFill>
                    <a:srgbClr val="000000"/>
                  </a:solidFill>
                </a:rPr>
                <a:t>Choose independent SRSs from two large populations with proportions </a:t>
              </a:r>
              <a:r>
                <a:rPr lang="en-US" sz="1800" i="1" kern="0" dirty="0" smtClean="0">
                  <a:solidFill>
                    <a:srgbClr val="000000"/>
                  </a:solidFill>
                </a:rPr>
                <a:t>p</a:t>
              </a:r>
              <a:r>
                <a:rPr lang="en-US" sz="1800" kern="0" baseline="-25000" dirty="0" smtClean="0">
                  <a:solidFill>
                    <a:srgbClr val="000000"/>
                  </a:solidFill>
                </a:rPr>
                <a:t>1</a:t>
              </a:r>
              <a:r>
                <a:rPr lang="en-US" sz="1800" i="1" kern="0" dirty="0" smtClean="0">
                  <a:solidFill>
                    <a:srgbClr val="000000"/>
                  </a:solidFill>
                </a:rPr>
                <a:t> p</a:t>
              </a:r>
              <a:r>
                <a:rPr lang="en-US" sz="1800" kern="0" baseline="-25000" dirty="0" smtClean="0">
                  <a:solidFill>
                    <a:srgbClr val="000000"/>
                  </a:solidFill>
                </a:rPr>
                <a:t>2</a:t>
              </a:r>
              <a:r>
                <a:rPr lang="en-US" sz="1800" kern="0" dirty="0" smtClean="0">
                  <a:solidFill>
                    <a:srgbClr val="000000"/>
                  </a:solidFill>
                </a:rPr>
                <a:t> of successes. To get the </a:t>
              </a:r>
              <a:r>
                <a:rPr lang="en-US" sz="1800" b="1" kern="0" dirty="0" smtClean="0">
                  <a:solidFill>
                    <a:srgbClr val="800000"/>
                  </a:solidFill>
                </a:rPr>
                <a:t>plus-four confidence interval for </a:t>
              </a:r>
              <a:r>
                <a:rPr lang="en-US" sz="1800" b="1" i="1" kern="0" dirty="0" smtClean="0">
                  <a:solidFill>
                    <a:srgbClr val="800000"/>
                  </a:solidFill>
                </a:rPr>
                <a:t>p</a:t>
              </a:r>
              <a:r>
                <a:rPr lang="en-US" sz="1800" b="1" kern="0" baseline="-25000" dirty="0" smtClean="0">
                  <a:solidFill>
                    <a:srgbClr val="800000"/>
                  </a:solidFill>
                </a:rPr>
                <a:t>1</a:t>
              </a:r>
              <a:r>
                <a:rPr lang="en-US" sz="1800" b="1" i="1" kern="0" baseline="-25000" dirty="0" smtClean="0">
                  <a:solidFill>
                    <a:srgbClr val="800000"/>
                  </a:solidFill>
                </a:rPr>
                <a:t> </a:t>
              </a:r>
              <a:r>
                <a:rPr lang="en-US" sz="1800" b="1" i="1" kern="0" dirty="0" smtClean="0">
                  <a:solidFill>
                    <a:srgbClr val="800000"/>
                  </a:solidFill>
                  <a:cs typeface="Arial" pitchFamily="34" charset="0"/>
                </a:rPr>
                <a:t>–</a:t>
              </a:r>
              <a:r>
                <a:rPr lang="en-US" sz="1800" b="1" i="1" kern="0" dirty="0" smtClean="0">
                  <a:solidFill>
                    <a:srgbClr val="800000"/>
                  </a:solidFill>
                </a:rPr>
                <a:t> p</a:t>
              </a:r>
              <a:r>
                <a:rPr lang="en-US" sz="1800" b="1" kern="0" baseline="-25000" dirty="0" smtClean="0">
                  <a:solidFill>
                    <a:srgbClr val="800000"/>
                  </a:solidFill>
                </a:rPr>
                <a:t>2</a:t>
              </a:r>
              <a:r>
                <a:rPr lang="en-US" sz="1800" kern="0" dirty="0" smtClean="0">
                  <a:solidFill>
                    <a:srgbClr val="000000"/>
                  </a:solidFill>
                </a:rPr>
                <a:t>, add four imaginary observations, one success and one failure, in each of the two samples. Then use the large-sample confidence interval with the new sample sizes (actual sample sizes</a:t>
              </a:r>
              <a:r>
                <a:rPr lang="en-US" sz="1800" i="1" kern="0" dirty="0" smtClean="0">
                  <a:solidFill>
                    <a:srgbClr val="000000"/>
                  </a:solidFill>
                </a:rPr>
                <a:t> +</a:t>
              </a:r>
              <a:r>
                <a:rPr lang="en-US" sz="1800" kern="0" dirty="0" smtClean="0">
                  <a:solidFill>
                    <a:srgbClr val="000000"/>
                  </a:solidFill>
                </a:rPr>
                <a:t> 2) and number of successes (actual number + 1).</a:t>
              </a:r>
            </a:p>
            <a:p>
              <a:pPr defTabSz="457200" eaLnBrk="1" fontAlgn="auto" hangingPunct="1">
                <a:spcBef>
                  <a:spcPts val="0"/>
                </a:spcBef>
                <a:spcAft>
                  <a:spcPts val="1200"/>
                </a:spcAft>
                <a:defRPr/>
              </a:pPr>
              <a:endParaRPr lang="en-US" sz="1800" kern="0" dirty="0" smtClean="0">
                <a:solidFill>
                  <a:srgbClr val="000000"/>
                </a:solidFill>
              </a:endParaRPr>
            </a:p>
            <a:p>
              <a:pPr defTabSz="457200" eaLnBrk="1" fontAlgn="auto" hangingPunct="1">
                <a:spcBef>
                  <a:spcPts val="0"/>
                </a:spcBef>
                <a:spcAft>
                  <a:spcPts val="1200"/>
                </a:spcAft>
                <a:defRPr/>
              </a:pPr>
              <a:endParaRPr lang="en-US" sz="1800" kern="0" dirty="0" smtClean="0">
                <a:solidFill>
                  <a:srgbClr val="000000"/>
                </a:solidFill>
              </a:endParaRPr>
            </a:p>
            <a:p>
              <a:pPr defTabSz="457200" eaLnBrk="1" fontAlgn="auto" hangingPunct="1">
                <a:spcBef>
                  <a:spcPts val="0"/>
                </a:spcBef>
                <a:spcAft>
                  <a:spcPts val="1200"/>
                </a:spcAft>
                <a:defRPr/>
              </a:pPr>
              <a:r>
                <a:rPr lang="en-US" sz="1800" kern="0" dirty="0" smtClean="0">
                  <a:solidFill>
                    <a:srgbClr val="000000"/>
                  </a:solidFill>
                </a:rPr>
                <a:t>Use this interval when the sample size is at least 5 in each group, with any counts of successes and failures.</a:t>
              </a: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1211901" y="2946400"/>
              <a:ext cx="5864226" cy="338261"/>
            </a:xfrm>
            <a:prstGeom prst="rect">
              <a:avLst/>
            </a:prstGeom>
            <a:solidFill>
              <a:srgbClr val="D6DFE8"/>
            </a:solidFill>
            <a:ln w="10000">
              <a:solidFill>
                <a:srgbClr val="8FD9FB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kern="0" dirty="0">
                  <a:solidFill>
                    <a:prstClr val="black"/>
                  </a:solidFill>
                  <a:latin typeface="Arial"/>
                  <a:ea typeface="ＭＳ Ｐゴシック" pitchFamily="34" charset="-128"/>
                </a:rPr>
                <a:t>Plus-Four Confidence Interval for Comparing Proportion</a:t>
              </a:r>
            </a:p>
          </p:txBody>
        </p:sp>
      </p:grpSp>
      <p:graphicFrame>
        <p:nvGraphicFramePr>
          <p:cNvPr id="47112" name="Object 10"/>
          <p:cNvGraphicFramePr>
            <a:graphicFrameLocks noChangeAspect="1"/>
          </p:cNvGraphicFramePr>
          <p:nvPr/>
        </p:nvGraphicFramePr>
        <p:xfrm>
          <a:off x="2209800" y="4640263"/>
          <a:ext cx="55181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3" imgW="2768600" imgH="482600" progId="Equation.DSMT4">
                  <p:embed/>
                </p:oleObj>
              </mc:Choice>
              <mc:Fallback>
                <p:oleObj name="Equation" r:id="rId3" imgW="27686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640263"/>
                        <a:ext cx="551815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089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4"/>
          <p:cNvSpPr>
            <a:spLocks noGrp="1" noChangeArrowheads="1"/>
          </p:cNvSpPr>
          <p:nvPr>
            <p:ph type="title"/>
          </p:nvPr>
        </p:nvSpPr>
        <p:spPr>
          <a:xfrm>
            <a:off x="28575" y="76200"/>
            <a:ext cx="9144000" cy="1219200"/>
          </a:xfrm>
        </p:spPr>
        <p:txBody>
          <a:bodyPr anchor="t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3600" dirty="0" smtClean="0"/>
              <a:t>Adjustment to Confidence Interval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000" dirty="0" smtClean="0"/>
              <a:t>“Plus Four” Confidence Interval for </a:t>
            </a:r>
            <a:r>
              <a:rPr lang="en-US" sz="3000" i="1" dirty="0" smtClean="0"/>
              <a:t>p</a:t>
            </a:r>
            <a:r>
              <a:rPr lang="en-US" sz="3000" baseline="-25000" dirty="0" smtClean="0"/>
              <a:t>1</a:t>
            </a:r>
            <a:r>
              <a:rPr lang="en-US" sz="3000" dirty="0" smtClean="0"/>
              <a:t> – </a:t>
            </a:r>
            <a:r>
              <a:rPr lang="en-US" sz="3000" i="1" dirty="0" smtClean="0"/>
              <a:t>p</a:t>
            </a:r>
            <a:r>
              <a:rPr lang="en-US" sz="3000" baseline="-25000" dirty="0" smtClean="0"/>
              <a:t>2</a:t>
            </a:r>
            <a:endParaRPr lang="en-US" sz="3000" dirty="0" smtClean="0"/>
          </a:p>
        </p:txBody>
      </p:sp>
      <p:sp>
        <p:nvSpPr>
          <p:cNvPr id="8765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Add 4 imaginary observations, one success and one failure to each sample.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2800" smtClean="0"/>
              <a:t>Compute the “plus four” proportions.</a:t>
            </a:r>
            <a:br>
              <a:rPr lang="en-US" altLang="en-US" sz="2800" smtClean="0"/>
            </a:br>
            <a:r>
              <a:rPr lang="en-US" altLang="en-US" sz="2800" smtClean="0"/>
              <a:t/>
            </a:r>
            <a:br>
              <a:rPr lang="en-US" altLang="en-US" sz="2800" smtClean="0"/>
            </a:br>
            <a:endParaRPr lang="en-US" altLang="en-US" sz="3600" smtClean="0"/>
          </a:p>
          <a:p>
            <a:pPr eaLnBrk="1" hangingPunct="1"/>
            <a:r>
              <a:rPr lang="en-US" altLang="en-US" sz="2800" smtClean="0"/>
              <a:t>Use the “plus four” proportions in the formula.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3273425"/>
            <a:ext cx="8305800" cy="841375"/>
            <a:chOff x="288" y="2062"/>
            <a:chExt cx="5232" cy="530"/>
          </a:xfrm>
        </p:grpSpPr>
        <p:graphicFrame>
          <p:nvGraphicFramePr>
            <p:cNvPr id="48137" name="Object 6"/>
            <p:cNvGraphicFramePr>
              <a:graphicFrameLocks noChangeAspect="1"/>
            </p:cNvGraphicFramePr>
            <p:nvPr/>
          </p:nvGraphicFramePr>
          <p:xfrm>
            <a:off x="288" y="2062"/>
            <a:ext cx="2519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8" name="Equation" r:id="rId4" imgW="1952608" imgH="381000" progId="Equation.3">
                    <p:embed/>
                  </p:oleObj>
                </mc:Choice>
                <mc:Fallback>
                  <p:oleObj name="Equation" r:id="rId4" imgW="1952608" imgH="381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288" y="2062"/>
                          <a:ext cx="2519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8" name="Object 8"/>
            <p:cNvGraphicFramePr>
              <a:graphicFrameLocks noChangeAspect="1"/>
            </p:cNvGraphicFramePr>
            <p:nvPr/>
          </p:nvGraphicFramePr>
          <p:xfrm>
            <a:off x="2953" y="2064"/>
            <a:ext cx="2567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9" name="Equation" r:id="rId6" imgW="1990641" imgH="381000" progId="Equation.3">
                    <p:embed/>
                  </p:oleObj>
                </mc:Choice>
                <mc:Fallback>
                  <p:oleObj name="Equation" r:id="rId6" imgW="1990641" imgH="381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2953" y="2064"/>
                          <a:ext cx="2567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76553" name="Object 9"/>
          <p:cNvGraphicFramePr>
            <a:graphicFrameLocks noChangeAspect="1"/>
          </p:cNvGraphicFramePr>
          <p:nvPr/>
        </p:nvGraphicFramePr>
        <p:xfrm>
          <a:off x="1812925" y="4686300"/>
          <a:ext cx="5464175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8" imgW="2438400" imgH="466657" progId="Equation.DSMT4">
                  <p:embed/>
                </p:oleObj>
              </mc:Choice>
              <mc:Fallback>
                <p:oleObj name="Equation" r:id="rId8" imgW="2438400" imgH="4666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812925" y="4686300"/>
                        <a:ext cx="5464175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277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654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Format for a Confidence interval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Estimate ± Margin of Error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Example, one sample mean,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240878"/>
              </p:ext>
            </p:extLst>
          </p:nvPr>
        </p:nvGraphicFramePr>
        <p:xfrm>
          <a:off x="5410200" y="2667000"/>
          <a:ext cx="1447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3" imgW="774360" imgH="457200" progId="Equation.3">
                  <p:embed/>
                </p:oleObj>
              </mc:Choice>
              <mc:Fallback>
                <p:oleObj name="Equation" r:id="rId3" imgW="77436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0200" y="2667000"/>
                        <a:ext cx="14478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274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Means (t)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Assumptions for Inference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4260051"/>
              </p:ext>
            </p:extLst>
          </p:nvPr>
        </p:nvGraphicFramePr>
        <p:xfrm>
          <a:off x="457200" y="2174873"/>
          <a:ext cx="4040188" cy="4109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0188"/>
              </a:tblGrid>
              <a:tr h="58040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One Sample 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df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=n-1)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80404">
                <a:tc>
                  <a:txBody>
                    <a:bodyPr/>
                    <a:lstStyle/>
                    <a:p>
                      <a:r>
                        <a:rPr lang="en-US" dirty="0" smtClean="0"/>
                        <a:t>1. Individuals are independent</a:t>
                      </a:r>
                      <a:endParaRPr lang="en-US" dirty="0"/>
                    </a:p>
                  </a:txBody>
                  <a:tcPr/>
                </a:tc>
              </a:tr>
              <a:tr h="626719">
                <a:tc>
                  <a:txBody>
                    <a:bodyPr/>
                    <a:lstStyle/>
                    <a:p>
                      <a:r>
                        <a:rPr lang="en-US" dirty="0" smtClean="0"/>
                        <a:t>2. Population has a Normal model</a:t>
                      </a:r>
                      <a:endParaRPr lang="en-US" dirty="0"/>
                    </a:p>
                  </a:txBody>
                  <a:tcPr/>
                </a:tc>
              </a:tr>
              <a:tr h="58040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Matched pairs (</a:t>
                      </a:r>
                      <a:r>
                        <a:rPr lang="en-US" b="1" dirty="0" err="1" smtClean="0"/>
                        <a:t>df</a:t>
                      </a:r>
                      <a:r>
                        <a:rPr lang="en-US" b="1" dirty="0" smtClean="0"/>
                        <a:t>=n-1)</a:t>
                      </a:r>
                      <a:endParaRPr lang="en-US" b="1" dirty="0"/>
                    </a:p>
                  </a:txBody>
                  <a:tcPr/>
                </a:tc>
              </a:tr>
              <a:tr h="580404">
                <a:tc>
                  <a:txBody>
                    <a:bodyPr/>
                    <a:lstStyle/>
                    <a:p>
                      <a:r>
                        <a:rPr lang="en-US" dirty="0" smtClean="0"/>
                        <a:t>1. Data are matched</a:t>
                      </a:r>
                      <a:endParaRPr lang="en-US" dirty="0"/>
                    </a:p>
                  </a:txBody>
                  <a:tcPr/>
                </a:tc>
              </a:tr>
              <a:tr h="580404">
                <a:tc>
                  <a:txBody>
                    <a:bodyPr/>
                    <a:lstStyle/>
                    <a:p>
                      <a:r>
                        <a:rPr lang="en-US" dirty="0" smtClean="0"/>
                        <a:t>2. Individuals are independent</a:t>
                      </a:r>
                      <a:endParaRPr lang="en-US" dirty="0"/>
                    </a:p>
                  </a:txBody>
                  <a:tcPr/>
                </a:tc>
              </a:tr>
              <a:tr h="580404">
                <a:tc>
                  <a:txBody>
                    <a:bodyPr/>
                    <a:lstStyle/>
                    <a:p>
                      <a:r>
                        <a:rPr lang="en-US" dirty="0" smtClean="0"/>
                        <a:t>3. Population of differences is Normal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Conditions that Support or Override these assumption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927961596"/>
              </p:ext>
            </p:extLst>
          </p:nvPr>
        </p:nvGraphicFramePr>
        <p:xfrm>
          <a:off x="4645025" y="2174871"/>
          <a:ext cx="4041775" cy="4292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1775"/>
              </a:tblGrid>
              <a:tr h="4921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One Sample 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df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=n-1)</a:t>
                      </a:r>
                    </a:p>
                  </a:txBody>
                  <a:tcPr/>
                </a:tc>
              </a:tr>
              <a:tr h="482710">
                <a:tc>
                  <a:txBody>
                    <a:bodyPr/>
                    <a:lstStyle/>
                    <a:p>
                      <a:r>
                        <a:rPr lang="en-US" dirty="0" smtClean="0"/>
                        <a:t>1. SRS and n&lt;10% of population or random allocation</a:t>
                      </a:r>
                      <a:endParaRPr lang="en-US" dirty="0"/>
                    </a:p>
                  </a:txBody>
                  <a:tcPr/>
                </a:tc>
              </a:tr>
              <a:tr h="618359">
                <a:tc>
                  <a:txBody>
                    <a:bodyPr/>
                    <a:lstStyle/>
                    <a:p>
                      <a:r>
                        <a:rPr lang="en-US" dirty="0" smtClean="0"/>
                        <a:t>2. Check a Normal Probability Plot  or check that a boxplot is symmetric </a:t>
                      </a:r>
                      <a:endParaRPr lang="en-US" dirty="0"/>
                    </a:p>
                  </a:txBody>
                  <a:tcPr/>
                </a:tc>
              </a:tr>
              <a:tr h="4827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Matched pairs (</a:t>
                      </a:r>
                      <a:r>
                        <a:rPr lang="en-US" b="1" dirty="0" err="1" smtClean="0"/>
                        <a:t>df</a:t>
                      </a:r>
                      <a:r>
                        <a:rPr lang="en-US" b="1" dirty="0" smtClean="0"/>
                        <a:t>=n-1)</a:t>
                      </a:r>
                      <a:endParaRPr lang="en-US" dirty="0"/>
                    </a:p>
                  </a:txBody>
                  <a:tcPr/>
                </a:tc>
              </a:tr>
              <a:tr h="482710">
                <a:tc>
                  <a:txBody>
                    <a:bodyPr/>
                    <a:lstStyle/>
                    <a:p>
                      <a:r>
                        <a:rPr lang="en-US" dirty="0" smtClean="0"/>
                        <a:t>1. Look at the design</a:t>
                      </a:r>
                      <a:endParaRPr lang="en-US" dirty="0"/>
                    </a:p>
                  </a:txBody>
                  <a:tcPr/>
                </a:tc>
              </a:tr>
              <a:tr h="482710">
                <a:tc>
                  <a:txBody>
                    <a:bodyPr/>
                    <a:lstStyle/>
                    <a:p>
                      <a:r>
                        <a:rPr lang="en-US" dirty="0" smtClean="0"/>
                        <a:t>2. SRS and n&lt;10% of population or random allocation</a:t>
                      </a:r>
                      <a:endParaRPr lang="en-US" dirty="0"/>
                    </a:p>
                  </a:txBody>
                  <a:tcPr/>
                </a:tc>
              </a:tr>
              <a:tr h="482710">
                <a:tc>
                  <a:txBody>
                    <a:bodyPr/>
                    <a:lstStyle/>
                    <a:p>
                      <a:r>
                        <a:rPr lang="en-US" dirty="0" smtClean="0"/>
                        <a:t>3. Check a Normal Probability Plot  of the differences or check that a boxplot of the differences is symmetric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53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Means (t)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Assumptions for Inference</a:t>
            </a:r>
          </a:p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124862"/>
              </p:ext>
            </p:extLst>
          </p:nvPr>
        </p:nvGraphicFramePr>
        <p:xfrm>
          <a:off x="457200" y="1828800"/>
          <a:ext cx="4040188" cy="2950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0188"/>
              </a:tblGrid>
              <a:tr h="1219200">
                <a:tc>
                  <a:txBody>
                    <a:bodyPr/>
                    <a:lstStyle/>
                    <a:p>
                      <a:r>
                        <a:rPr lang="en-US" dirty="0" smtClean="0"/>
                        <a:t>Two Independent Samples (</a:t>
                      </a:r>
                      <a:r>
                        <a:rPr lang="en-US" dirty="0" err="1" smtClean="0"/>
                        <a:t>df</a:t>
                      </a:r>
                      <a:r>
                        <a:rPr lang="en-US" dirty="0" smtClean="0"/>
                        <a:t> from technology or select</a:t>
                      </a:r>
                      <a:r>
                        <a:rPr lang="en-US" baseline="0" dirty="0" smtClean="0"/>
                        <a:t> the smallest sample and subtract one)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77135">
                <a:tc>
                  <a:txBody>
                    <a:bodyPr/>
                    <a:lstStyle/>
                    <a:p>
                      <a:r>
                        <a:rPr lang="en-US" dirty="0" smtClean="0"/>
                        <a:t>1. Groups are independent</a:t>
                      </a:r>
                      <a:endParaRPr lang="en-US" dirty="0"/>
                    </a:p>
                  </a:txBody>
                  <a:tcPr/>
                </a:tc>
              </a:tr>
              <a:tr h="577135">
                <a:tc>
                  <a:txBody>
                    <a:bodyPr/>
                    <a:lstStyle/>
                    <a:p>
                      <a:r>
                        <a:rPr lang="en-US" dirty="0" smtClean="0"/>
                        <a:t>2. Data in each group are independent</a:t>
                      </a:r>
                      <a:endParaRPr lang="en-US" dirty="0"/>
                    </a:p>
                  </a:txBody>
                  <a:tcPr/>
                </a:tc>
              </a:tr>
              <a:tr h="577135">
                <a:tc>
                  <a:txBody>
                    <a:bodyPr/>
                    <a:lstStyle/>
                    <a:p>
                      <a:r>
                        <a:rPr lang="en-US" dirty="0" smtClean="0"/>
                        <a:t>3. </a:t>
                      </a:r>
                      <a:r>
                        <a:rPr lang="en-US" b="1" dirty="0" smtClean="0"/>
                        <a:t>BOTH</a:t>
                      </a:r>
                      <a:r>
                        <a:rPr lang="en-US" dirty="0" smtClean="0"/>
                        <a:t> population are Normal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Conditions that Support or Override these assumption</a:t>
            </a:r>
          </a:p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86984801"/>
              </p:ext>
            </p:extLst>
          </p:nvPr>
        </p:nvGraphicFramePr>
        <p:xfrm>
          <a:off x="4645025" y="1828800"/>
          <a:ext cx="404177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1775"/>
              </a:tblGrid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Two Independent Samples (</a:t>
                      </a:r>
                      <a:r>
                        <a:rPr lang="en-US" dirty="0" err="1" smtClean="0"/>
                        <a:t>df</a:t>
                      </a:r>
                      <a:r>
                        <a:rPr lang="en-US" dirty="0" smtClean="0"/>
                        <a:t> from technology or select</a:t>
                      </a:r>
                      <a:r>
                        <a:rPr lang="en-US" baseline="0" dirty="0" smtClean="0"/>
                        <a:t> the smallest sample and subtract one)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1. Look at the design</a:t>
                      </a: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2. SRS and n&lt;10% of population or random allocation</a:t>
                      </a: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3. Check a Normal Probability Plot  or check that a boxplot is symmetric  for </a:t>
                      </a:r>
                      <a:r>
                        <a:rPr lang="en-US" b="1" dirty="0" smtClean="0"/>
                        <a:t>BOTH</a:t>
                      </a:r>
                      <a:r>
                        <a:rPr lang="en-US" dirty="0" smtClean="0"/>
                        <a:t> groups</a:t>
                      </a: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26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Means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645186"/>
              </p:ext>
            </p:extLst>
          </p:nvPr>
        </p:nvGraphicFramePr>
        <p:xfrm>
          <a:off x="457200" y="16002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2954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One or Two groups?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Procedure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SE(Estimate)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t-test or t-interval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</a:p>
                    <a:p>
                      <a:r>
                        <a:rPr lang="en-US" dirty="0" err="1" smtClean="0"/>
                        <a:t>Df</a:t>
                      </a:r>
                      <a:r>
                        <a:rPr lang="en-US" dirty="0" smtClean="0"/>
                        <a:t>=n-1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ymbol" panose="05050102010706020507" pitchFamily="18" charset="2"/>
                        </a:rPr>
                        <a:t>    </a:t>
                      </a:r>
                    </a:p>
                    <a:p>
                      <a:r>
                        <a:rPr lang="en-US" dirty="0" smtClean="0">
                          <a:latin typeface="Symbol" panose="05050102010706020507" pitchFamily="18" charset="2"/>
                        </a:rPr>
                        <a:t>        </a:t>
                      </a:r>
                      <a:r>
                        <a:rPr lang="en-US" sz="2400" dirty="0" smtClean="0">
                          <a:latin typeface="Symbol" panose="05050102010706020507" pitchFamily="18" charset="2"/>
                        </a:rPr>
                        <a:t>m</a:t>
                      </a:r>
                      <a:endParaRPr lang="en-US" sz="2400" dirty="0">
                        <a:latin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Two-matched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Paired t-test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</a:p>
                    <a:p>
                      <a:r>
                        <a:rPr lang="en-US" dirty="0" err="1" smtClean="0"/>
                        <a:t>Df</a:t>
                      </a:r>
                      <a:r>
                        <a:rPr lang="en-US" dirty="0" smtClean="0"/>
                        <a:t>=n-1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ymbol" panose="05050102010706020507" pitchFamily="18" charset="2"/>
                        </a:rPr>
                        <a:t>      m</a:t>
                      </a:r>
                      <a:r>
                        <a:rPr lang="en-US" sz="2400" baseline="-25000" dirty="0" smtClean="0">
                          <a:latin typeface="+mn-lt"/>
                        </a:rPr>
                        <a:t>d</a:t>
                      </a:r>
                      <a:endParaRPr lang="en-US" sz="2400" dirty="0">
                        <a:latin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Two independent</a:t>
                      </a:r>
                    </a:p>
                    <a:p>
                      <a:r>
                        <a:rPr lang="en-US" dirty="0" smtClean="0"/>
                        <a:t>groups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sample</a:t>
                      </a:r>
                      <a:r>
                        <a:rPr lang="en-US" baseline="0" dirty="0" smtClean="0"/>
                        <a:t> t-test or interval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</a:p>
                    <a:p>
                      <a:r>
                        <a:rPr lang="en-US" dirty="0" err="1" smtClean="0"/>
                        <a:t>df</a:t>
                      </a:r>
                      <a:r>
                        <a:rPr lang="en-US" dirty="0" smtClean="0"/>
                        <a:t> from technology or select</a:t>
                      </a:r>
                      <a:r>
                        <a:rPr lang="en-US" baseline="0" dirty="0" smtClean="0"/>
                        <a:t> the smallest sample and subtract 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424545"/>
              </p:ext>
            </p:extLst>
          </p:nvPr>
        </p:nvGraphicFramePr>
        <p:xfrm>
          <a:off x="6400800" y="2590800"/>
          <a:ext cx="30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3" imgW="139680" imgH="164880" progId="Equation.3">
                  <p:embed/>
                </p:oleObj>
              </mc:Choice>
              <mc:Fallback>
                <p:oleObj name="Equation" r:id="rId3" imgW="13968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2590800"/>
                        <a:ext cx="3048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915739"/>
              </p:ext>
            </p:extLst>
          </p:nvPr>
        </p:nvGraphicFramePr>
        <p:xfrm>
          <a:off x="7620000" y="2362200"/>
          <a:ext cx="533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5" imgW="266400" imgH="419040" progId="Equation.3">
                  <p:embed/>
                </p:oleObj>
              </mc:Choice>
              <mc:Fallback>
                <p:oleObj name="Equation" r:id="rId5" imgW="26640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0" y="2362200"/>
                        <a:ext cx="5334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230330"/>
              </p:ext>
            </p:extLst>
          </p:nvPr>
        </p:nvGraphicFramePr>
        <p:xfrm>
          <a:off x="6324600" y="3200400"/>
          <a:ext cx="45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7" imgW="177480" imgH="228600" progId="Equation.3">
                  <p:embed/>
                </p:oleObj>
              </mc:Choice>
              <mc:Fallback>
                <p:oleObj name="Equation" r:id="rId7" imgW="177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24600" y="3200400"/>
                        <a:ext cx="4572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576667"/>
              </p:ext>
            </p:extLst>
          </p:nvPr>
        </p:nvGraphicFramePr>
        <p:xfrm>
          <a:off x="7696200" y="3276600"/>
          <a:ext cx="381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9" imgW="266400" imgH="419040" progId="Equation.3">
                  <p:embed/>
                </p:oleObj>
              </mc:Choice>
              <mc:Fallback>
                <p:oleObj name="Equation" r:id="rId9" imgW="26640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96200" y="3276600"/>
                        <a:ext cx="3810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191179"/>
              </p:ext>
            </p:extLst>
          </p:nvPr>
        </p:nvGraphicFramePr>
        <p:xfrm>
          <a:off x="4800600" y="4876800"/>
          <a:ext cx="106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11" imgW="469800" imgH="215640" progId="Equation.3">
                  <p:embed/>
                </p:oleObj>
              </mc:Choice>
              <mc:Fallback>
                <p:oleObj name="Equation" r:id="rId11" imgW="4698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00600" y="4876800"/>
                        <a:ext cx="1066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548634"/>
              </p:ext>
            </p:extLst>
          </p:nvPr>
        </p:nvGraphicFramePr>
        <p:xfrm>
          <a:off x="6172200" y="4800600"/>
          <a:ext cx="99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3" imgW="419040" imgH="215640" progId="Equation.3">
                  <p:embed/>
                </p:oleObj>
              </mc:Choice>
              <mc:Fallback>
                <p:oleObj name="Equation" r:id="rId13" imgW="41904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72200" y="4800600"/>
                        <a:ext cx="9906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02207"/>
              </p:ext>
            </p:extLst>
          </p:nvPr>
        </p:nvGraphicFramePr>
        <p:xfrm>
          <a:off x="7467600" y="4572000"/>
          <a:ext cx="1066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15" imgW="622080" imgH="495000" progId="Equation.3">
                  <p:embed/>
                </p:oleObj>
              </mc:Choice>
              <mc:Fallback>
                <p:oleObj name="Equation" r:id="rId15" imgW="622080" imgH="49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467600" y="4572000"/>
                        <a:ext cx="10668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310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Proportions (z)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sz="3100" dirty="0" smtClean="0"/>
              <a:t>Assumptions for Inference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4689977"/>
              </p:ext>
            </p:extLst>
          </p:nvPr>
        </p:nvGraphicFramePr>
        <p:xfrm>
          <a:off x="457200" y="1981200"/>
          <a:ext cx="4040188" cy="339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0188"/>
              </a:tblGrid>
              <a:tr h="4470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One sample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/>
                        <a:t>1. Individuals</a:t>
                      </a:r>
                      <a:r>
                        <a:rPr lang="en-US" baseline="0" dirty="0" smtClean="0"/>
                        <a:t> are independent</a:t>
                      </a:r>
                      <a:endParaRPr lang="en-US" dirty="0"/>
                    </a:p>
                  </a:txBody>
                  <a:tcPr/>
                </a:tc>
              </a:tr>
              <a:tr h="553720">
                <a:tc>
                  <a:txBody>
                    <a:bodyPr/>
                    <a:lstStyle/>
                    <a:p>
                      <a:r>
                        <a:rPr lang="en-US" dirty="0" smtClean="0"/>
                        <a:t>2. Sample is sufficiently large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Two groups</a:t>
                      </a:r>
                      <a:endParaRPr lang="en-US" b="1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/>
                        <a:t>1. Groups</a:t>
                      </a:r>
                      <a:r>
                        <a:rPr lang="en-US" baseline="0" dirty="0" smtClean="0"/>
                        <a:t> are independent</a:t>
                      </a:r>
                      <a:endParaRPr lang="en-US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/>
                        <a:t>2. Data in </a:t>
                      </a:r>
                      <a:r>
                        <a:rPr lang="en-US" b="1" dirty="0" smtClean="0"/>
                        <a:t>BOTH</a:t>
                      </a:r>
                      <a:r>
                        <a:rPr lang="en-US" dirty="0" smtClean="0"/>
                        <a:t> groups are independent</a:t>
                      </a:r>
                      <a:endParaRPr lang="en-US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Conditions that Support or Override these assumption</a:t>
            </a:r>
          </a:p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00136132"/>
              </p:ext>
            </p:extLst>
          </p:nvPr>
        </p:nvGraphicFramePr>
        <p:xfrm>
          <a:off x="4645025" y="1981200"/>
          <a:ext cx="4041775" cy="373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17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One sample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SRS and n&lt;10% of the population</a:t>
                      </a:r>
                      <a:endParaRPr lang="en-US" dirty="0"/>
                    </a:p>
                  </a:txBody>
                  <a:tcPr/>
                </a:tc>
              </a:tr>
              <a:tr h="706120">
                <a:tc>
                  <a:txBody>
                    <a:bodyPr/>
                    <a:lstStyle/>
                    <a:p>
                      <a:r>
                        <a:rPr lang="en-US" dirty="0" smtClean="0"/>
                        <a:t>2. Success and failures each </a:t>
                      </a:r>
                      <a:r>
                        <a:rPr lang="en-US" smtClean="0"/>
                        <a:t>&gt;10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Two groups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Think about the design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 SRS and n&lt;10% of the population</a:t>
                      </a:r>
                    </a:p>
                    <a:p>
                      <a:r>
                        <a:rPr lang="en-US" dirty="0" smtClean="0"/>
                        <a:t>OR random allocation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 Success and failures each &gt;10 for </a:t>
                      </a:r>
                      <a:r>
                        <a:rPr lang="en-US" b="1" dirty="0" smtClean="0"/>
                        <a:t>BOTH</a:t>
                      </a:r>
                      <a:r>
                        <a:rPr lang="en-US" dirty="0" smtClean="0"/>
                        <a:t> groups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7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Proportions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553742"/>
              </p:ext>
            </p:extLst>
          </p:nvPr>
        </p:nvGraphicFramePr>
        <p:xfrm>
          <a:off x="457200" y="1600200"/>
          <a:ext cx="8229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371600"/>
                <a:gridCol w="838200"/>
                <a:gridCol w="1219200"/>
                <a:gridCol w="1066800"/>
                <a:gridCol w="2286000"/>
              </a:tblGrid>
              <a:tr h="1066800">
                <a:tc>
                  <a:txBody>
                    <a:bodyPr/>
                    <a:lstStyle/>
                    <a:p>
                      <a:r>
                        <a:rPr lang="en-US" dirty="0" smtClean="0"/>
                        <a:t>One or Two groups?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Procedure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SE(Estimate)</a:t>
                      </a:r>
                      <a:endParaRPr lang="en-US" dirty="0"/>
                    </a:p>
                  </a:txBody>
                  <a:tcPr/>
                </a:tc>
              </a:tr>
              <a:tr h="1066800">
                <a:tc>
                  <a:txBody>
                    <a:bodyPr/>
                    <a:lstStyle/>
                    <a:p>
                      <a:r>
                        <a:rPr lang="en-US" dirty="0" smtClean="0"/>
                        <a:t>One sample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1-proportion z-interval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z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p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66800">
                <a:tc>
                  <a:txBody>
                    <a:bodyPr/>
                    <a:lstStyle/>
                    <a:p>
                      <a:r>
                        <a:rPr lang="en-US" dirty="0" smtClean="0"/>
                        <a:t>One sample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1-proportion</a:t>
                      </a:r>
                    </a:p>
                    <a:p>
                      <a:r>
                        <a:rPr lang="en-US" dirty="0" smtClean="0"/>
                        <a:t>z-test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z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ymbol" panose="05050102010706020507" pitchFamily="18" charset="2"/>
                        </a:rPr>
                        <a:t> </a:t>
                      </a:r>
                      <a:r>
                        <a:rPr lang="en-US" dirty="0" smtClean="0">
                          <a:latin typeface="+mn-lt"/>
                        </a:rPr>
                        <a:t>p</a:t>
                      </a:r>
                      <a:endParaRPr lang="en-US" dirty="0" smtClean="0">
                        <a:latin typeface="Symbol" panose="05050102010706020507" pitchFamily="18" charset="2"/>
                      </a:endParaRPr>
                    </a:p>
                    <a:p>
                      <a:pPr algn="ctr"/>
                      <a:r>
                        <a:rPr lang="en-US" dirty="0" smtClean="0">
                          <a:latin typeface="Symbol" panose="05050102010706020507" pitchFamily="18" charset="2"/>
                        </a:rPr>
                        <a:t>        </a:t>
                      </a:r>
                      <a:endParaRPr lang="en-US" sz="2400" dirty="0">
                        <a:latin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932148"/>
              </p:ext>
            </p:extLst>
          </p:nvPr>
        </p:nvGraphicFramePr>
        <p:xfrm>
          <a:off x="6007100" y="2274888"/>
          <a:ext cx="388938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07100" y="2274888"/>
                        <a:ext cx="388938" cy="40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302268"/>
              </p:ext>
            </p:extLst>
          </p:nvPr>
        </p:nvGraphicFramePr>
        <p:xfrm>
          <a:off x="5638800" y="3733800"/>
          <a:ext cx="517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Equation" r:id="rId5" imgW="152280" imgH="203040" progId="Equation.3">
                  <p:embed/>
                </p:oleObj>
              </mc:Choice>
              <mc:Fallback>
                <p:oleObj name="Equation" r:id="rId5" imgW="15228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733800"/>
                        <a:ext cx="5175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737689"/>
              </p:ext>
            </p:extLst>
          </p:nvPr>
        </p:nvGraphicFramePr>
        <p:xfrm>
          <a:off x="6629400" y="2667000"/>
          <a:ext cx="1524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Equation" r:id="rId7" imgW="672840" imgH="444240" progId="Equation.3">
                  <p:embed/>
                </p:oleObj>
              </mc:Choice>
              <mc:Fallback>
                <p:oleObj name="Equation" r:id="rId7" imgW="67284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29400" y="2667000"/>
                        <a:ext cx="15240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6748"/>
              </p:ext>
            </p:extLst>
          </p:nvPr>
        </p:nvGraphicFramePr>
        <p:xfrm>
          <a:off x="5562600" y="2743200"/>
          <a:ext cx="517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Equation" r:id="rId9" imgW="152268" imgH="203024" progId="Equation.3">
                  <p:embed/>
                </p:oleObj>
              </mc:Choice>
              <mc:Fallback>
                <p:oleObj name="Equation" r:id="rId9" imgW="152268" imgH="20302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743200"/>
                        <a:ext cx="5175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215706"/>
              </p:ext>
            </p:extLst>
          </p:nvPr>
        </p:nvGraphicFramePr>
        <p:xfrm>
          <a:off x="6400800" y="3733800"/>
          <a:ext cx="2057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Equation" r:id="rId10" imgW="1041120" imgH="622080" progId="Equation.3">
                  <p:embed/>
                </p:oleObj>
              </mc:Choice>
              <mc:Fallback>
                <p:oleObj name="Equation" r:id="rId10" imgW="1041120" imgH="6220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400800" y="3733800"/>
                        <a:ext cx="20574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439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Required Sample Size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Where </a:t>
            </a:r>
          </a:p>
          <a:p>
            <a:r>
              <a:rPr lang="en-US" dirty="0" smtClean="0"/>
              <a:t>m is margin of error</a:t>
            </a:r>
          </a:p>
          <a:p>
            <a:r>
              <a:rPr lang="en-US" dirty="0" smtClean="0"/>
              <a:t>n is sample size</a:t>
            </a:r>
          </a:p>
          <a:p>
            <a:r>
              <a:rPr lang="en-US" dirty="0" smtClean="0"/>
              <a:t>    is sample proportion</a:t>
            </a:r>
          </a:p>
          <a:p>
            <a:r>
              <a:rPr lang="en-US" dirty="0" smtClean="0"/>
              <a:t>z* standard normal value from Table A</a:t>
            </a:r>
          </a:p>
          <a:p>
            <a:r>
              <a:rPr lang="en-US" dirty="0" smtClean="0"/>
              <a:t>p is either a sample proportion or the conservative 0.50</a:t>
            </a:r>
          </a:p>
          <a:p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875551"/>
              </p:ext>
            </p:extLst>
          </p:nvPr>
        </p:nvGraphicFramePr>
        <p:xfrm>
          <a:off x="838200" y="2057400"/>
          <a:ext cx="33528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3" imgW="1155600" imgH="1143000" progId="Equation.3">
                  <p:embed/>
                </p:oleObj>
              </mc:Choice>
              <mc:Fallback>
                <p:oleObj name="Equation" r:id="rId3" imgW="1155600" imgH="1143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057400"/>
                        <a:ext cx="3352800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Content Placeholder 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43219377"/>
              </p:ext>
            </p:extLst>
          </p:nvPr>
        </p:nvGraphicFramePr>
        <p:xfrm>
          <a:off x="4953000" y="3124200"/>
          <a:ext cx="609599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5" imgW="152280" imgH="203040" progId="Equation.3">
                  <p:embed/>
                </p:oleObj>
              </mc:Choice>
              <mc:Fallback>
                <p:oleObj name="Equation" r:id="rId5" imgW="1522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53000" y="3124200"/>
                        <a:ext cx="609599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382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763460"/>
              </p:ext>
            </p:extLst>
          </p:nvPr>
        </p:nvGraphicFramePr>
        <p:xfrm>
          <a:off x="457200" y="1676401"/>
          <a:ext cx="8229600" cy="3307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914400"/>
                <a:gridCol w="1295400"/>
                <a:gridCol w="1219200"/>
                <a:gridCol w="2057400"/>
              </a:tblGrid>
              <a:tr h="857391">
                <a:tc>
                  <a:txBody>
                    <a:bodyPr/>
                    <a:lstStyle/>
                    <a:p>
                      <a:r>
                        <a:rPr lang="en-US" dirty="0" smtClean="0"/>
                        <a:t>One or Two groups?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Procedure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SE(Estimate)</a:t>
                      </a:r>
                      <a:endParaRPr lang="en-US" dirty="0"/>
                    </a:p>
                  </a:txBody>
                  <a:tcPr/>
                </a:tc>
              </a:tr>
              <a:tr h="1224844">
                <a:tc>
                  <a:txBody>
                    <a:bodyPr/>
                    <a:lstStyle/>
                    <a:p>
                      <a:r>
                        <a:rPr lang="en-US" dirty="0" smtClean="0"/>
                        <a:t>One or Two groups?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2-proportion z-interval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z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24844">
                <a:tc>
                  <a:txBody>
                    <a:bodyPr/>
                    <a:lstStyle/>
                    <a:p>
                      <a:r>
                        <a:rPr lang="en-US" dirty="0" smtClean="0"/>
                        <a:t>One or Two groups?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2-proportion z-test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z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See test </a:t>
                      </a:r>
                      <a:r>
                        <a:rPr lang="en-US" smtClean="0"/>
                        <a:t>statistic</a:t>
                      </a:r>
                      <a:r>
                        <a:rPr lang="en-US" baseline="0" smtClean="0"/>
                        <a:t> below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272237"/>
              </p:ext>
            </p:extLst>
          </p:nvPr>
        </p:nvGraphicFramePr>
        <p:xfrm>
          <a:off x="533400" y="5105400"/>
          <a:ext cx="3963987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" name="Equation" r:id="rId3" imgW="1809810" imgH="657225" progId="Equation.DSMT4">
                  <p:embed/>
                </p:oleObj>
              </mc:Choice>
              <mc:Fallback>
                <p:oleObj name="Equation" r:id="rId3" imgW="1809810" imgH="657225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33400" y="5105400"/>
                        <a:ext cx="3963987" cy="150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032742"/>
              </p:ext>
            </p:extLst>
          </p:nvPr>
        </p:nvGraphicFramePr>
        <p:xfrm>
          <a:off x="4343400" y="2819400"/>
          <a:ext cx="91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" name="Equation" r:id="rId5" imgW="469800" imgH="215640" progId="Equation.3">
                  <p:embed/>
                </p:oleObj>
              </mc:Choice>
              <mc:Fallback>
                <p:oleObj name="Equation" r:id="rId5" imgW="469800" imgH="2156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819400"/>
                        <a:ext cx="914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594811"/>
              </p:ext>
            </p:extLst>
          </p:nvPr>
        </p:nvGraphicFramePr>
        <p:xfrm>
          <a:off x="4267200" y="3962400"/>
          <a:ext cx="91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" name="Equation" r:id="rId7" imgW="469800" imgH="215640" progId="Equation.3">
                  <p:embed/>
                </p:oleObj>
              </mc:Choice>
              <mc:Fallback>
                <p:oleObj name="Equation" r:id="rId7" imgW="469800" imgH="2156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962400"/>
                        <a:ext cx="914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631819"/>
              </p:ext>
            </p:extLst>
          </p:nvPr>
        </p:nvGraphicFramePr>
        <p:xfrm>
          <a:off x="5562600" y="2895600"/>
          <a:ext cx="990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" name="Equation" r:id="rId8" imgW="469800" imgH="215640" progId="Equation.3">
                  <p:embed/>
                </p:oleObj>
              </mc:Choice>
              <mc:Fallback>
                <p:oleObj name="Equation" r:id="rId8" imgW="46980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895600"/>
                        <a:ext cx="990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800079"/>
              </p:ext>
            </p:extLst>
          </p:nvPr>
        </p:nvGraphicFramePr>
        <p:xfrm>
          <a:off x="5486400" y="4038600"/>
          <a:ext cx="990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" name="Equation" r:id="rId10" imgW="469800" imgH="215640" progId="Equation.3">
                  <p:embed/>
                </p:oleObj>
              </mc:Choice>
              <mc:Fallback>
                <p:oleObj name="Equation" r:id="rId10" imgW="46980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038600"/>
                        <a:ext cx="990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651068"/>
              </p:ext>
            </p:extLst>
          </p:nvPr>
        </p:nvGraphicFramePr>
        <p:xfrm>
          <a:off x="6705600" y="2895600"/>
          <a:ext cx="1828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" name="Equation" r:id="rId11" imgW="1523880" imgH="482400" progId="Equation.3">
                  <p:embed/>
                </p:oleObj>
              </mc:Choice>
              <mc:Fallback>
                <p:oleObj name="Equation" r:id="rId11" imgW="1523880" imgH="4824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895600"/>
                        <a:ext cx="1828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042069"/>
              </p:ext>
            </p:extLst>
          </p:nvPr>
        </p:nvGraphicFramePr>
        <p:xfrm>
          <a:off x="5791200" y="5334000"/>
          <a:ext cx="260508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" name="Equation" r:id="rId13" imgW="774360" imgH="431640" progId="Equation.3">
                  <p:embed/>
                </p:oleObj>
              </mc:Choice>
              <mc:Fallback>
                <p:oleObj name="Equation" r:id="rId13" imgW="77436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334000"/>
                        <a:ext cx="2605087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866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782</Words>
  <Application>Microsoft Office PowerPoint</Application>
  <PresentationFormat>On-screen Show (4:3)</PresentationFormat>
  <Paragraphs>137</Paragraphs>
  <Slides>12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Equation</vt:lpstr>
      <vt:lpstr>Assumptions for Inference</vt:lpstr>
      <vt:lpstr>General Format for a Confidence interval</vt:lpstr>
      <vt:lpstr>Means (t)</vt:lpstr>
      <vt:lpstr>Means (t)</vt:lpstr>
      <vt:lpstr>Means</vt:lpstr>
      <vt:lpstr>Proportions (z)</vt:lpstr>
      <vt:lpstr>Proportions</vt:lpstr>
      <vt:lpstr>Minimum Required Sample Size</vt:lpstr>
      <vt:lpstr>Proportions</vt:lpstr>
      <vt:lpstr>Plus 4 Confidence Interval for Comparing Two Proportions</vt:lpstr>
      <vt:lpstr>Accurate Confidence Intervals for Comparing Proportions, Plus-4 Method</vt:lpstr>
      <vt:lpstr>Adjustment to Confidence Interval “Plus Four” Confidence Interval for p1 – p2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Assumptions for Inference</dc:title>
  <dc:creator>David</dc:creator>
  <cp:lastModifiedBy>Elizabeth Johnson</cp:lastModifiedBy>
  <cp:revision>23</cp:revision>
  <dcterms:created xsi:type="dcterms:W3CDTF">2013-11-20T13:02:51Z</dcterms:created>
  <dcterms:modified xsi:type="dcterms:W3CDTF">2016-04-19T14:47:31Z</dcterms:modified>
</cp:coreProperties>
</file>