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B709-EDD6-2549-5BB6-A92C32C4B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86036-B059-66BD-6A1A-77D03F34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264C0-CD92-CE8B-5986-8A8DCBCB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14AC-060A-EF65-8BC5-C5D82D55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EB3C5-3551-835E-A491-4A91B844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86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5892-A71F-7C26-819F-AEA45D59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72D31-F956-90B2-95A4-26A564D27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E0D1A-9900-8D94-E2D6-83D245CB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36C6B-9587-FD54-F165-F316075F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F381-E4E8-5966-9838-71D6ED46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74BCC-6BC0-E393-93F8-441CE8A9B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7D1E3-8A12-A17C-AFD6-2FF05005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25FA-91C8-B278-B72F-DE6980B1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158E-3C5E-B087-EE3A-52274E5F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4AD7-7057-89BE-46A1-3E9E2601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8D7B-C371-CA00-5FE6-516FDDF7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BFBB-38C9-9250-A117-2F2D0917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CDA3-23EA-B2E1-6098-D099660F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CA01-EE71-E516-FBE7-B84E0A4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F17C-C02D-9ACC-9CC5-8A5B95B0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6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2DC2-E0F0-FAEC-5A02-041DA75E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971F-1350-111F-D53B-B10F39EE9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3D40-9FA1-0FD4-B992-718A6A6D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6923-3BEA-DF55-6256-9F064E81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86E10-7E41-3318-3DD5-22C93C0E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64D7-BF90-0748-1C43-EFDB373A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F31F-48C5-1A3B-F5BB-96529E00C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0C0D7-9BAB-D781-E2BC-AD41FCD4B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FAD5-4D5C-71E0-4FAD-0253579E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EB824-CF56-0C6C-E4CB-917B95A7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D67AC-CD84-AF30-FA61-88C2BB1F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1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750A-EC35-33EB-A436-65FDD86D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8796B-B976-5173-F930-8F9F608E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153C0-E5DB-C7D5-3AD6-5A7CF15A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70C87-B913-05DB-FEDB-E14AFD55A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A2008-B4AE-530B-2FE2-11FDC0DC2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077C9-A492-73B5-FD5C-9E66D19A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9F179-DE4D-48A6-F916-0C3AFC62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02D39-B997-D098-578D-407152B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E8E5-20CB-FDE9-9998-E52AD79D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9530B-997C-D7C4-5B6D-286615A5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2093-497C-3CF0-3523-AE3A6E5A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0CE80-08BD-B73F-FBCF-BFA5BFC1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3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6561D-2ED8-BAC6-A321-ABEA97B3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ADB48-195F-B8D7-BE53-67C656FF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100E8-73FF-10D4-1F09-76099FAB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9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8B20-7BB4-BDAD-ECA4-A305AAE7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E113-CF36-D51F-32B5-622FAEC9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A7426-9C63-1FE2-2EF2-707F61BD4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93048-1989-E478-5FC1-85CC7E2B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5597-8CAF-ACC1-394E-3A4A8E07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D4D89-0B37-D34D-A022-A534912A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8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547A-981B-96DA-486B-FD98F906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90269-E808-2EC6-4350-4DD3177F0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E717E-5454-0E2E-F6A3-9AE82B1F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7C866-A383-139E-5F27-DB7F55BD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7B60-86D4-ED00-8B69-EA270051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9775-DC1C-ABB6-FE8D-0E8BE870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2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D4917-3B23-4D1E-7879-51B59F28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06AD-B0EE-9277-DB79-97E9A116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B68DB-9CDE-9317-D361-EA2E3E40F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638A-F4A5-4E38-A7CA-6A9B5BCD340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083-D56F-EAA5-7D09-8044BEA3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D780B-2015-4799-4B52-AEEF05AB5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C85D-C3E4-4D2A-A291-FFE3153EA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6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I Voice-Based Scams Rise as One-Third of Victims Can't Tell if the Voice">
            <a:extLst>
              <a:ext uri="{FF2B5EF4-FFF2-40B4-BE49-F238E27FC236}">
                <a16:creationId xmlns:a16="http://schemas.microsoft.com/office/drawing/2014/main" id="{64D34668-191F-89E5-9E4B-4EC0801C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A82D59-79D7-A19D-B8A6-46019DAC3B2D}"/>
              </a:ext>
            </a:extLst>
          </p:cNvPr>
          <p:cNvSpPr txBox="1"/>
          <p:nvPr/>
        </p:nvSpPr>
        <p:spPr>
          <a:xfrm>
            <a:off x="1913004" y="1562360"/>
            <a:ext cx="10415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0" dirty="0">
                <a:solidFill>
                  <a:srgbClr val="ECECEC"/>
                </a:solidFill>
                <a:effectLst/>
                <a:latin typeface="Sitka Heading" pitchFamily="2" charset="0"/>
              </a:rPr>
              <a:t>            Gender Voice Classifier</a:t>
            </a:r>
            <a:endParaRPr lang="en-IN" sz="6000" b="1" dirty="0">
              <a:solidFill>
                <a:schemeClr val="accent3">
                  <a:lumMod val="20000"/>
                  <a:lumOff val="80000"/>
                </a:schemeClr>
              </a:solidFill>
              <a:latin typeface="Sitka Heading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F306-308C-026F-9FC6-BBBE93B76109}"/>
              </a:ext>
            </a:extLst>
          </p:cNvPr>
          <p:cNvSpPr txBox="1"/>
          <p:nvPr/>
        </p:nvSpPr>
        <p:spPr>
          <a:xfrm>
            <a:off x="6691745" y="3817217"/>
            <a:ext cx="509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By  Satyam </a:t>
            </a:r>
            <a:r>
              <a:rPr lang="en-IN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kumar</a:t>
            </a:r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               - 2021UGECE28</a:t>
            </a:r>
          </a:p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     Shaik Mahammad Tarik  -2021UGECE30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1D5DF-899E-51F4-CBE0-8E33E92DDA52}"/>
              </a:ext>
            </a:extLst>
          </p:cNvPr>
          <p:cNvSpPr txBox="1"/>
          <p:nvPr/>
        </p:nvSpPr>
        <p:spPr>
          <a:xfrm>
            <a:off x="4879571" y="5295640"/>
            <a:ext cx="39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Faculty Coordinator : </a:t>
            </a:r>
            <a:r>
              <a:rPr lang="en-IN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DR.Nagaraj</a:t>
            </a:r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sir</a:t>
            </a:r>
          </a:p>
        </p:txBody>
      </p:sp>
    </p:spTree>
    <p:extLst>
      <p:ext uri="{BB962C8B-B14F-4D97-AF65-F5344CB8AC3E}">
        <p14:creationId xmlns:p14="http://schemas.microsoft.com/office/powerpoint/2010/main" val="20968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D71404D-F472-0A1D-38C2-416FB17B7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02" y="0"/>
            <a:ext cx="122585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Use AI Voices In Your eLearning Courses - eLearning Industry">
            <a:extLst>
              <a:ext uri="{FF2B5EF4-FFF2-40B4-BE49-F238E27FC236}">
                <a16:creationId xmlns:a16="http://schemas.microsoft.com/office/drawing/2014/main" id="{E96483A7-E1DB-3E4B-15F8-D7977532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93"/>
            <a:ext cx="12192000" cy="683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EDF64-9BCA-B077-F220-503357C63ACE}"/>
              </a:ext>
            </a:extLst>
          </p:cNvPr>
          <p:cNvSpPr txBox="1"/>
          <p:nvPr/>
        </p:nvSpPr>
        <p:spPr>
          <a:xfrm>
            <a:off x="673330" y="590204"/>
            <a:ext cx="2668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8F704-06C7-75CB-B665-B8581BBDD1F6}"/>
              </a:ext>
            </a:extLst>
          </p:cNvPr>
          <p:cNvSpPr txBox="1"/>
          <p:nvPr/>
        </p:nvSpPr>
        <p:spPr>
          <a:xfrm>
            <a:off x="332508" y="1379913"/>
            <a:ext cx="39236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ECECEC"/>
                </a:solidFill>
                <a:effectLst/>
                <a:latin typeface="Sitka Small Semibold" pitchFamily="2" charset="0"/>
              </a:rPr>
              <a:t>Introduction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itka Small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rgbClr val="ECECEC"/>
                </a:solidFill>
                <a:effectLst/>
                <a:latin typeface="Sitka Small Semibold" pitchFamily="2" charset="0"/>
              </a:rPr>
              <a:t>Tools, Libraries, and Modules Used</a:t>
            </a:r>
            <a:endParaRPr lang="en-US" sz="1800" b="1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Sitka Small Semibold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ECECEC"/>
                </a:solidFill>
                <a:effectLst/>
                <a:latin typeface="Sitka Small Semibold" pitchFamily="2" charset="0"/>
              </a:rPr>
              <a:t>Data Acquisition and Preprocessing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itka Small Semibold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ECECEC"/>
                </a:solidFill>
                <a:effectLst/>
                <a:latin typeface="Sitka Small Semibold" pitchFamily="2" charset="0"/>
              </a:rPr>
              <a:t>Model Development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itka Small Semibold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ECECEC"/>
                </a:solidFill>
                <a:effectLst/>
                <a:latin typeface="Sitka Small Semibold" pitchFamily="2" charset="0"/>
              </a:rPr>
              <a:t>Results and Evaluation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itka Small Semibold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ECECEC"/>
                </a:solidFill>
                <a:effectLst/>
                <a:latin typeface="Sitka Small Semibold" pitchFamily="2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6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3.ftcdn.net/jpg/03/65/64/88/360_F_365648888_nTq9C...">
            <a:extLst>
              <a:ext uri="{FF2B5EF4-FFF2-40B4-BE49-F238E27FC236}">
                <a16:creationId xmlns:a16="http://schemas.microsoft.com/office/drawing/2014/main" id="{5C42AD05-7CF1-0E4A-9E0A-FA942B81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10" y="0"/>
            <a:ext cx="122197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408A97-953A-2E9D-CB96-48F5F41BE105}"/>
              </a:ext>
            </a:extLst>
          </p:cNvPr>
          <p:cNvSpPr txBox="1"/>
          <p:nvPr/>
        </p:nvSpPr>
        <p:spPr>
          <a:xfrm>
            <a:off x="-27710" y="413202"/>
            <a:ext cx="850392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ECECEC"/>
                </a:solidFill>
                <a:effectLst/>
                <a:latin typeface="Sitka Small Semibold" pitchFamily="2" charset="0"/>
              </a:rPr>
              <a:t>Introduction:</a:t>
            </a:r>
            <a:endParaRPr lang="en-US" sz="4800" b="1" dirty="0">
              <a:solidFill>
                <a:srgbClr val="ECECEC"/>
              </a:solidFill>
              <a:latin typeface="Sitka Small Semibold" pitchFamily="2" charset="0"/>
            </a:endParaRP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Sitka Small Semibold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In today's digital age, the ability to accurately detect gender from voice samples holds immense significance across various domains.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ECECEC"/>
              </a:solidFill>
              <a:effectLst/>
              <a:latin typeface="Sitka Subheading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From enhancing speech recognition systems to enabling gender-based marketing strategies, voice gender detection plays a crucial role in numerous applications.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ECECEC"/>
              </a:solidFill>
              <a:effectLst/>
              <a:latin typeface="Sitka Subheading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Voice gender detection is particularly important in speech recognition systems, where it helps tailor responses and interactions based on the user's gender.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ECECEC"/>
              </a:solidFill>
              <a:effectLst/>
              <a:latin typeface="Sitka Subheading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It also finds applications in customer service automation, allowing companies to provide personalized experiences to their clients.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ECECEC"/>
              </a:solidFill>
              <a:effectLst/>
              <a:latin typeface="Sitka Subheading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Moreover, in fields such as gender-based marketing and advertising, voice gender detection aids in targeting specific demographics with tailored campaigns, ultimately enhancing customer engagement and satisfaction.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15EF5-90A6-8BC9-1994-BF2A7A7C8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10" y="12469"/>
            <a:ext cx="3715790" cy="2431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07CAB-6B07-9DDF-2736-DA0443014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10" y="12469"/>
            <a:ext cx="3715790" cy="24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0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Black And Blue Abstract Slides Background For Powerpoint, 49% OFF">
            <a:extLst>
              <a:ext uri="{FF2B5EF4-FFF2-40B4-BE49-F238E27FC236}">
                <a16:creationId xmlns:a16="http://schemas.microsoft.com/office/drawing/2014/main" id="{3B2D9C44-D1E1-AB00-1716-FD4F9F087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078"/>
            <a:ext cx="12192000" cy="686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3774C-7A87-A8A6-B3F7-7945C83BC93B}"/>
              </a:ext>
            </a:extLst>
          </p:cNvPr>
          <p:cNvSpPr txBox="1"/>
          <p:nvPr/>
        </p:nvSpPr>
        <p:spPr>
          <a:xfrm>
            <a:off x="0" y="91959"/>
            <a:ext cx="12092245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ECECEC"/>
                </a:solidFill>
                <a:effectLst/>
                <a:latin typeface="Söhne"/>
              </a:rPr>
              <a:t>Tools, Libraries, and Modules Used:</a:t>
            </a:r>
          </a:p>
          <a:p>
            <a:pPr algn="l"/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Python: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Programming language used for development.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scikit-learn: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Machine learning library used for model development and evaluation.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ECECEC"/>
                </a:solidFill>
                <a:effectLst/>
                <a:latin typeface="Söhne"/>
              </a:rPr>
              <a:t>numpy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Library for numerical computations and array operations.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pandas: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Library for data manipulation and analysis.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matplotlib: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Library for creating visualizations and plots.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seaborn: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Statistical data visualization library for creating informative and attractive visualizations.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ECECEC"/>
                </a:solidFill>
                <a:effectLst/>
                <a:latin typeface="Söhne"/>
              </a:rPr>
              <a:t>tkinter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Standard GUI (Graphical User Interface) toolkit for creating desktop applications with Python.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Pillow: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Python Imaging Library used for image processing tasks.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ECECEC"/>
                </a:solidFill>
                <a:effectLst/>
                <a:latin typeface="Söhne"/>
              </a:rPr>
              <a:t>ImageTk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Module from the Pillow library used for handling images in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Tkinter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GUI applications.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warnings: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Module for handling warnings generated during code execution.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ECECEC"/>
                </a:solidFill>
                <a:effectLst/>
                <a:latin typeface="Söhne"/>
              </a:rPr>
              <a:t>xgboost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Library for gradient boosting machine learning algorithms.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95959-CD5F-6C02-F375-2EF25F82A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352800" cy="200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472C62-64F5-1C97-DB2D-3122C5017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006600"/>
            <a:ext cx="3352800" cy="17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4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ure Black 997199 image Backgrounds for Powerpoint Templates - PPT  Backgrounds">
            <a:extLst>
              <a:ext uri="{FF2B5EF4-FFF2-40B4-BE49-F238E27FC236}">
                <a16:creationId xmlns:a16="http://schemas.microsoft.com/office/drawing/2014/main" id="{03300A87-1A1B-2713-2E36-EA7FC9B9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DE832C-F085-C422-F22B-8952FC6667EF}"/>
              </a:ext>
            </a:extLst>
          </p:cNvPr>
          <p:cNvSpPr txBox="1"/>
          <p:nvPr/>
        </p:nvSpPr>
        <p:spPr>
          <a:xfrm>
            <a:off x="315884" y="249382"/>
            <a:ext cx="578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itka Small Semibold" pitchFamily="2" charset="0"/>
                <a:ea typeface="Segoe UI Black" panose="020B0A02040204020203" pitchFamily="34" charset="0"/>
              </a:rPr>
              <a:t>IMPORTANT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D1323-DB8A-920F-A227-B82D83FF305E}"/>
              </a:ext>
            </a:extLst>
          </p:cNvPr>
          <p:cNvSpPr txBox="1"/>
          <p:nvPr/>
        </p:nvSpPr>
        <p:spPr>
          <a:xfrm>
            <a:off x="523700" y="1206650"/>
            <a:ext cx="118456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Data Acquisition and Preprocessing: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Loading the dataset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Exploring the dataset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Data cleaning (handling missing values, outliers, etc.)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Feature selection and engineering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Label encoding for the target variable (male/female)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Model Development: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Selection of machine learning algorithms (e.g., K-Nearest Neighbors, Support Vector Machines, Decision Trees)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Splitting the dataset into training and testing sets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Training the model using the chosen algorithm(s)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ECECEC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3.Evaluation and Validation: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     Assessing the performance of the trained model using evaluation metrics (e.g., accuracy, precision, recall, F1-score)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     Cross-validation to validate the robustness of the model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C63CA-39F9-F81B-61CB-01172BC1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95" y="0"/>
            <a:ext cx="4211605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8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ure Black 997199 image Backgrounds for Powerpoint Templates - PPT  Backgrounds">
            <a:extLst>
              <a:ext uri="{FF2B5EF4-FFF2-40B4-BE49-F238E27FC236}">
                <a16:creationId xmlns:a16="http://schemas.microsoft.com/office/drawing/2014/main" id="{47C1FB6C-8884-A102-C264-A97FB7DD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8AC20-7C6F-FED8-D34D-4F6DD7D94B92}"/>
              </a:ext>
            </a:extLst>
          </p:cNvPr>
          <p:cNvSpPr txBox="1"/>
          <p:nvPr/>
        </p:nvSpPr>
        <p:spPr>
          <a:xfrm>
            <a:off x="282633" y="965998"/>
            <a:ext cx="9875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4.Visualization and Interpretation: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Visualizing the results (e.g., confusion matrix, ROC curve)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Interpreting the model's predictions and insights gained from the analysis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5.Deployment and Integration: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Integrating the trained model into a production environment or application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Testing the model in real-world scenarios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Continuous monitoring and improvement of the deployed model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6.Conclusion and Future Work: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Summary of key findings and insights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Implications of the model's performance in real-world applications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Suggestions for future improvements and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321966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emium Vector | Modern shiny realistic dark blue black with shadow  abstract design presentation background technology network vector  illustration for banner cover web flyer card poster texture slide magazine">
            <a:extLst>
              <a:ext uri="{FF2B5EF4-FFF2-40B4-BE49-F238E27FC236}">
                <a16:creationId xmlns:a16="http://schemas.microsoft.com/office/drawing/2014/main" id="{D4BC760E-5164-A829-4EF5-4ED23C29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9B0D6-AED0-2491-17B0-372B8E11A297}"/>
              </a:ext>
            </a:extLst>
          </p:cNvPr>
          <p:cNvSpPr txBox="1"/>
          <p:nvPr/>
        </p:nvSpPr>
        <p:spPr>
          <a:xfrm>
            <a:off x="0" y="966387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K-Nearest Neighbors (KNN):</a:t>
            </a: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 KNN classifies data points by the majority class of their k-nearest neighbors, making no assumptions about data distribution.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itka Subheading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Naive Bayes</a:t>
            </a:r>
            <a:r>
              <a:rPr lang="en-US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: </a:t>
            </a: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Naive Bayes calculates the probability of a sample belonging to a class based on the joint probability of its features, assuming independence.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itka Subheading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Decision Tree:</a:t>
            </a: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 Decision trees recursively split data based on attributes to maximize homogeneity within subsets, providing interpretable classification.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itka Subheading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Random Forest:</a:t>
            </a: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 Random Forest aggregates predictions of multiple decision trees to improve accuracy and reduce overfitting.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itka Subheading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ECECEC"/>
                </a:solidFill>
                <a:effectLst/>
                <a:latin typeface="Sitka Subheading" pitchFamily="2" charset="0"/>
              </a:rPr>
              <a:t>XgBoost</a:t>
            </a:r>
            <a:r>
              <a:rPr lang="en-US" b="1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itka Subheading" pitchFamily="2" charset="0"/>
              </a:rPr>
              <a:t>XgBoost</a:t>
            </a: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 sequentially builds weak learners to correct errors, producing accurate predictions through ensemble learning.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itka Subheading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Support Vector Machine (SVM):</a:t>
            </a: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 SVM finds the optimal hyperplane for class separation in high-dimensional spaces by maximizing the margin.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ECECEC"/>
              </a:solidFill>
              <a:effectLst/>
              <a:latin typeface="Sitka Subheading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Neural Network:</a:t>
            </a: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 Neural networks, particularly Multi-Layer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itka Subheading" pitchFamily="2" charset="0"/>
              </a:rPr>
              <a:t>Perceptrons</a:t>
            </a:r>
            <a:r>
              <a:rPr lang="en-US" b="0" i="0" dirty="0">
                <a:solidFill>
                  <a:srgbClr val="ECECEC"/>
                </a:solidFill>
                <a:effectLst/>
                <a:latin typeface="Sitka Subheading" pitchFamily="2" charset="0"/>
              </a:rPr>
              <a:t> (MLPs), learn complex patterns through interconnected layers of neurons, emulating human brain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6F2A6-2E37-1FE7-0860-FBA43F16C061}"/>
              </a:ext>
            </a:extLst>
          </p:cNvPr>
          <p:cNvSpPr txBox="1"/>
          <p:nvPr/>
        </p:nvSpPr>
        <p:spPr>
          <a:xfrm>
            <a:off x="432262" y="0"/>
            <a:ext cx="6334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Sitka Small Semibold" pitchFamily="2" charset="0"/>
              </a:rPr>
              <a:t>ML MODELS USED</a:t>
            </a:r>
          </a:p>
        </p:txBody>
      </p:sp>
    </p:spTree>
    <p:extLst>
      <p:ext uri="{BB962C8B-B14F-4D97-AF65-F5344CB8AC3E}">
        <p14:creationId xmlns:p14="http://schemas.microsoft.com/office/powerpoint/2010/main" val="357385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Black Background Images - Free Download on Freepik">
            <a:extLst>
              <a:ext uri="{FF2B5EF4-FFF2-40B4-BE49-F238E27FC236}">
                <a16:creationId xmlns:a16="http://schemas.microsoft.com/office/drawing/2014/main" id="{4E59F73C-E620-9117-1BE3-66D86FB54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4C8021-BDE7-07C8-C8DA-B8CC7FF4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55" y="1093123"/>
            <a:ext cx="5560959" cy="4671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B39924-3FE1-D975-0903-ED3A5DDF2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174914"/>
            <a:ext cx="1562100" cy="293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3A41-F40C-D0F2-44DA-F9C6429F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492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nclusion Archives - Matt Porter, The Gadget Man - AI, Technology News and  Reviews">
            <a:extLst>
              <a:ext uri="{FF2B5EF4-FFF2-40B4-BE49-F238E27FC236}">
                <a16:creationId xmlns:a16="http://schemas.microsoft.com/office/drawing/2014/main" id="{0EAB2F4A-B9F8-B5D7-9DEA-790DDB0A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62" y="0"/>
            <a:ext cx="122146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8E5434-28EB-3324-537A-FF22E0658B05}"/>
              </a:ext>
            </a:extLst>
          </p:cNvPr>
          <p:cNvSpPr txBox="1"/>
          <p:nvPr/>
        </p:nvSpPr>
        <p:spPr>
          <a:xfrm>
            <a:off x="133004" y="113391"/>
            <a:ext cx="120589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="1" dirty="0">
              <a:solidFill>
                <a:srgbClr val="ECECEC"/>
              </a:solidFill>
              <a:latin typeface="Söhne"/>
            </a:endParaRPr>
          </a:p>
          <a:p>
            <a:endParaRPr lang="en-US" sz="4000" b="1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US" sz="4000" b="1" i="0" dirty="0">
                <a:solidFill>
                  <a:srgbClr val="ECECEC"/>
                </a:solidFill>
                <a:effectLst/>
                <a:latin typeface="Söhne"/>
              </a:rPr>
              <a:t>Conclusion:</a:t>
            </a:r>
          </a:p>
          <a:p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itka Small Semibold" pitchFamily="2" charset="0"/>
              </a:rPr>
              <a:t>Based on the </a:t>
            </a:r>
            <a:r>
              <a:rPr lang="en-US" b="0" i="0" dirty="0">
                <a:solidFill>
                  <a:schemeClr val="bg1"/>
                </a:solidFill>
                <a:effectLst/>
                <a:latin typeface="Sitka Small Semibold" pitchFamily="2" charset="0"/>
              </a:rPr>
              <a:t>analysis,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itka Small Semibold" pitchFamily="2" charset="0"/>
              </a:rPr>
              <a:t>XGBoost</a:t>
            </a:r>
            <a:r>
              <a:rPr lang="en-US" b="0" i="0" dirty="0">
                <a:solidFill>
                  <a:schemeClr val="bg1"/>
                </a:solidFill>
                <a:effectLst/>
                <a:latin typeface="Sitka Small Semibold" pitchFamily="2" charset="0"/>
              </a:rPr>
              <a:t> and SVM outperformed other algorithms for gender prediction, emphasizing the significance of hyperparameter tuning. Further validation and exploration of feature engineering techniques are warranted to enhance model robustness and generalization.</a:t>
            </a:r>
            <a:endParaRPr lang="en-IN" dirty="0">
              <a:solidFill>
                <a:schemeClr val="bg1"/>
              </a:solidFill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7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701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Bahnschrift</vt:lpstr>
      <vt:lpstr>Calibri</vt:lpstr>
      <vt:lpstr>Calibri Light</vt:lpstr>
      <vt:lpstr>Sitka Heading</vt:lpstr>
      <vt:lpstr>Sitka Small Semibold</vt:lpstr>
      <vt:lpstr>Sitka Subheading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tarik</dc:creator>
  <cp:lastModifiedBy>shaik tarik</cp:lastModifiedBy>
  <cp:revision>2</cp:revision>
  <dcterms:created xsi:type="dcterms:W3CDTF">2024-03-26T17:20:38Z</dcterms:created>
  <dcterms:modified xsi:type="dcterms:W3CDTF">2024-03-26T19:05:46Z</dcterms:modified>
</cp:coreProperties>
</file>