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5568" y="1308890"/>
            <a:ext cx="17717135" cy="0"/>
          </a:xfrm>
          <a:custGeom>
            <a:avLst/>
            <a:gdLst/>
            <a:ahLst/>
            <a:cxnLst/>
            <a:rect l="l" t="t" r="r" b="b"/>
            <a:pathLst>
              <a:path w="17717135" h="0">
                <a:moveTo>
                  <a:pt x="0" y="0"/>
                </a:moveTo>
                <a:lnTo>
                  <a:pt x="17716597" y="0"/>
                </a:lnTo>
              </a:path>
            </a:pathLst>
          </a:custGeom>
          <a:ln w="38100">
            <a:solidFill>
              <a:srgbClr val="0049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31381" y="340260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3744" y="618665"/>
            <a:ext cx="17740511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5568" y="1308890"/>
            <a:ext cx="17717135" cy="0"/>
          </a:xfrm>
          <a:custGeom>
            <a:avLst/>
            <a:gdLst/>
            <a:ahLst/>
            <a:cxnLst/>
            <a:rect l="l" t="t" r="r" b="b"/>
            <a:pathLst>
              <a:path w="17717135" h="0">
                <a:moveTo>
                  <a:pt x="0" y="0"/>
                </a:moveTo>
                <a:lnTo>
                  <a:pt x="17716597" y="0"/>
                </a:lnTo>
              </a:path>
            </a:pathLst>
          </a:custGeom>
          <a:ln w="38100">
            <a:solidFill>
              <a:srgbClr val="0049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627" y="3734263"/>
            <a:ext cx="16970744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627" y="3734263"/>
            <a:ext cx="16970744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11468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ibm.com/tr-tr/cloud/learn/what-is-artificial-intelligence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ibm.com/tr-tr/cloud/learn/exploratory-data-analysis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96" y="170128"/>
            <a:ext cx="1895474" cy="185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74095" y="340257"/>
            <a:ext cx="2486024" cy="1514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3159125" marR="5080" indent="-2853690">
              <a:lnSpc>
                <a:spcPts val="8100"/>
              </a:lnSpc>
              <a:spcBef>
                <a:spcPts val="620"/>
              </a:spcBef>
            </a:pPr>
            <a:r>
              <a:rPr dirty="0" spc="-95"/>
              <a:t>Compec </a:t>
            </a:r>
            <a:r>
              <a:rPr dirty="0" spc="675"/>
              <a:t>~</a:t>
            </a:r>
            <a:r>
              <a:rPr dirty="0" spc="-1000"/>
              <a:t> </a:t>
            </a:r>
            <a:r>
              <a:rPr dirty="0" spc="-40"/>
              <a:t>Boğaziçi </a:t>
            </a:r>
            <a:r>
              <a:rPr dirty="0" spc="15"/>
              <a:t>Üniversitesi </a:t>
            </a:r>
            <a:r>
              <a:rPr dirty="0" spc="175"/>
              <a:t>Bilişim  </a:t>
            </a:r>
            <a:r>
              <a:rPr dirty="0" spc="165"/>
              <a:t>Kulübü </a:t>
            </a:r>
            <a:r>
              <a:rPr dirty="0" spc="35"/>
              <a:t>Python</a:t>
            </a:r>
            <a:r>
              <a:rPr dirty="0" spc="-725"/>
              <a:t> </a:t>
            </a:r>
            <a:r>
              <a:rPr dirty="0" spc="-60"/>
              <a:t>Bootcamp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95328" y="6202110"/>
            <a:ext cx="13906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680" b="1">
                <a:solidFill>
                  <a:srgbClr val="2BAEE3"/>
                </a:solidFill>
                <a:latin typeface="Verdana"/>
                <a:cs typeface="Verdana"/>
              </a:rPr>
              <a:t>1 </a:t>
            </a:r>
            <a:r>
              <a:rPr dirty="0" sz="2150" spc="-195" b="1">
                <a:solidFill>
                  <a:srgbClr val="2BAEE3"/>
                </a:solidFill>
                <a:latin typeface="Verdana"/>
                <a:cs typeface="Verdana"/>
              </a:rPr>
              <a:t>-</a:t>
            </a:r>
            <a:r>
              <a:rPr dirty="0" sz="2150" spc="-180" b="1">
                <a:solidFill>
                  <a:srgbClr val="2BAEE3"/>
                </a:solidFill>
                <a:latin typeface="Verdana"/>
                <a:cs typeface="Verdana"/>
              </a:rPr>
              <a:t> </a:t>
            </a:r>
            <a:r>
              <a:rPr dirty="0" sz="2150" spc="-40" b="1">
                <a:solidFill>
                  <a:srgbClr val="2BAEE3"/>
                </a:solidFill>
                <a:latin typeface="Verdana"/>
                <a:cs typeface="Verdana"/>
              </a:rPr>
              <a:t>HAFTA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7879" y="6081338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 h="0">
                <a:moveTo>
                  <a:pt x="0" y="0"/>
                </a:moveTo>
                <a:lnTo>
                  <a:pt x="6496135" y="0"/>
                </a:lnTo>
              </a:path>
            </a:pathLst>
          </a:custGeom>
          <a:ln w="38100">
            <a:solidFill>
              <a:srgbClr val="99AFD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3300" y="5285414"/>
            <a:ext cx="4391009" cy="17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45311" y="6998847"/>
            <a:ext cx="2619374" cy="261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50734" y="1557454"/>
            <a:ext cx="5210189" cy="5210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3744" y="618665"/>
            <a:ext cx="6760209" cy="554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 b="1">
                <a:latin typeface="Arial"/>
                <a:cs typeface="Arial"/>
              </a:rPr>
              <a:t>Veri </a:t>
            </a:r>
            <a:r>
              <a:rPr dirty="0" sz="3450" spc="50" b="1">
                <a:latin typeface="Arial"/>
                <a:cs typeface="Arial"/>
              </a:rPr>
              <a:t>Bilimi </a:t>
            </a:r>
            <a:r>
              <a:rPr dirty="0" sz="3450" spc="-180" b="1">
                <a:latin typeface="Arial"/>
                <a:cs typeface="Arial"/>
              </a:rPr>
              <a:t>&amp; </a:t>
            </a:r>
            <a:r>
              <a:rPr dirty="0" sz="3450" spc="40" b="1">
                <a:latin typeface="Arial"/>
                <a:cs typeface="Arial"/>
              </a:rPr>
              <a:t>Yapay </a:t>
            </a:r>
            <a:r>
              <a:rPr dirty="0" sz="3450" spc="20" b="1">
                <a:latin typeface="Arial"/>
                <a:cs typeface="Arial"/>
              </a:rPr>
              <a:t>Zekaya</a:t>
            </a:r>
            <a:r>
              <a:rPr dirty="0" sz="3450" spc="-715" b="1">
                <a:latin typeface="Arial"/>
                <a:cs typeface="Arial"/>
              </a:rPr>
              <a:t> </a:t>
            </a:r>
            <a:r>
              <a:rPr dirty="0" sz="3450" spc="-25" b="1">
                <a:latin typeface="Arial"/>
                <a:cs typeface="Arial"/>
              </a:rPr>
              <a:t>Giriş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93" y="5657912"/>
            <a:ext cx="8020050" cy="608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100" b="1">
                <a:latin typeface="Arial"/>
                <a:cs typeface="Arial"/>
              </a:rPr>
              <a:t>Paket/Modül/Kütüphane</a:t>
            </a:r>
            <a:r>
              <a:rPr dirty="0" sz="3800" spc="-135" b="1">
                <a:latin typeface="Arial"/>
                <a:cs typeface="Arial"/>
              </a:rPr>
              <a:t> </a:t>
            </a:r>
            <a:r>
              <a:rPr dirty="0" sz="3800" spc="60" b="1">
                <a:latin typeface="Arial"/>
                <a:cs typeface="Arial"/>
              </a:rPr>
              <a:t>Yönetimi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537" y="3895302"/>
            <a:ext cx="15196753" cy="343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568" y="1308887"/>
            <a:ext cx="17717135" cy="0"/>
          </a:xfrm>
          <a:custGeom>
            <a:avLst/>
            <a:gdLst/>
            <a:ahLst/>
            <a:cxnLst/>
            <a:rect l="l" t="t" r="r" b="b"/>
            <a:pathLst>
              <a:path w="17717135" h="0">
                <a:moveTo>
                  <a:pt x="0" y="0"/>
                </a:moveTo>
                <a:lnTo>
                  <a:pt x="17716597" y="0"/>
                </a:lnTo>
              </a:path>
            </a:pathLst>
          </a:custGeom>
          <a:ln w="38100">
            <a:solidFill>
              <a:srgbClr val="0049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868" y="625174"/>
            <a:ext cx="5654675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30">
                <a:solidFill>
                  <a:srgbClr val="000000"/>
                </a:solidFill>
              </a:rPr>
              <a:t>Referans </a:t>
            </a:r>
            <a:r>
              <a:rPr dirty="0" sz="3450" spc="40">
                <a:solidFill>
                  <a:srgbClr val="000000"/>
                </a:solidFill>
              </a:rPr>
              <a:t>Alınan</a:t>
            </a:r>
            <a:r>
              <a:rPr dirty="0" sz="3450" spc="-330">
                <a:solidFill>
                  <a:srgbClr val="000000"/>
                </a:solidFill>
              </a:rPr>
              <a:t> </a:t>
            </a:r>
            <a:r>
              <a:rPr dirty="0" sz="3450" spc="25">
                <a:solidFill>
                  <a:srgbClr val="000000"/>
                </a:solidFill>
              </a:rPr>
              <a:t>Kaynaklar</a:t>
            </a:r>
            <a:endParaRPr sz="3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48454" y="5547369"/>
            <a:ext cx="4094469" cy="408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6172" y="2627231"/>
            <a:ext cx="8284617" cy="6170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744" y="618669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0709437" y="2553400"/>
            <a:ext cx="7144384" cy="20008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700" marR="5080">
              <a:lnSpc>
                <a:spcPts val="3850"/>
              </a:lnSpc>
              <a:spcBef>
                <a:spcPts val="345"/>
              </a:spcBef>
            </a:pPr>
            <a:r>
              <a:rPr dirty="0" sz="3300" spc="70" b="1">
                <a:latin typeface="Arial"/>
                <a:cs typeface="Arial"/>
              </a:rPr>
              <a:t>"AI</a:t>
            </a:r>
            <a:r>
              <a:rPr dirty="0" sz="3300" spc="-130" b="1">
                <a:latin typeface="Arial"/>
                <a:cs typeface="Arial"/>
              </a:rPr>
              <a:t> </a:t>
            </a:r>
            <a:r>
              <a:rPr dirty="0" sz="3300" spc="-30" b="1">
                <a:latin typeface="Arial"/>
                <a:cs typeface="Arial"/>
              </a:rPr>
              <a:t>is</a:t>
            </a:r>
            <a:r>
              <a:rPr dirty="0" sz="3300" spc="-125" b="1">
                <a:latin typeface="Arial"/>
                <a:cs typeface="Arial"/>
              </a:rPr>
              <a:t> </a:t>
            </a:r>
            <a:r>
              <a:rPr dirty="0" sz="3300" b="1">
                <a:latin typeface="Arial"/>
                <a:cs typeface="Arial"/>
              </a:rPr>
              <a:t>the</a:t>
            </a:r>
            <a:r>
              <a:rPr dirty="0" sz="3300" spc="-130" b="1">
                <a:latin typeface="Arial"/>
                <a:cs typeface="Arial"/>
              </a:rPr>
              <a:t> </a:t>
            </a:r>
            <a:r>
              <a:rPr dirty="0" sz="3300" spc="10" b="1">
                <a:latin typeface="Arial"/>
                <a:cs typeface="Arial"/>
              </a:rPr>
              <a:t>new</a:t>
            </a:r>
            <a:r>
              <a:rPr dirty="0" sz="3300" spc="-125" b="1">
                <a:latin typeface="Arial"/>
                <a:cs typeface="Arial"/>
              </a:rPr>
              <a:t> </a:t>
            </a:r>
            <a:r>
              <a:rPr dirty="0" sz="3300" spc="30" b="1">
                <a:latin typeface="Arial"/>
                <a:cs typeface="Arial"/>
              </a:rPr>
              <a:t>electricity".</a:t>
            </a:r>
            <a:r>
              <a:rPr dirty="0" sz="3300" spc="-125" b="1">
                <a:latin typeface="Arial"/>
                <a:cs typeface="Arial"/>
              </a:rPr>
              <a:t> </a:t>
            </a:r>
            <a:r>
              <a:rPr dirty="0" sz="3300" spc="250" b="1">
                <a:latin typeface="Arial"/>
                <a:cs typeface="Arial"/>
              </a:rPr>
              <a:t>It</a:t>
            </a:r>
            <a:r>
              <a:rPr dirty="0" sz="3300" spc="-130" b="1">
                <a:latin typeface="Arial"/>
                <a:cs typeface="Arial"/>
              </a:rPr>
              <a:t> </a:t>
            </a:r>
            <a:r>
              <a:rPr dirty="0" sz="3300" spc="-80" b="1">
                <a:latin typeface="Arial"/>
                <a:cs typeface="Arial"/>
              </a:rPr>
              <a:t>has</a:t>
            </a:r>
            <a:r>
              <a:rPr dirty="0" sz="3300" spc="-125" b="1">
                <a:latin typeface="Arial"/>
                <a:cs typeface="Arial"/>
              </a:rPr>
              <a:t> </a:t>
            </a:r>
            <a:r>
              <a:rPr dirty="0" sz="3300" b="1">
                <a:latin typeface="Arial"/>
                <a:cs typeface="Arial"/>
              </a:rPr>
              <a:t>the  </a:t>
            </a:r>
            <a:r>
              <a:rPr dirty="0" sz="3300" spc="45" b="1">
                <a:latin typeface="Arial"/>
                <a:cs typeface="Arial"/>
              </a:rPr>
              <a:t>potential </a:t>
            </a:r>
            <a:r>
              <a:rPr dirty="0" sz="3300" spc="-5" b="1">
                <a:latin typeface="Arial"/>
                <a:cs typeface="Arial"/>
              </a:rPr>
              <a:t>to </a:t>
            </a:r>
            <a:r>
              <a:rPr dirty="0" sz="3300" spc="85" b="1">
                <a:latin typeface="Arial"/>
                <a:cs typeface="Arial"/>
              </a:rPr>
              <a:t>transform </a:t>
            </a:r>
            <a:r>
              <a:rPr dirty="0" sz="3300" spc="-20" b="1">
                <a:latin typeface="Arial"/>
                <a:cs typeface="Arial"/>
              </a:rPr>
              <a:t>every  </a:t>
            </a:r>
            <a:r>
              <a:rPr dirty="0" sz="3300" spc="65" b="1">
                <a:latin typeface="Arial"/>
                <a:cs typeface="Arial"/>
              </a:rPr>
              <a:t>industry </a:t>
            </a:r>
            <a:r>
              <a:rPr dirty="0" sz="3300" spc="15" b="1">
                <a:latin typeface="Arial"/>
                <a:cs typeface="Arial"/>
              </a:rPr>
              <a:t>and </a:t>
            </a:r>
            <a:r>
              <a:rPr dirty="0" sz="3300" spc="-5" b="1">
                <a:latin typeface="Arial"/>
                <a:cs typeface="Arial"/>
              </a:rPr>
              <a:t>to </a:t>
            </a:r>
            <a:r>
              <a:rPr dirty="0" sz="3300" spc="-10" b="1">
                <a:latin typeface="Arial"/>
                <a:cs typeface="Arial"/>
              </a:rPr>
              <a:t>create </a:t>
            </a:r>
            <a:r>
              <a:rPr dirty="0" sz="3300" spc="-25" b="1">
                <a:latin typeface="Arial"/>
                <a:cs typeface="Arial"/>
              </a:rPr>
              <a:t>huge  </a:t>
            </a:r>
            <a:r>
              <a:rPr dirty="0" sz="3300" spc="-20" b="1">
                <a:latin typeface="Arial"/>
                <a:cs typeface="Arial"/>
              </a:rPr>
              <a:t>economic</a:t>
            </a:r>
            <a:r>
              <a:rPr dirty="0" sz="3300" spc="-130" b="1">
                <a:latin typeface="Arial"/>
                <a:cs typeface="Arial"/>
              </a:rPr>
              <a:t> </a:t>
            </a:r>
            <a:r>
              <a:rPr dirty="0" sz="3300" spc="-5" b="1">
                <a:latin typeface="Arial"/>
                <a:cs typeface="Arial"/>
              </a:rPr>
              <a:t>value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3932" y="5198446"/>
            <a:ext cx="109537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5" b="1">
                <a:latin typeface="Verdana"/>
                <a:cs typeface="Verdana"/>
              </a:rPr>
              <a:t>ANDREW</a:t>
            </a:r>
            <a:r>
              <a:rPr dirty="0" sz="1200" spc="-125" b="1">
                <a:latin typeface="Verdana"/>
                <a:cs typeface="Verdana"/>
              </a:rPr>
              <a:t> </a:t>
            </a:r>
            <a:r>
              <a:rPr dirty="0" sz="1200" spc="-25" b="1">
                <a:latin typeface="Verdana"/>
                <a:cs typeface="Verdana"/>
              </a:rPr>
              <a:t>NG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744" y="618669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4" name="object 4"/>
          <p:cNvSpPr/>
          <p:nvPr/>
        </p:nvSpPr>
        <p:spPr>
          <a:xfrm>
            <a:off x="13112128" y="7345184"/>
            <a:ext cx="2611120" cy="19050"/>
          </a:xfrm>
          <a:custGeom>
            <a:avLst/>
            <a:gdLst/>
            <a:ahLst/>
            <a:cxnLst/>
            <a:rect l="l" t="t" r="r" b="b"/>
            <a:pathLst>
              <a:path w="2611119" h="19050">
                <a:moveTo>
                  <a:pt x="2611120" y="0"/>
                </a:moveTo>
                <a:lnTo>
                  <a:pt x="1662595" y="0"/>
                </a:lnTo>
                <a:lnTo>
                  <a:pt x="1325905" y="0"/>
                </a:lnTo>
                <a:lnTo>
                  <a:pt x="368223" y="0"/>
                </a:lnTo>
                <a:lnTo>
                  <a:pt x="0" y="0"/>
                </a:lnTo>
                <a:lnTo>
                  <a:pt x="0" y="19050"/>
                </a:lnTo>
                <a:lnTo>
                  <a:pt x="368223" y="19050"/>
                </a:lnTo>
                <a:lnTo>
                  <a:pt x="1325905" y="19050"/>
                </a:lnTo>
                <a:lnTo>
                  <a:pt x="1662595" y="19050"/>
                </a:lnTo>
                <a:lnTo>
                  <a:pt x="2611120" y="19050"/>
                </a:lnTo>
                <a:lnTo>
                  <a:pt x="2611120" y="0"/>
                </a:lnTo>
                <a:close/>
              </a:path>
            </a:pathLst>
          </a:custGeom>
          <a:solidFill>
            <a:srgbClr val="99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70782" y="7037201"/>
            <a:ext cx="386524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150" spc="-60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I</a:t>
            </a:r>
            <a:r>
              <a:rPr dirty="0" u="heavy" sz="2150" spc="2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150" spc="16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BM </a:t>
            </a:r>
            <a:r>
              <a:rPr dirty="0" u="heavy" sz="2150" spc="-190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~ </a:t>
            </a:r>
            <a:r>
              <a:rPr dirty="0" u="heavy" sz="2150" spc="6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Ya</a:t>
            </a:r>
            <a:r>
              <a:rPr dirty="0" sz="2150" spc="6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pay </a:t>
            </a:r>
            <a:r>
              <a:rPr dirty="0" sz="2150" spc="10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Zeka </a:t>
            </a:r>
            <a:r>
              <a:rPr dirty="0" sz="2150" spc="20">
                <a:solidFill>
                  <a:srgbClr val="99AFD1"/>
                </a:solidFill>
                <a:latin typeface="Arial"/>
                <a:cs typeface="Arial"/>
                <a:hlinkClick r:id="rId3"/>
              </a:rPr>
              <a:t>(AI)</a:t>
            </a:r>
            <a:r>
              <a:rPr dirty="0" sz="2150" spc="-200">
                <a:solidFill>
                  <a:srgbClr val="99AFD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150" spc="7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Nedir?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929" y="4286708"/>
            <a:ext cx="11537315" cy="17310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>
              <a:lnSpc>
                <a:spcPts val="4420"/>
              </a:lnSpc>
              <a:spcBef>
                <a:spcPts val="385"/>
              </a:spcBef>
            </a:pPr>
            <a:r>
              <a:rPr dirty="0" sz="3800" spc="190" b="1">
                <a:latin typeface="Arial"/>
                <a:cs typeface="Arial"/>
              </a:rPr>
              <a:t>Bir</a:t>
            </a:r>
            <a:r>
              <a:rPr dirty="0" sz="3800" spc="-140" b="1">
                <a:latin typeface="Arial"/>
                <a:cs typeface="Arial"/>
              </a:rPr>
              <a:t> </a:t>
            </a:r>
            <a:r>
              <a:rPr dirty="0" sz="3800" spc="65" b="1">
                <a:latin typeface="Arial"/>
                <a:cs typeface="Arial"/>
              </a:rPr>
              <a:t>bilgisayarın</a:t>
            </a:r>
            <a:r>
              <a:rPr dirty="0" sz="3800" spc="-135" b="1">
                <a:latin typeface="Arial"/>
                <a:cs typeface="Arial"/>
              </a:rPr>
              <a:t> </a:t>
            </a:r>
            <a:r>
              <a:rPr dirty="0" sz="3800" spc="-105" b="1">
                <a:latin typeface="Arial"/>
                <a:cs typeface="Arial"/>
              </a:rPr>
              <a:t>veya</a:t>
            </a:r>
            <a:r>
              <a:rPr dirty="0" sz="3800" spc="-140" b="1">
                <a:latin typeface="Arial"/>
                <a:cs typeface="Arial"/>
              </a:rPr>
              <a:t> </a:t>
            </a:r>
            <a:r>
              <a:rPr dirty="0" sz="3800" spc="200" b="1">
                <a:latin typeface="Arial"/>
                <a:cs typeface="Arial"/>
              </a:rPr>
              <a:t>bir</a:t>
            </a:r>
            <a:r>
              <a:rPr dirty="0" sz="3800" spc="-135" b="1">
                <a:latin typeface="Arial"/>
                <a:cs typeface="Arial"/>
              </a:rPr>
              <a:t> </a:t>
            </a:r>
            <a:r>
              <a:rPr dirty="0" sz="3800" spc="45" b="1">
                <a:latin typeface="Arial"/>
                <a:cs typeface="Arial"/>
              </a:rPr>
              <a:t>bilgisayar</a:t>
            </a:r>
            <a:r>
              <a:rPr dirty="0" sz="3800" spc="-140" b="1">
                <a:latin typeface="Arial"/>
                <a:cs typeface="Arial"/>
              </a:rPr>
              <a:t> </a:t>
            </a:r>
            <a:r>
              <a:rPr dirty="0" sz="3800" spc="105" b="1">
                <a:latin typeface="Arial"/>
                <a:cs typeface="Arial"/>
              </a:rPr>
              <a:t>kontrolündeki  </a:t>
            </a:r>
            <a:r>
              <a:rPr dirty="0" sz="3800" spc="200" b="1">
                <a:latin typeface="Arial"/>
                <a:cs typeface="Arial"/>
              </a:rPr>
              <a:t>bir </a:t>
            </a:r>
            <a:r>
              <a:rPr dirty="0" sz="3800" spc="65" b="1">
                <a:latin typeface="Arial"/>
                <a:cs typeface="Arial"/>
              </a:rPr>
              <a:t>robotun </a:t>
            </a:r>
            <a:r>
              <a:rPr dirty="0" sz="3800" spc="20" b="1">
                <a:latin typeface="Arial"/>
                <a:cs typeface="Arial"/>
              </a:rPr>
              <a:t>çeşitli </a:t>
            </a:r>
            <a:r>
              <a:rPr dirty="0" sz="3800" spc="85" b="1">
                <a:latin typeface="Arial"/>
                <a:cs typeface="Arial"/>
              </a:rPr>
              <a:t>faaliyetleri </a:t>
            </a:r>
            <a:r>
              <a:rPr dirty="0" sz="3800" spc="55" b="1">
                <a:latin typeface="Arial"/>
                <a:cs typeface="Arial"/>
              </a:rPr>
              <a:t>zeki </a:t>
            </a:r>
            <a:r>
              <a:rPr dirty="0" sz="3800" spc="90" b="1">
                <a:latin typeface="Arial"/>
                <a:cs typeface="Arial"/>
              </a:rPr>
              <a:t>canlılara  </a:t>
            </a:r>
            <a:r>
              <a:rPr dirty="0" sz="3800" spc="10" b="1">
                <a:latin typeface="Arial"/>
                <a:cs typeface="Arial"/>
              </a:rPr>
              <a:t>benzer </a:t>
            </a:r>
            <a:r>
              <a:rPr dirty="0" sz="3800" spc="15" b="1">
                <a:latin typeface="Arial"/>
                <a:cs typeface="Arial"/>
              </a:rPr>
              <a:t>şekilde </a:t>
            </a:r>
            <a:r>
              <a:rPr dirty="0" sz="3800" spc="50" b="1">
                <a:latin typeface="Arial"/>
                <a:cs typeface="Arial"/>
              </a:rPr>
              <a:t>yerine </a:t>
            </a:r>
            <a:r>
              <a:rPr dirty="0" sz="3800" spc="55" b="1">
                <a:latin typeface="Arial"/>
                <a:cs typeface="Arial"/>
              </a:rPr>
              <a:t>getirme</a:t>
            </a:r>
            <a:r>
              <a:rPr dirty="0" sz="3800" spc="-670" b="1">
                <a:latin typeface="Arial"/>
                <a:cs typeface="Arial"/>
              </a:rPr>
              <a:t> </a:t>
            </a:r>
            <a:r>
              <a:rPr dirty="0" sz="3800" spc="120" b="1">
                <a:latin typeface="Arial"/>
                <a:cs typeface="Arial"/>
              </a:rPr>
              <a:t>kabiliyetidir.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744" y="618665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4" name="object 4"/>
          <p:cNvSpPr/>
          <p:nvPr/>
        </p:nvSpPr>
        <p:spPr>
          <a:xfrm>
            <a:off x="13396990" y="7345184"/>
            <a:ext cx="2102485" cy="19050"/>
          </a:xfrm>
          <a:custGeom>
            <a:avLst/>
            <a:gdLst/>
            <a:ahLst/>
            <a:cxnLst/>
            <a:rect l="l" t="t" r="r" b="b"/>
            <a:pathLst>
              <a:path w="2102484" h="19050">
                <a:moveTo>
                  <a:pt x="2102256" y="0"/>
                </a:moveTo>
                <a:lnTo>
                  <a:pt x="306057" y="0"/>
                </a:lnTo>
                <a:lnTo>
                  <a:pt x="0" y="0"/>
                </a:lnTo>
                <a:lnTo>
                  <a:pt x="0" y="19050"/>
                </a:lnTo>
                <a:lnTo>
                  <a:pt x="306057" y="19050"/>
                </a:lnTo>
                <a:lnTo>
                  <a:pt x="2102256" y="19050"/>
                </a:lnTo>
                <a:lnTo>
                  <a:pt x="2102256" y="0"/>
                </a:lnTo>
                <a:close/>
              </a:path>
            </a:pathLst>
          </a:custGeom>
          <a:solidFill>
            <a:srgbClr val="99A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94619" y="7037201"/>
            <a:ext cx="341757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150" spc="-60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150" spc="2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150" spc="16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BM </a:t>
            </a:r>
            <a:r>
              <a:rPr dirty="0" u="heavy" sz="2150" spc="-190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~ </a:t>
            </a:r>
            <a:r>
              <a:rPr dirty="0" u="heavy" sz="2150" spc="75">
                <a:solidFill>
                  <a:srgbClr val="99AFD1"/>
                </a:solidFill>
                <a:uFill>
                  <a:solidFill>
                    <a:srgbClr val="99AFD1"/>
                  </a:solidFill>
                </a:uFill>
                <a:latin typeface="Arial"/>
                <a:cs typeface="Arial"/>
                <a:hlinkClick r:id="rId3"/>
              </a:rPr>
              <a:t>Ke</a:t>
            </a:r>
            <a:r>
              <a:rPr dirty="0" sz="2150" spc="7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şifçi </a:t>
            </a:r>
            <a:r>
              <a:rPr dirty="0" sz="2150" spc="70">
                <a:solidFill>
                  <a:srgbClr val="99AFD1"/>
                </a:solidFill>
                <a:latin typeface="Arial"/>
                <a:cs typeface="Arial"/>
                <a:hlinkClick r:id="rId3"/>
              </a:rPr>
              <a:t>Veri</a:t>
            </a:r>
            <a:r>
              <a:rPr dirty="0" sz="2150" spc="-9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150" spc="65">
                <a:solidFill>
                  <a:srgbClr val="99AFD1"/>
                </a:solidFill>
                <a:latin typeface="Arial"/>
                <a:cs typeface="Arial"/>
                <a:hlinkClick r:id="rId3"/>
              </a:rPr>
              <a:t>Analizi?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606" y="4286708"/>
            <a:ext cx="10902315" cy="17310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 indent="-635">
              <a:lnSpc>
                <a:spcPts val="4420"/>
              </a:lnSpc>
              <a:spcBef>
                <a:spcPts val="385"/>
              </a:spcBef>
            </a:pPr>
            <a:r>
              <a:rPr dirty="0" sz="3800" spc="130" b="1">
                <a:latin typeface="Arial"/>
                <a:cs typeface="Arial"/>
              </a:rPr>
              <a:t>Veriler, </a:t>
            </a:r>
            <a:r>
              <a:rPr dirty="0" sz="3800" spc="90" b="1">
                <a:latin typeface="Arial"/>
                <a:cs typeface="Arial"/>
              </a:rPr>
              <a:t>araştırmalardan, </a:t>
            </a:r>
            <a:r>
              <a:rPr dirty="0" sz="3800" spc="15" b="1">
                <a:latin typeface="Arial"/>
                <a:cs typeface="Arial"/>
              </a:rPr>
              <a:t>deneylerden,  </a:t>
            </a:r>
            <a:r>
              <a:rPr dirty="0" sz="3800" spc="25" b="1">
                <a:latin typeface="Arial"/>
                <a:cs typeface="Arial"/>
              </a:rPr>
              <a:t>gözlemlerden </a:t>
            </a:r>
            <a:r>
              <a:rPr dirty="0" sz="3800" spc="-145" b="1">
                <a:latin typeface="Arial"/>
                <a:cs typeface="Arial"/>
              </a:rPr>
              <a:t>ve </a:t>
            </a:r>
            <a:r>
              <a:rPr dirty="0" sz="3800" spc="80" b="1">
                <a:latin typeface="Arial"/>
                <a:cs typeface="Arial"/>
              </a:rPr>
              <a:t>internet gibi </a:t>
            </a:r>
            <a:r>
              <a:rPr dirty="0" sz="3800" spc="100" b="1">
                <a:latin typeface="Arial"/>
                <a:cs typeface="Arial"/>
              </a:rPr>
              <a:t>ortamlardan</a:t>
            </a:r>
            <a:r>
              <a:rPr dirty="0" sz="3800" spc="-755" b="1">
                <a:latin typeface="Arial"/>
                <a:cs typeface="Arial"/>
              </a:rPr>
              <a:t> </a:t>
            </a:r>
            <a:r>
              <a:rPr dirty="0" sz="3800" spc="-25" b="1">
                <a:latin typeface="Arial"/>
                <a:cs typeface="Arial"/>
              </a:rPr>
              <a:t>elde  </a:t>
            </a:r>
            <a:r>
              <a:rPr dirty="0" sz="3800" spc="40" b="1">
                <a:latin typeface="Arial"/>
                <a:cs typeface="Arial"/>
              </a:rPr>
              <a:t>edilen </a:t>
            </a:r>
            <a:r>
              <a:rPr dirty="0" sz="3800" spc="90" b="1">
                <a:latin typeface="Arial"/>
                <a:cs typeface="Arial"/>
              </a:rPr>
              <a:t>her </a:t>
            </a:r>
            <a:r>
              <a:rPr dirty="0" sz="3800" spc="170" b="1">
                <a:latin typeface="Arial"/>
                <a:cs typeface="Arial"/>
              </a:rPr>
              <a:t>türlü</a:t>
            </a:r>
            <a:r>
              <a:rPr dirty="0" sz="3800" spc="-570" b="1">
                <a:latin typeface="Arial"/>
                <a:cs typeface="Arial"/>
              </a:rPr>
              <a:t> </a:t>
            </a:r>
            <a:r>
              <a:rPr dirty="0" sz="3800" spc="70" b="1">
                <a:latin typeface="Arial"/>
                <a:cs typeface="Arial"/>
              </a:rPr>
              <a:t>değerdir.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60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8515" y="3218139"/>
            <a:ext cx="2171699" cy="2581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19636" y="3957238"/>
            <a:ext cx="6141645" cy="3713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5682" y="3715282"/>
            <a:ext cx="3785732" cy="1482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8879" y="7478379"/>
            <a:ext cx="2311864" cy="2318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4205" y="6649712"/>
            <a:ext cx="3917786" cy="3238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744" y="618665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9" name="object 9"/>
          <p:cNvSpPr txBox="1"/>
          <p:nvPr/>
        </p:nvSpPr>
        <p:spPr>
          <a:xfrm>
            <a:off x="1360898" y="1926294"/>
            <a:ext cx="8462010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4245" algn="l"/>
              </a:tabLst>
            </a:pPr>
            <a:r>
              <a:rPr dirty="0" sz="5850" spc="-865">
                <a:solidFill>
                  <a:srgbClr val="1D5EAA"/>
                </a:solidFill>
                <a:latin typeface="Arial"/>
                <a:cs typeface="Arial"/>
              </a:rPr>
              <a:t>Data</a:t>
            </a:r>
            <a:r>
              <a:rPr dirty="0" sz="5850" spc="-155">
                <a:solidFill>
                  <a:srgbClr val="1D5EAA"/>
                </a:solidFill>
                <a:latin typeface="Arial"/>
                <a:cs typeface="Arial"/>
              </a:rPr>
              <a:t> </a:t>
            </a:r>
            <a:r>
              <a:rPr dirty="0" sz="5850" spc="-1075">
                <a:solidFill>
                  <a:srgbClr val="1D5EAA"/>
                </a:solidFill>
                <a:latin typeface="Arial"/>
                <a:cs typeface="Arial"/>
              </a:rPr>
              <a:t>Sources	</a:t>
            </a:r>
            <a:r>
              <a:rPr dirty="0" sz="5850" spc="-865">
                <a:solidFill>
                  <a:srgbClr val="1D5EAA"/>
                </a:solidFill>
                <a:latin typeface="Arial"/>
                <a:cs typeface="Arial"/>
              </a:rPr>
              <a:t>Data</a:t>
            </a:r>
            <a:r>
              <a:rPr dirty="0" sz="5850" spc="-210">
                <a:solidFill>
                  <a:srgbClr val="1D5EAA"/>
                </a:solidFill>
                <a:latin typeface="Arial"/>
                <a:cs typeface="Arial"/>
              </a:rPr>
              <a:t> </a:t>
            </a:r>
            <a:r>
              <a:rPr dirty="0" sz="5850" spc="-525">
                <a:solidFill>
                  <a:srgbClr val="1D5EAA"/>
                </a:solidFill>
                <a:latin typeface="Arial"/>
                <a:cs typeface="Arial"/>
              </a:rPr>
              <a:t>Analytics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5102" y="6261043"/>
            <a:ext cx="3061970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50" spc="-490">
                <a:solidFill>
                  <a:srgbClr val="1D5EAA"/>
                </a:solidFill>
                <a:latin typeface="Arial"/>
                <a:cs typeface="Arial"/>
              </a:rPr>
              <a:t>Information</a:t>
            </a:r>
            <a:endParaRPr sz="5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568" y="1308887"/>
            <a:ext cx="17717135" cy="0"/>
          </a:xfrm>
          <a:custGeom>
            <a:avLst/>
            <a:gdLst/>
            <a:ahLst/>
            <a:cxnLst/>
            <a:rect l="l" t="t" r="r" b="b"/>
            <a:pathLst>
              <a:path w="17717135" h="0">
                <a:moveTo>
                  <a:pt x="0" y="0"/>
                </a:moveTo>
                <a:lnTo>
                  <a:pt x="17716597" y="0"/>
                </a:lnTo>
              </a:path>
            </a:pathLst>
          </a:custGeom>
          <a:ln w="38100">
            <a:solidFill>
              <a:srgbClr val="0049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5333" y="2416157"/>
            <a:ext cx="7213485" cy="6957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744" y="618669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87057" y="2327370"/>
            <a:ext cx="7489848" cy="723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744" y="618669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5" name="object 5"/>
          <p:cNvSpPr/>
          <p:nvPr/>
        </p:nvSpPr>
        <p:spPr>
          <a:xfrm>
            <a:off x="219075" y="1903308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6539" y="1698202"/>
            <a:ext cx="3532504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95"/>
              </a:spcBef>
            </a:pPr>
            <a:r>
              <a:rPr dirty="0" sz="2150" spc="-65" b="1">
                <a:latin typeface="Verdana"/>
                <a:cs typeface="Verdana"/>
              </a:rPr>
              <a:t>Temel</a:t>
            </a:r>
            <a:r>
              <a:rPr dirty="0" sz="2150" spc="-145" b="1">
                <a:latin typeface="Verdana"/>
                <a:cs typeface="Verdana"/>
              </a:rPr>
              <a:t> </a:t>
            </a:r>
            <a:r>
              <a:rPr dirty="0" sz="2150" spc="-40" b="1">
                <a:latin typeface="Verdana"/>
                <a:cs typeface="Verdana"/>
              </a:rPr>
              <a:t>Matematik</a:t>
            </a:r>
            <a:r>
              <a:rPr dirty="0" sz="2150" spc="-145" b="1">
                <a:latin typeface="Verdana"/>
                <a:cs typeface="Verdana"/>
              </a:rPr>
              <a:t> </a:t>
            </a:r>
            <a:r>
              <a:rPr dirty="0" sz="2150" spc="-60" b="1">
                <a:latin typeface="Verdana"/>
                <a:cs typeface="Verdana"/>
              </a:rPr>
              <a:t>Bilgisi </a:t>
            </a:r>
            <a:r>
              <a:rPr dirty="0" sz="2150" spc="-85" b="1">
                <a:latin typeface="Verdana"/>
                <a:cs typeface="Verdana"/>
              </a:rPr>
              <a:t> </a:t>
            </a:r>
            <a:r>
              <a:rPr dirty="0" sz="2150" spc="-55" b="1">
                <a:latin typeface="Verdana"/>
                <a:cs typeface="Verdana"/>
              </a:rPr>
              <a:t>Hipotez</a:t>
            </a:r>
            <a:r>
              <a:rPr dirty="0" sz="2150" spc="-130" b="1">
                <a:latin typeface="Verdana"/>
                <a:cs typeface="Verdana"/>
              </a:rPr>
              <a:t> </a:t>
            </a:r>
            <a:r>
              <a:rPr dirty="0" sz="2150" spc="-85" b="1">
                <a:latin typeface="Verdana"/>
                <a:cs typeface="Verdana"/>
              </a:rPr>
              <a:t>Testleri</a:t>
            </a:r>
            <a:endParaRPr sz="2150">
              <a:latin typeface="Verdana"/>
              <a:cs typeface="Verdana"/>
            </a:endParaRPr>
          </a:p>
          <a:p>
            <a:pPr algn="ctr" marL="260350" marR="254000">
              <a:lnSpc>
                <a:spcPct val="116300"/>
              </a:lnSpc>
            </a:pPr>
            <a:r>
              <a:rPr dirty="0" sz="2150" spc="-75" b="1">
                <a:latin typeface="Verdana"/>
                <a:cs typeface="Verdana"/>
              </a:rPr>
              <a:t>Veri </a:t>
            </a:r>
            <a:r>
              <a:rPr dirty="0" sz="2150" spc="-80" b="1">
                <a:latin typeface="Verdana"/>
                <a:cs typeface="Verdana"/>
              </a:rPr>
              <a:t>Görselleştirme  </a:t>
            </a:r>
            <a:r>
              <a:rPr dirty="0" sz="2150" spc="-110" b="1">
                <a:latin typeface="Verdana"/>
                <a:cs typeface="Verdana"/>
              </a:rPr>
              <a:t>İstatiksel</a:t>
            </a:r>
            <a:r>
              <a:rPr dirty="0" sz="2150" spc="-175" b="1">
                <a:latin typeface="Verdana"/>
                <a:cs typeface="Verdana"/>
              </a:rPr>
              <a:t> </a:t>
            </a:r>
            <a:r>
              <a:rPr dirty="0" sz="2150" spc="-40" b="1">
                <a:latin typeface="Verdana"/>
                <a:cs typeface="Verdana"/>
              </a:rPr>
              <a:t>Modelleme </a:t>
            </a:r>
            <a:r>
              <a:rPr dirty="0" sz="2150" spc="-30" b="1">
                <a:latin typeface="Verdana"/>
                <a:cs typeface="Verdana"/>
              </a:rPr>
              <a:t> </a:t>
            </a:r>
            <a:r>
              <a:rPr dirty="0" sz="2150" spc="-40" b="1">
                <a:latin typeface="Verdana"/>
                <a:cs typeface="Verdana"/>
              </a:rPr>
              <a:t>Makine</a:t>
            </a:r>
            <a:r>
              <a:rPr dirty="0" sz="2150" spc="-150" b="1">
                <a:latin typeface="Verdana"/>
                <a:cs typeface="Verdana"/>
              </a:rPr>
              <a:t> </a:t>
            </a:r>
            <a:r>
              <a:rPr dirty="0" sz="2150" spc="-50" b="1">
                <a:latin typeface="Verdana"/>
                <a:cs typeface="Verdana"/>
              </a:rPr>
              <a:t>Öğrenmesi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075" y="2284308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075" y="2665308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9075" y="3046308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075" y="3427308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18532" y="4321830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64941" y="4147986"/>
            <a:ext cx="4135754" cy="1940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1000" marR="307975" indent="-635">
              <a:lnSpc>
                <a:spcPct val="116300"/>
              </a:lnSpc>
              <a:spcBef>
                <a:spcPts val="95"/>
              </a:spcBef>
            </a:pPr>
            <a:r>
              <a:rPr dirty="0" sz="1800" spc="-35" b="1">
                <a:latin typeface="Verdana"/>
                <a:cs typeface="Verdana"/>
              </a:rPr>
              <a:t>Python </a:t>
            </a:r>
            <a:r>
              <a:rPr dirty="0" sz="1800" spc="-165" b="1">
                <a:latin typeface="Verdana"/>
                <a:cs typeface="Verdana"/>
              </a:rPr>
              <a:t>- </a:t>
            </a:r>
            <a:r>
              <a:rPr dirty="0" sz="1800" spc="-70" b="1">
                <a:latin typeface="Verdana"/>
                <a:cs typeface="Verdana"/>
              </a:rPr>
              <a:t>R </a:t>
            </a:r>
            <a:r>
              <a:rPr dirty="0" sz="1800" spc="-165" b="1">
                <a:latin typeface="Verdana"/>
                <a:cs typeface="Verdana"/>
              </a:rPr>
              <a:t>- </a:t>
            </a:r>
            <a:r>
              <a:rPr dirty="0" sz="1800" spc="-65" b="1">
                <a:latin typeface="Verdana"/>
                <a:cs typeface="Verdana"/>
              </a:rPr>
              <a:t>Scala </a:t>
            </a:r>
            <a:r>
              <a:rPr dirty="0" sz="1800" spc="-165" b="1">
                <a:latin typeface="Verdana"/>
                <a:cs typeface="Verdana"/>
              </a:rPr>
              <a:t>- </a:t>
            </a:r>
            <a:r>
              <a:rPr dirty="0" sz="1800" spc="-65" b="1">
                <a:latin typeface="Verdana"/>
                <a:cs typeface="Verdana"/>
              </a:rPr>
              <a:t>Java  </a:t>
            </a:r>
            <a:r>
              <a:rPr dirty="0" sz="1800" spc="-60" b="1">
                <a:latin typeface="Verdana"/>
                <a:cs typeface="Verdana"/>
              </a:rPr>
              <a:t>Veri </a:t>
            </a:r>
            <a:r>
              <a:rPr dirty="0" sz="1800" spc="-70" b="1">
                <a:latin typeface="Verdana"/>
                <a:cs typeface="Verdana"/>
              </a:rPr>
              <a:t>Tabanları </a:t>
            </a:r>
            <a:r>
              <a:rPr dirty="0" sz="1800" spc="-125" b="1">
                <a:latin typeface="Verdana"/>
                <a:cs typeface="Verdana"/>
              </a:rPr>
              <a:t>(SQL </a:t>
            </a:r>
            <a:r>
              <a:rPr dirty="0" sz="1800" spc="-165" b="1">
                <a:latin typeface="Verdana"/>
                <a:cs typeface="Verdana"/>
              </a:rPr>
              <a:t>-</a:t>
            </a:r>
            <a:r>
              <a:rPr dirty="0" sz="1800" spc="-175" b="1">
                <a:latin typeface="Verdana"/>
                <a:cs typeface="Verdana"/>
              </a:rPr>
              <a:t> </a:t>
            </a:r>
            <a:r>
              <a:rPr dirty="0" sz="1800" spc="-100" b="1">
                <a:latin typeface="Verdana"/>
                <a:cs typeface="Verdana"/>
              </a:rPr>
              <a:t>NoSQL)  </a:t>
            </a:r>
            <a:r>
              <a:rPr dirty="0" sz="1800" spc="-35" b="1">
                <a:latin typeface="Verdana"/>
                <a:cs typeface="Verdana"/>
              </a:rPr>
              <a:t>Makine</a:t>
            </a:r>
            <a:r>
              <a:rPr dirty="0" sz="1800" spc="-105" b="1">
                <a:latin typeface="Verdana"/>
                <a:cs typeface="Verdana"/>
              </a:rPr>
              <a:t> </a:t>
            </a:r>
            <a:r>
              <a:rPr dirty="0" sz="1800" spc="-45" b="1">
                <a:latin typeface="Verdana"/>
                <a:cs typeface="Verdana"/>
              </a:rPr>
              <a:t>Öğrenmesi</a:t>
            </a:r>
            <a:endParaRPr sz="1800">
              <a:latin typeface="Verdana"/>
              <a:cs typeface="Verdana"/>
            </a:endParaRPr>
          </a:p>
          <a:p>
            <a:pPr algn="ctr" marL="64769">
              <a:lnSpc>
                <a:spcPct val="100000"/>
              </a:lnSpc>
              <a:spcBef>
                <a:spcPts val="350"/>
              </a:spcBef>
            </a:pPr>
            <a:r>
              <a:rPr dirty="0" sz="1800" spc="-25" b="1">
                <a:latin typeface="Verdana"/>
                <a:cs typeface="Verdana"/>
              </a:rPr>
              <a:t>MLOps</a:t>
            </a:r>
            <a:endParaRPr sz="1800">
              <a:latin typeface="Verdana"/>
              <a:cs typeface="Verdana"/>
            </a:endParaRPr>
          </a:p>
          <a:p>
            <a:pPr algn="ctr" marL="12700" marR="5080">
              <a:lnSpc>
                <a:spcPct val="116300"/>
              </a:lnSpc>
              <a:spcBef>
                <a:spcPts val="5"/>
              </a:spcBef>
            </a:pPr>
            <a:r>
              <a:rPr dirty="0" sz="1800" spc="-30" b="1">
                <a:latin typeface="Verdana"/>
                <a:cs typeface="Verdana"/>
              </a:rPr>
              <a:t>Büyük </a:t>
            </a:r>
            <a:r>
              <a:rPr dirty="0" sz="1800" spc="-60" b="1">
                <a:latin typeface="Verdana"/>
                <a:cs typeface="Verdana"/>
              </a:rPr>
              <a:t>Veri </a:t>
            </a:r>
            <a:r>
              <a:rPr dirty="0" sz="1800" spc="-65" b="1">
                <a:latin typeface="Verdana"/>
                <a:cs typeface="Verdana"/>
              </a:rPr>
              <a:t>Araçları</a:t>
            </a:r>
            <a:r>
              <a:rPr dirty="0" sz="1800" spc="-235" b="1">
                <a:latin typeface="Verdana"/>
                <a:cs typeface="Verdana"/>
              </a:rPr>
              <a:t> </a:t>
            </a:r>
            <a:r>
              <a:rPr dirty="0" sz="1800" spc="-90" b="1">
                <a:latin typeface="Verdana"/>
                <a:cs typeface="Verdana"/>
              </a:rPr>
              <a:t>(PySpark</a:t>
            </a:r>
            <a:r>
              <a:rPr dirty="0" sz="1800" spc="-110" b="1">
                <a:latin typeface="Verdana"/>
                <a:cs typeface="Verdana"/>
              </a:rPr>
              <a:t> </a:t>
            </a:r>
            <a:r>
              <a:rPr dirty="0" sz="1800" spc="-90" b="1">
                <a:latin typeface="Verdana"/>
                <a:cs typeface="Verdana"/>
              </a:rPr>
              <a:t>gibi) </a:t>
            </a:r>
            <a:r>
              <a:rPr dirty="0" sz="1800" spc="-210" b="1">
                <a:latin typeface="Verdana"/>
                <a:cs typeface="Verdana"/>
              </a:rPr>
              <a:t> </a:t>
            </a:r>
            <a:r>
              <a:rPr dirty="0" sz="1800" spc="-30" b="1">
                <a:latin typeface="Verdana"/>
                <a:cs typeface="Verdana"/>
              </a:rPr>
              <a:t>Bulut</a:t>
            </a:r>
            <a:r>
              <a:rPr dirty="0" sz="1800" spc="-105" b="1">
                <a:latin typeface="Verdana"/>
                <a:cs typeface="Verdana"/>
              </a:rPr>
              <a:t> </a:t>
            </a:r>
            <a:r>
              <a:rPr dirty="0" sz="1800" spc="-65" b="1">
                <a:latin typeface="Verdana"/>
                <a:cs typeface="Verdana"/>
              </a:rPr>
              <a:t>Sistemleri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18532" y="4640928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318532" y="4960025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18532" y="5279123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18532" y="5598221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18532" y="5917318"/>
            <a:ext cx="79774" cy="79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959" y="7727822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945098" y="7522717"/>
            <a:ext cx="3776979" cy="15494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2150" spc="-50" b="1">
                <a:latin typeface="Verdana"/>
                <a:cs typeface="Verdana"/>
              </a:rPr>
              <a:t>Tutku</a:t>
            </a:r>
            <a:endParaRPr sz="2150">
              <a:latin typeface="Verdana"/>
              <a:cs typeface="Verdana"/>
            </a:endParaRPr>
          </a:p>
          <a:p>
            <a:pPr algn="ctr" marL="12065" marR="5080">
              <a:lnSpc>
                <a:spcPct val="116300"/>
              </a:lnSpc>
            </a:pPr>
            <a:r>
              <a:rPr dirty="0" sz="2150" spc="-45" b="1">
                <a:latin typeface="Verdana"/>
                <a:cs typeface="Verdana"/>
              </a:rPr>
              <a:t>Problem</a:t>
            </a:r>
            <a:r>
              <a:rPr dirty="0" sz="2150" spc="-135" b="1">
                <a:latin typeface="Verdana"/>
                <a:cs typeface="Verdana"/>
              </a:rPr>
              <a:t> </a:t>
            </a:r>
            <a:r>
              <a:rPr dirty="0" sz="2150" spc="-35" b="1">
                <a:latin typeface="Verdana"/>
                <a:cs typeface="Verdana"/>
              </a:rPr>
              <a:t>Çözme</a:t>
            </a:r>
            <a:r>
              <a:rPr dirty="0" sz="2150" spc="-130" b="1">
                <a:latin typeface="Verdana"/>
                <a:cs typeface="Verdana"/>
              </a:rPr>
              <a:t> </a:t>
            </a:r>
            <a:r>
              <a:rPr dirty="0" sz="2150" spc="-70" b="1">
                <a:latin typeface="Verdana"/>
                <a:cs typeface="Verdana"/>
              </a:rPr>
              <a:t>Kabiliyeti </a:t>
            </a:r>
            <a:r>
              <a:rPr dirty="0" sz="2150" spc="-85" b="1">
                <a:latin typeface="Verdana"/>
                <a:cs typeface="Verdana"/>
              </a:rPr>
              <a:t> </a:t>
            </a:r>
            <a:r>
              <a:rPr dirty="0" sz="2150" spc="-60" b="1">
                <a:latin typeface="Verdana"/>
                <a:cs typeface="Verdana"/>
              </a:rPr>
              <a:t>Yenilikçilik </a:t>
            </a:r>
            <a:r>
              <a:rPr dirty="0" sz="2150" spc="-195" b="1">
                <a:latin typeface="Verdana"/>
                <a:cs typeface="Verdana"/>
              </a:rPr>
              <a:t>- </a:t>
            </a:r>
            <a:r>
              <a:rPr dirty="0" sz="2150" spc="-75" b="1">
                <a:latin typeface="Verdana"/>
                <a:cs typeface="Verdana"/>
              </a:rPr>
              <a:t>Yaratıcılık  </a:t>
            </a:r>
            <a:r>
              <a:rPr dirty="0" sz="2150" spc="-70" b="1">
                <a:latin typeface="Verdana"/>
                <a:cs typeface="Verdana"/>
              </a:rPr>
              <a:t>Hikayeleştirme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8959" y="8108822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28959" y="8489822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28959" y="8870822"/>
            <a:ext cx="95250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1381" y="340257"/>
            <a:ext cx="13715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43860" y="2081888"/>
            <a:ext cx="7202572" cy="721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744" y="618669"/>
            <a:ext cx="6760209" cy="5543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>
                <a:solidFill>
                  <a:srgbClr val="000000"/>
                </a:solidFill>
              </a:rPr>
              <a:t>Veri </a:t>
            </a:r>
            <a:r>
              <a:rPr dirty="0" sz="3450" spc="50">
                <a:solidFill>
                  <a:srgbClr val="000000"/>
                </a:solidFill>
              </a:rPr>
              <a:t>Bilimi </a:t>
            </a:r>
            <a:r>
              <a:rPr dirty="0" sz="3450" spc="-180">
                <a:solidFill>
                  <a:srgbClr val="000000"/>
                </a:solidFill>
              </a:rPr>
              <a:t>&amp; </a:t>
            </a:r>
            <a:r>
              <a:rPr dirty="0" sz="3450" spc="40">
                <a:solidFill>
                  <a:srgbClr val="000000"/>
                </a:solidFill>
              </a:rPr>
              <a:t>Yapay </a:t>
            </a:r>
            <a:r>
              <a:rPr dirty="0" sz="3450" spc="20">
                <a:solidFill>
                  <a:srgbClr val="000000"/>
                </a:solidFill>
              </a:rPr>
              <a:t>Zekaya</a:t>
            </a:r>
            <a:r>
              <a:rPr dirty="0" sz="3450" spc="-715">
                <a:solidFill>
                  <a:srgbClr val="000000"/>
                </a:solidFill>
              </a:rPr>
              <a:t> </a:t>
            </a:r>
            <a:r>
              <a:rPr dirty="0" sz="3450" spc="-25">
                <a:solidFill>
                  <a:srgbClr val="000000"/>
                </a:solidFill>
              </a:rPr>
              <a:t>Giriş</a:t>
            </a:r>
            <a:endParaRPr sz="3450"/>
          </a:p>
        </p:txBody>
      </p:sp>
      <p:sp>
        <p:nvSpPr>
          <p:cNvPr id="5" name="object 5"/>
          <p:cNvSpPr/>
          <p:nvPr/>
        </p:nvSpPr>
        <p:spPr>
          <a:xfrm>
            <a:off x="2794538" y="2320226"/>
            <a:ext cx="701675" cy="7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6004" y="1977326"/>
            <a:ext cx="4413250" cy="2273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8835"/>
              </a:lnSpc>
              <a:spcBef>
                <a:spcPts val="125"/>
              </a:spcBef>
              <a:tabLst>
                <a:tab pos="2446655" algn="l"/>
              </a:tabLst>
            </a:pPr>
            <a:r>
              <a:rPr dirty="0" sz="7850" spc="-1395">
                <a:solidFill>
                  <a:srgbClr val="2E5394"/>
                </a:solidFill>
                <a:latin typeface="Arial"/>
                <a:cs typeface="Arial"/>
              </a:rPr>
              <a:t>CRIS	</a:t>
            </a:r>
            <a:r>
              <a:rPr dirty="0" sz="7850" spc="-490">
                <a:solidFill>
                  <a:srgbClr val="2E5394"/>
                </a:solidFill>
                <a:latin typeface="Arial"/>
                <a:cs typeface="Arial"/>
              </a:rPr>
              <a:t>~</a:t>
            </a:r>
            <a:r>
              <a:rPr dirty="0" sz="7850" spc="-305">
                <a:solidFill>
                  <a:srgbClr val="2E5394"/>
                </a:solidFill>
                <a:latin typeface="Arial"/>
                <a:cs typeface="Arial"/>
              </a:rPr>
              <a:t> </a:t>
            </a:r>
            <a:r>
              <a:rPr dirty="0" sz="7850" spc="-1500">
                <a:solidFill>
                  <a:srgbClr val="2E5394"/>
                </a:solidFill>
                <a:latin typeface="Arial"/>
                <a:cs typeface="Arial"/>
              </a:rPr>
              <a:t>DM</a:t>
            </a:r>
            <a:endParaRPr sz="7850">
              <a:latin typeface="Arial"/>
              <a:cs typeface="Arial"/>
            </a:endParaRPr>
          </a:p>
          <a:p>
            <a:pPr algn="ctr">
              <a:lnSpc>
                <a:spcPts val="8835"/>
              </a:lnSpc>
            </a:pPr>
            <a:r>
              <a:rPr dirty="0" sz="7850" spc="-840">
                <a:solidFill>
                  <a:srgbClr val="2E5394"/>
                </a:solidFill>
                <a:latin typeface="Arial"/>
                <a:cs typeface="Arial"/>
              </a:rPr>
              <a:t>Metodolojisi</a:t>
            </a:r>
            <a:endParaRPr sz="7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6962" y="2624707"/>
            <a:ext cx="6651102" cy="630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3744" y="618665"/>
            <a:ext cx="6760209" cy="554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50" spc="75" b="1">
                <a:latin typeface="Arial"/>
                <a:cs typeface="Arial"/>
              </a:rPr>
              <a:t>Veri </a:t>
            </a:r>
            <a:r>
              <a:rPr dirty="0" sz="3450" spc="50" b="1">
                <a:latin typeface="Arial"/>
                <a:cs typeface="Arial"/>
              </a:rPr>
              <a:t>Bilimi </a:t>
            </a:r>
            <a:r>
              <a:rPr dirty="0" sz="3450" spc="-180" b="1">
                <a:latin typeface="Arial"/>
                <a:cs typeface="Arial"/>
              </a:rPr>
              <a:t>&amp; </a:t>
            </a:r>
            <a:r>
              <a:rPr dirty="0" sz="3450" spc="40" b="1">
                <a:latin typeface="Arial"/>
                <a:cs typeface="Arial"/>
              </a:rPr>
              <a:t>Yapay </a:t>
            </a:r>
            <a:r>
              <a:rPr dirty="0" sz="3450" spc="20" b="1">
                <a:latin typeface="Arial"/>
                <a:cs typeface="Arial"/>
              </a:rPr>
              <a:t>Zekaya</a:t>
            </a:r>
            <a:r>
              <a:rPr dirty="0" sz="3450" spc="-715" b="1">
                <a:latin typeface="Arial"/>
                <a:cs typeface="Arial"/>
              </a:rPr>
              <a:t> </a:t>
            </a:r>
            <a:r>
              <a:rPr dirty="0" sz="3450" spc="-25" b="1">
                <a:latin typeface="Arial"/>
                <a:cs typeface="Arial"/>
              </a:rPr>
              <a:t>Giriş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011" y="4381958"/>
            <a:ext cx="8205470" cy="11696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096645" marR="5080" indent="-1084580">
              <a:lnSpc>
                <a:spcPts val="4420"/>
              </a:lnSpc>
              <a:spcBef>
                <a:spcPts val="385"/>
              </a:spcBef>
            </a:pPr>
            <a:r>
              <a:rPr dirty="0" sz="3800" spc="75" b="1">
                <a:latin typeface="Arial"/>
                <a:cs typeface="Arial"/>
              </a:rPr>
              <a:t>İzole </a:t>
            </a:r>
            <a:r>
              <a:rPr dirty="0" sz="3800" spc="5" b="1">
                <a:latin typeface="Arial"/>
                <a:cs typeface="Arial"/>
              </a:rPr>
              <a:t>çalışma </a:t>
            </a:r>
            <a:r>
              <a:rPr dirty="0" sz="3800" spc="140" b="1">
                <a:latin typeface="Arial"/>
                <a:cs typeface="Arial"/>
              </a:rPr>
              <a:t>ortamları</a:t>
            </a:r>
            <a:r>
              <a:rPr dirty="0" sz="3800" spc="-570" b="1">
                <a:latin typeface="Arial"/>
                <a:cs typeface="Arial"/>
              </a:rPr>
              <a:t> </a:t>
            </a:r>
            <a:r>
              <a:rPr dirty="0" sz="3800" spc="80" b="1">
                <a:latin typeface="Arial"/>
                <a:cs typeface="Arial"/>
              </a:rPr>
              <a:t>oluşturmak  </a:t>
            </a:r>
            <a:r>
              <a:rPr dirty="0" sz="3800" spc="90" b="1">
                <a:latin typeface="Arial"/>
                <a:cs typeface="Arial"/>
              </a:rPr>
              <a:t>için </a:t>
            </a:r>
            <a:r>
              <a:rPr dirty="0" sz="3800" spc="130" b="1">
                <a:latin typeface="Arial"/>
                <a:cs typeface="Arial"/>
              </a:rPr>
              <a:t>kullanılan</a:t>
            </a:r>
            <a:r>
              <a:rPr dirty="0" sz="3800" spc="-390" b="1">
                <a:latin typeface="Arial"/>
                <a:cs typeface="Arial"/>
              </a:rPr>
              <a:t> </a:t>
            </a:r>
            <a:r>
              <a:rPr dirty="0" sz="3800" spc="120" b="1">
                <a:latin typeface="Arial"/>
                <a:cs typeface="Arial"/>
              </a:rPr>
              <a:t>araçlardır.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AF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tarık kaan koç</dc:creator>
  <cp:keywords>DAEcHhPwk4A,BADGtOS6BIE</cp:keywords>
  <dc:title>YÖS 2021 Yerleştirme Takvimi</dc:title>
  <dcterms:created xsi:type="dcterms:W3CDTF">2022-11-05T16:41:09Z</dcterms:created>
  <dcterms:modified xsi:type="dcterms:W3CDTF">2022-11-05T16:41:09Z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2022-11-05T00:00:00Z</vt:filetime>
  </property>
</Properties>
</file>