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5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44" r:id="rId16"/>
    <p:sldId id="314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45" r:id="rId27"/>
    <p:sldId id="284" r:id="rId28"/>
    <p:sldId id="363" r:id="rId29"/>
    <p:sldId id="364" r:id="rId30"/>
    <p:sldId id="365" r:id="rId31"/>
    <p:sldId id="366" r:id="rId32"/>
    <p:sldId id="321" r:id="rId33"/>
    <p:sldId id="322" r:id="rId34"/>
    <p:sldId id="323" r:id="rId35"/>
    <p:sldId id="324" r:id="rId36"/>
    <p:sldId id="325" r:id="rId37"/>
    <p:sldId id="327" r:id="rId38"/>
    <p:sldId id="326" r:id="rId39"/>
    <p:sldId id="378" r:id="rId40"/>
    <p:sldId id="346" r:id="rId41"/>
    <p:sldId id="294" r:id="rId42"/>
    <p:sldId id="295" r:id="rId43"/>
    <p:sldId id="296" r:id="rId44"/>
    <p:sldId id="298" r:id="rId45"/>
    <p:sldId id="299" r:id="rId46"/>
    <p:sldId id="300" r:id="rId47"/>
    <p:sldId id="301" r:id="rId48"/>
    <p:sldId id="302" r:id="rId49"/>
    <p:sldId id="347" r:id="rId50"/>
    <p:sldId id="315" r:id="rId51"/>
    <p:sldId id="336" r:id="rId52"/>
    <p:sldId id="329" r:id="rId53"/>
    <p:sldId id="330" r:id="rId54"/>
    <p:sldId id="331" r:id="rId55"/>
    <p:sldId id="332" r:id="rId56"/>
    <p:sldId id="333" r:id="rId57"/>
    <p:sldId id="334" r:id="rId58"/>
    <p:sldId id="348" r:id="rId59"/>
    <p:sldId id="367" r:id="rId60"/>
    <p:sldId id="368" r:id="rId61"/>
    <p:sldId id="376" r:id="rId62"/>
    <p:sldId id="369" r:id="rId63"/>
    <p:sldId id="377" r:id="rId64"/>
    <p:sldId id="375" r:id="rId65"/>
    <p:sldId id="372" r:id="rId66"/>
    <p:sldId id="373" r:id="rId67"/>
    <p:sldId id="374" r:id="rId68"/>
    <p:sldId id="342" r:id="rId69"/>
    <p:sldId id="337" r:id="rId70"/>
    <p:sldId id="338" r:id="rId71"/>
    <p:sldId id="339" r:id="rId72"/>
    <p:sldId id="340" r:id="rId73"/>
    <p:sldId id="341" r:id="rId74"/>
  </p:sldIdLst>
  <p:sldSz cx="9144000" cy="5143500" type="screen16x9"/>
  <p:notesSz cx="6858000" cy="9144000"/>
  <p:embeddedFontLst>
    <p:embeddedFont>
      <p:font typeface="Titillium Web" panose="020B0604020202020204" charset="0"/>
      <p:regular r:id="rId76"/>
      <p:bold r:id="rId77"/>
      <p:italic r:id="rId78"/>
      <p:boldItalic r:id="rId79"/>
    </p:embeddedFont>
    <p:embeddedFont>
      <p:font typeface="Calibri" panose="020F0502020204030204" pitchFamily="34" charset="0"/>
      <p:regular r:id="rId80"/>
      <p:bold r:id="rId81"/>
      <p:italic r:id="rId82"/>
      <p:boldItalic r:id="rId83"/>
    </p:embeddedFont>
    <p:embeddedFont>
      <p:font typeface="Titillium Web Light" panose="020B0604020202020204" charset="0"/>
      <p:regular r:id="rId84"/>
      <p:bold r:id="rId85"/>
      <p:italic r:id="rId86"/>
      <p:boldItalic r:id="rId87"/>
    </p:embeddedFont>
    <p:embeddedFont>
      <p:font typeface="Microsoft YaHei" panose="020B0503020204020204" pitchFamily="34" charset="-122"/>
      <p:regular r:id="rId88"/>
      <p:bold r:id="rId89"/>
    </p:embeddedFont>
    <p:embeddedFont>
      <p:font typeface="Lucida Sans" panose="020B0602030504020204" pitchFamily="34" charset="0"/>
      <p:regular r:id="rId90"/>
      <p:bold r:id="rId91"/>
      <p:italic r:id="rId92"/>
      <p:boldItalic r:id="rId93"/>
    </p:embeddedFont>
    <p:embeddedFont>
      <p:font typeface="Dosis Light" panose="020B0604020202020204" charset="0"/>
      <p:regular r:id="rId94"/>
      <p:bold r:id="rId95"/>
    </p:embeddedFont>
    <p:embeddedFont>
      <p:font typeface="Open Sans" panose="020B0604020202020204" charset="0"/>
      <p:regular r:id="rId96"/>
      <p:bold r:id="rId97"/>
      <p:italic r:id="rId98"/>
      <p:boldItalic r:id="rId99"/>
    </p:embeddedFont>
    <p:embeddedFont>
      <p:font typeface="Liberation Sans" panose="020B0604020202020204" charset="0"/>
      <p:regular r:id="rId100"/>
      <p:bold r:id="rId101"/>
      <p:italic r:id="rId102"/>
      <p:boldItalic r:id="rId10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arik" id="{C8C9ABAB-88B4-4337-B7E1-EE8FD28E5205}">
          <p14:sldIdLst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mathieu - interface construction" id="{7DDAE5E3-4352-4655-AA0F-F7B820D3D395}">
          <p14:sldIdLst>
            <p14:sldId id="362"/>
          </p14:sldIdLst>
        </p14:section>
        <p14:section name="beatriz" id="{53C8F3FE-B063-4F8C-BF94-7703F9713175}">
          <p14:sldIdLst>
            <p14:sldId id="344"/>
            <p14:sldId id="314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mathieu" id="{6DC3CE7B-0E1B-4CF5-995A-62A1994154F2}">
          <p14:sldIdLst>
            <p14:sldId id="345"/>
            <p14:sldId id="284"/>
            <p14:sldId id="363"/>
            <p14:sldId id="364"/>
            <p14:sldId id="365"/>
            <p14:sldId id="366"/>
            <p14:sldId id="321"/>
            <p14:sldId id="322"/>
            <p14:sldId id="323"/>
            <p14:sldId id="324"/>
            <p14:sldId id="325"/>
            <p14:sldId id="327"/>
            <p14:sldId id="326"/>
            <p14:sldId id="378"/>
          </p14:sldIdLst>
        </p14:section>
        <p14:section name="fred" id="{8078D961-3099-4D02-9C50-B8709B458BF3}">
          <p14:sldIdLst>
            <p14:sldId id="346"/>
            <p14:sldId id="294"/>
            <p14:sldId id="295"/>
            <p14:sldId id="296"/>
            <p14:sldId id="298"/>
            <p14:sldId id="299"/>
            <p14:sldId id="300"/>
            <p14:sldId id="301"/>
            <p14:sldId id="302"/>
          </p14:sldIdLst>
        </p14:section>
        <p14:section name="ines" id="{756F0B90-32DB-42FA-B4A0-FD279551F14B}">
          <p14:sldIdLst>
            <p14:sldId id="347"/>
            <p14:sldId id="315"/>
            <p14:sldId id="336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salah" id="{856BACE9-00D2-49C9-912B-BDAD12AE0A0A}">
          <p14:sldIdLst>
            <p14:sldId id="348"/>
            <p14:sldId id="367"/>
            <p14:sldId id="368"/>
            <p14:sldId id="376"/>
            <p14:sldId id="369"/>
            <p14:sldId id="377"/>
            <p14:sldId id="375"/>
            <p14:sldId id="372"/>
            <p14:sldId id="373"/>
            <p14:sldId id="374"/>
          </p14:sldIdLst>
        </p14:section>
        <p14:section name="tarik - améliorations conclusion" id="{A2656738-F537-4BF2-A133-15E472F7D166}">
          <p14:sldIdLst>
            <p14:sldId id="342"/>
            <p14:sldId id="337"/>
            <p14:sldId id="338"/>
            <p14:sldId id="339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C7CF3E-DCB0-4E95-AB55-F8028BB94229}">
  <a:tblStyle styleId="{9BC7CF3E-DCB0-4E95-AB55-F8028BB942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3818" autoAdjust="0"/>
  </p:normalViewPr>
  <p:slideViewPr>
    <p:cSldViewPr snapToGrid="0">
      <p:cViewPr varScale="1">
        <p:scale>
          <a:sx n="143" d="100"/>
          <a:sy n="143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9.fntdata"/><Relationship Id="rId89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87" Type="http://schemas.openxmlformats.org/officeDocument/2006/relationships/font" Target="fonts/font12.fntdata"/><Relationship Id="rId102" Type="http://schemas.openxmlformats.org/officeDocument/2006/relationships/font" Target="fonts/font27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7.fntdata"/><Relationship Id="rId90" Type="http://schemas.openxmlformats.org/officeDocument/2006/relationships/font" Target="fonts/font15.fntdata"/><Relationship Id="rId95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100" Type="http://schemas.openxmlformats.org/officeDocument/2006/relationships/font" Target="fonts/font25.fntdata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font" Target="fonts/font10.fntdata"/><Relationship Id="rId93" Type="http://schemas.openxmlformats.org/officeDocument/2006/relationships/font" Target="fonts/font18.fntdata"/><Relationship Id="rId98" Type="http://schemas.openxmlformats.org/officeDocument/2006/relationships/font" Target="fonts/font2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2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8.fntdata"/><Relationship Id="rId88" Type="http://schemas.openxmlformats.org/officeDocument/2006/relationships/font" Target="fonts/font13.fntdata"/><Relationship Id="rId91" Type="http://schemas.openxmlformats.org/officeDocument/2006/relationships/font" Target="fonts/font16.fntdata"/><Relationship Id="rId96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font" Target="fonts/font11.fntdata"/><Relationship Id="rId94" Type="http://schemas.openxmlformats.org/officeDocument/2006/relationships/font" Target="fonts/font19.fntdata"/><Relationship Id="rId99" Type="http://schemas.openxmlformats.org/officeDocument/2006/relationships/font" Target="fonts/font24.fntdata"/><Relationship Id="rId101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97" Type="http://schemas.openxmlformats.org/officeDocument/2006/relationships/font" Target="fonts/font22.fntdata"/><Relationship Id="rId10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formationJava\Dossier%20Git\git%20clone\ProxiBanqueV4\ProxiBanqueV4\Gestion%20de%20projet\3%20Product-Sprint%20Backlo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/>
            </a:pPr>
            <a:r>
              <a:rPr lang="fr-FR"/>
              <a:t>Burndown chart </a:t>
            </a:r>
          </a:p>
        </c:rich>
      </c:tx>
      <c:layout>
        <c:manualLayout>
          <c:xMode val="edge"/>
          <c:yMode val="edge"/>
          <c:x val="0.34562546086454321"/>
          <c:y val="3.821656050955413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14757462782771"/>
          <c:y val="0.13718708728287946"/>
          <c:w val="0.51355207318142204"/>
          <c:h val="0.66639383452864576"/>
        </c:manualLayout>
      </c:layout>
      <c:lineChart>
        <c:grouping val="standard"/>
        <c:varyColors val="1"/>
        <c:ser>
          <c:idx val="0"/>
          <c:order val="0"/>
          <c:tx>
            <c:strRef>
              <c:f>'ProxiBanque-SprintBacklog'!$E$65</c:f>
              <c:strCache>
                <c:ptCount val="1"/>
                <c:pt idx="0">
                  <c:v>Trajectoire théorique</c:v>
                </c:pt>
              </c:strCache>
            </c:strRef>
          </c:tx>
          <c:spPr>
            <a:ln w="19050" cmpd="sng">
              <a:solidFill>
                <a:srgbClr val="3366CC"/>
              </a:solidFill>
            </a:ln>
          </c:spPr>
          <c:marker>
            <c:symbol val="none"/>
          </c:marker>
          <c:cat>
            <c:numRef>
              <c:f>'ProxiBanque-SprintBacklog'!$F$64:$M$64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'ProxiBanque-SprintBacklog'!$F$65:$M$65</c:f>
              <c:numCache>
                <c:formatCode>General</c:formatCode>
                <c:ptCount val="8"/>
                <c:pt idx="0">
                  <c:v>316</c:v>
                </c:pt>
                <c:pt idx="1">
                  <c:v>277</c:v>
                </c:pt>
                <c:pt idx="2">
                  <c:v>238</c:v>
                </c:pt>
                <c:pt idx="3">
                  <c:v>199</c:v>
                </c:pt>
                <c:pt idx="4">
                  <c:v>160</c:v>
                </c:pt>
                <c:pt idx="5">
                  <c:v>121</c:v>
                </c:pt>
                <c:pt idx="6">
                  <c:v>82</c:v>
                </c:pt>
                <c:pt idx="7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20-412E-A4B2-645935E53DEC}"/>
            </c:ext>
          </c:extLst>
        </c:ser>
        <c:ser>
          <c:idx val="2"/>
          <c:order val="1"/>
          <c:tx>
            <c:strRef>
              <c:f>'ProxiBanque-SprintBacklog'!$E$62</c:f>
              <c:strCache>
                <c:ptCount val="1"/>
                <c:pt idx="0">
                  <c:v>Trajectoire</c:v>
                </c:pt>
              </c:strCache>
            </c:strRef>
          </c:tx>
          <c:spPr>
            <a:ln w="19050" cmpd="sng">
              <a:solidFill>
                <a:srgbClr val="FF9900"/>
              </a:solidFill>
            </a:ln>
          </c:spPr>
          <c:marker>
            <c:symbol val="none"/>
          </c:marker>
          <c:cat>
            <c:numRef>
              <c:f>'ProxiBanque-SprintBacklog'!$F$64:$M$64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'ProxiBanque-SprintBacklog'!$F$62:$M$62</c:f>
              <c:numCache>
                <c:formatCode>General</c:formatCode>
                <c:ptCount val="8"/>
                <c:pt idx="0">
                  <c:v>316</c:v>
                </c:pt>
                <c:pt idx="1">
                  <c:v>297</c:v>
                </c:pt>
                <c:pt idx="2">
                  <c:v>265</c:v>
                </c:pt>
                <c:pt idx="3">
                  <c:v>200</c:v>
                </c:pt>
                <c:pt idx="4">
                  <c:v>152</c:v>
                </c:pt>
                <c:pt idx="5">
                  <c:v>118</c:v>
                </c:pt>
                <c:pt idx="6">
                  <c:v>108</c:v>
                </c:pt>
                <c:pt idx="7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20-412E-A4B2-645935E53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40679088"/>
        <c:axId val="-340690512"/>
      </c:lineChart>
      <c:catAx>
        <c:axId val="-340679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/>
                </a:pPr>
                <a:r>
                  <a:rPr lang="fr-FR"/>
                  <a:t>Temps du Sprint (demi-journées)</a:t>
                </a:r>
              </a:p>
            </c:rich>
          </c:tx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b="0"/>
            </a:pPr>
            <a:endParaRPr lang="fr-FR"/>
          </a:p>
        </c:txPr>
        <c:crossAx val="-340690512"/>
        <c:crosses val="autoZero"/>
        <c:auto val="1"/>
        <c:lblAlgn val="ctr"/>
        <c:lblOffset val="100"/>
        <c:noMultiLvlLbl val="1"/>
      </c:catAx>
      <c:valAx>
        <c:axId val="-340690512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 lvl="0">
                  <a:defRPr b="0"/>
                </a:pPr>
                <a:r>
                  <a:rPr lang="fr-FR"/>
                  <a:t>Estimation travail cumulé (points d'effort)</a:t>
                </a:r>
              </a:p>
            </c:rich>
          </c:tx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0"/>
            </a:pPr>
            <a:endParaRPr lang="fr-FR"/>
          </a:p>
        </c:txPr>
        <c:crossAx val="-340679088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1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8079B-09F9-447E-BB77-F6EEE8995EA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C11B1329-5217-4175-81EE-12452214C65C}">
      <dgm:prSet phldrT="[Texte]"/>
      <dgm:spPr/>
      <dgm:t>
        <a:bodyPr/>
        <a:lstStyle/>
        <a:p>
          <a:r>
            <a:rPr lang="fr-FR" dirty="0" smtClean="0"/>
            <a:t> cahier des charges</a:t>
          </a:r>
          <a:endParaRPr lang="fr-FR" dirty="0"/>
        </a:p>
      </dgm:t>
    </dgm:pt>
    <dgm:pt modelId="{0F9F0D1F-BE02-4A8B-AEC8-81E5A2445F65}" type="parTrans" cxnId="{1992337B-0C0A-43F9-841B-326E36DEAC64}">
      <dgm:prSet/>
      <dgm:spPr/>
      <dgm:t>
        <a:bodyPr/>
        <a:lstStyle/>
        <a:p>
          <a:endParaRPr lang="fr-FR"/>
        </a:p>
      </dgm:t>
    </dgm:pt>
    <dgm:pt modelId="{B70E4F6B-4FE3-4452-A899-A9F649B62412}" type="sibTrans" cxnId="{1992337B-0C0A-43F9-841B-326E36DEAC64}">
      <dgm:prSet/>
      <dgm:spPr/>
      <dgm:t>
        <a:bodyPr/>
        <a:lstStyle/>
        <a:p>
          <a:endParaRPr lang="fr-FR"/>
        </a:p>
      </dgm:t>
    </dgm:pt>
    <dgm:pt modelId="{7235947C-0767-4141-9E51-2C87B2FD939B}">
      <dgm:prSet phldrT="[Texte]"/>
      <dgm:spPr/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BA8BB870-907C-42A5-8A78-CB1454563126}" type="parTrans" cxnId="{D8365B8C-A4A2-47C9-844D-BC79B313CBE8}">
      <dgm:prSet/>
      <dgm:spPr/>
      <dgm:t>
        <a:bodyPr/>
        <a:lstStyle/>
        <a:p>
          <a:endParaRPr lang="fr-FR"/>
        </a:p>
      </dgm:t>
    </dgm:pt>
    <dgm:pt modelId="{1E24D350-5AAD-4593-99FE-896BD57543BF}" type="sibTrans" cxnId="{D8365B8C-A4A2-47C9-844D-BC79B313CBE8}">
      <dgm:prSet/>
      <dgm:spPr/>
      <dgm:t>
        <a:bodyPr/>
        <a:lstStyle/>
        <a:p>
          <a:endParaRPr lang="fr-FR"/>
        </a:p>
      </dgm:t>
    </dgm:pt>
    <dgm:pt modelId="{65D75FFF-F4B2-4759-8554-0ADB9272FFFA}">
      <dgm:prSet phldrT="[Texte]"/>
      <dgm:spPr/>
      <dgm:t>
        <a:bodyPr/>
        <a:lstStyle/>
        <a:p>
          <a:r>
            <a:rPr lang="fr-FR" dirty="0" smtClean="0"/>
            <a:t>Création des maquettes</a:t>
          </a:r>
          <a:endParaRPr lang="fr-FR" dirty="0"/>
        </a:p>
      </dgm:t>
    </dgm:pt>
    <dgm:pt modelId="{3A48BCF9-64C4-40CA-A34E-86E75A066C9B}" type="parTrans" cxnId="{1DC98F0F-CAE4-40E3-9319-F2C6091E3DAD}">
      <dgm:prSet/>
      <dgm:spPr/>
      <dgm:t>
        <a:bodyPr/>
        <a:lstStyle/>
        <a:p>
          <a:endParaRPr lang="fr-FR"/>
        </a:p>
      </dgm:t>
    </dgm:pt>
    <dgm:pt modelId="{E1DB0391-BC40-4089-8759-09269EDBD106}" type="sibTrans" cxnId="{1DC98F0F-CAE4-40E3-9319-F2C6091E3DAD}">
      <dgm:prSet/>
      <dgm:spPr/>
      <dgm:t>
        <a:bodyPr/>
        <a:lstStyle/>
        <a:p>
          <a:endParaRPr lang="fr-FR"/>
        </a:p>
      </dgm:t>
    </dgm:pt>
    <dgm:pt modelId="{D235F919-ED1C-494B-90F1-884128FBF36A}">
      <dgm:prSet phldrT="[Texte]"/>
      <dgm:spPr/>
      <dgm:t>
        <a:bodyPr/>
        <a:lstStyle/>
        <a:p>
          <a:r>
            <a:rPr lang="fr-FR" dirty="0" smtClean="0"/>
            <a:t>Conception technique</a:t>
          </a:r>
          <a:endParaRPr lang="fr-FR" dirty="0"/>
        </a:p>
      </dgm:t>
    </dgm:pt>
    <dgm:pt modelId="{38D1CA03-EDF2-4975-B216-998561820699}" type="parTrans" cxnId="{D1BB1B95-44B1-4EE7-A1BC-3CAB4F995484}">
      <dgm:prSet/>
      <dgm:spPr/>
      <dgm:t>
        <a:bodyPr/>
        <a:lstStyle/>
        <a:p>
          <a:endParaRPr lang="fr-FR"/>
        </a:p>
      </dgm:t>
    </dgm:pt>
    <dgm:pt modelId="{30119982-FE89-4690-9E7D-A2C025EDF360}" type="sibTrans" cxnId="{D1BB1B95-44B1-4EE7-A1BC-3CAB4F995484}">
      <dgm:prSet/>
      <dgm:spPr/>
      <dgm:t>
        <a:bodyPr/>
        <a:lstStyle/>
        <a:p>
          <a:endParaRPr lang="fr-FR"/>
        </a:p>
      </dgm:t>
    </dgm:pt>
    <dgm:pt modelId="{A3CE4202-2F3C-4A14-9269-2DA0E9A8A4A5}" type="pres">
      <dgm:prSet presAssocID="{CC98079B-09F9-447E-BB77-F6EEE8995EAB}" presName="rootnode" presStyleCnt="0">
        <dgm:presLayoutVars>
          <dgm:chMax/>
          <dgm:chPref/>
          <dgm:dir/>
          <dgm:animLvl val="lvl"/>
        </dgm:presLayoutVars>
      </dgm:prSet>
      <dgm:spPr/>
    </dgm:pt>
    <dgm:pt modelId="{05F46D0E-8E62-4A77-850B-32C9F810AED6}" type="pres">
      <dgm:prSet presAssocID="{C11B1329-5217-4175-81EE-12452214C65C}" presName="composite" presStyleCnt="0"/>
      <dgm:spPr/>
    </dgm:pt>
    <dgm:pt modelId="{7359709A-79EC-418B-B91F-9E9F09835939}" type="pres">
      <dgm:prSet presAssocID="{C11B1329-5217-4175-81EE-12452214C65C}" presName="bentUpArrow1" presStyleLbl="alignImgPlace1" presStyleIdx="0" presStyleCnt="3" custLinFactNeighborY="-2838"/>
      <dgm:spPr/>
    </dgm:pt>
    <dgm:pt modelId="{E52FE30F-0E72-4DCF-A301-23E261E9F592}" type="pres">
      <dgm:prSet presAssocID="{C11B1329-5217-4175-81EE-12452214C65C}" presName="ParentText" presStyleLbl="node1" presStyleIdx="0" presStyleCnt="4" custScaleY="53849" custLinFactNeighborY="160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2B6124-9E32-41C7-ADF8-337CD63FD709}" type="pres">
      <dgm:prSet presAssocID="{C11B1329-5217-4175-81EE-12452214C65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2132629-2C82-466F-9DCC-71A0CA82591C}" type="pres">
      <dgm:prSet presAssocID="{B70E4F6B-4FE3-4452-A899-A9F649B62412}" presName="sibTrans" presStyleCnt="0"/>
      <dgm:spPr/>
    </dgm:pt>
    <dgm:pt modelId="{5B24EFDA-0CB4-46BD-A930-A1B3C0DE389C}" type="pres">
      <dgm:prSet presAssocID="{7235947C-0767-4141-9E51-2C87B2FD939B}" presName="composite" presStyleCnt="0"/>
      <dgm:spPr/>
    </dgm:pt>
    <dgm:pt modelId="{2E36ECE4-A7D6-49F0-A6C1-1DD067321C32}" type="pres">
      <dgm:prSet presAssocID="{7235947C-0767-4141-9E51-2C87B2FD939B}" presName="bentUpArrow1" presStyleLbl="alignImgPlace1" presStyleIdx="1" presStyleCnt="3" custLinFactNeighborY="-8514"/>
      <dgm:spPr/>
    </dgm:pt>
    <dgm:pt modelId="{1ED8C8B2-4A8E-4CD4-8114-0297C5376258}" type="pres">
      <dgm:prSet presAssocID="{7235947C-0767-4141-9E51-2C87B2FD939B}" presName="ParentText" presStyleLbl="node1" presStyleIdx="1" presStyleCnt="4" custScaleY="51802" custLinFactNeighborX="-639" custLinFactNeighborY="91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599D7C-E479-415D-967F-7232C344770B}" type="pres">
      <dgm:prSet presAssocID="{7235947C-0767-4141-9E51-2C87B2FD93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240A854-95A3-45EC-B223-252206A061B8}" type="pres">
      <dgm:prSet presAssocID="{1E24D350-5AAD-4593-99FE-896BD57543BF}" presName="sibTrans" presStyleCnt="0"/>
      <dgm:spPr/>
    </dgm:pt>
    <dgm:pt modelId="{E4069A4F-AF1F-42B8-9CC3-C588507EA170}" type="pres">
      <dgm:prSet presAssocID="{65D75FFF-F4B2-4759-8554-0ADB9272FFFA}" presName="composite" presStyleCnt="0"/>
      <dgm:spPr/>
    </dgm:pt>
    <dgm:pt modelId="{61741ECB-15E3-42D6-95C5-A3569EF87C7A}" type="pres">
      <dgm:prSet presAssocID="{65D75FFF-F4B2-4759-8554-0ADB9272FFFA}" presName="bentUpArrow1" presStyleLbl="alignImgPlace1" presStyleIdx="2" presStyleCnt="3" custLinFactNeighborY="-12298"/>
      <dgm:spPr/>
    </dgm:pt>
    <dgm:pt modelId="{0333DCE2-4104-46E1-AC5D-BC19B33E46B4}" type="pres">
      <dgm:prSet presAssocID="{65D75FFF-F4B2-4759-8554-0ADB9272FFFA}" presName="ParentText" presStyleLbl="node1" presStyleIdx="2" presStyleCnt="4" custScaleY="473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D7BD80-4EF3-4E2D-94EA-B713F095994F}" type="pres">
      <dgm:prSet presAssocID="{65D75FFF-F4B2-4759-8554-0ADB9272FFF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B8FEEB4-D2D2-480A-B35B-349EF2A1233D}" type="pres">
      <dgm:prSet presAssocID="{E1DB0391-BC40-4089-8759-09269EDBD106}" presName="sibTrans" presStyleCnt="0"/>
      <dgm:spPr/>
    </dgm:pt>
    <dgm:pt modelId="{71ED89A6-870E-403F-9063-D2D599BAD97F}" type="pres">
      <dgm:prSet presAssocID="{D235F919-ED1C-494B-90F1-884128FBF36A}" presName="composite" presStyleCnt="0"/>
      <dgm:spPr/>
    </dgm:pt>
    <dgm:pt modelId="{3662101F-FC4B-4C52-8C3D-57B370926449}" type="pres">
      <dgm:prSet presAssocID="{D235F919-ED1C-494B-90F1-884128FBF36A}" presName="ParentText" presStyleLbl="node1" presStyleIdx="3" presStyleCnt="4" custScaleY="51546" custLinFactNeighborY="1204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DC98F0F-CAE4-40E3-9319-F2C6091E3DAD}" srcId="{CC98079B-09F9-447E-BB77-F6EEE8995EAB}" destId="{65D75FFF-F4B2-4759-8554-0ADB9272FFFA}" srcOrd="2" destOrd="0" parTransId="{3A48BCF9-64C4-40CA-A34E-86E75A066C9B}" sibTransId="{E1DB0391-BC40-4089-8759-09269EDBD106}"/>
    <dgm:cxn modelId="{D8B75990-0498-4984-870B-A141E218875C}" type="presOf" srcId="{7235947C-0767-4141-9E51-2C87B2FD939B}" destId="{1ED8C8B2-4A8E-4CD4-8114-0297C5376258}" srcOrd="0" destOrd="0" presId="urn:microsoft.com/office/officeart/2005/8/layout/StepDownProcess"/>
    <dgm:cxn modelId="{365E9513-4526-493B-8E46-D7C89DF9706A}" type="presOf" srcId="{C11B1329-5217-4175-81EE-12452214C65C}" destId="{E52FE30F-0E72-4DCF-A301-23E261E9F592}" srcOrd="0" destOrd="0" presId="urn:microsoft.com/office/officeart/2005/8/layout/StepDownProcess"/>
    <dgm:cxn modelId="{1992337B-0C0A-43F9-841B-326E36DEAC64}" srcId="{CC98079B-09F9-447E-BB77-F6EEE8995EAB}" destId="{C11B1329-5217-4175-81EE-12452214C65C}" srcOrd="0" destOrd="0" parTransId="{0F9F0D1F-BE02-4A8B-AEC8-81E5A2445F65}" sibTransId="{B70E4F6B-4FE3-4452-A899-A9F649B62412}"/>
    <dgm:cxn modelId="{55FF5240-8EE2-4D9D-9DA6-D41E281A1F76}" type="presOf" srcId="{D235F919-ED1C-494B-90F1-884128FBF36A}" destId="{3662101F-FC4B-4C52-8C3D-57B370926449}" srcOrd="0" destOrd="0" presId="urn:microsoft.com/office/officeart/2005/8/layout/StepDownProcess"/>
    <dgm:cxn modelId="{3FBE4A5B-8B4E-4DFD-9EAC-59EC0994C9B6}" type="presOf" srcId="{65D75FFF-F4B2-4759-8554-0ADB9272FFFA}" destId="{0333DCE2-4104-46E1-AC5D-BC19B33E46B4}" srcOrd="0" destOrd="0" presId="urn:microsoft.com/office/officeart/2005/8/layout/StepDownProcess"/>
    <dgm:cxn modelId="{D1BB1B95-44B1-4EE7-A1BC-3CAB4F995484}" srcId="{CC98079B-09F9-447E-BB77-F6EEE8995EAB}" destId="{D235F919-ED1C-494B-90F1-884128FBF36A}" srcOrd="3" destOrd="0" parTransId="{38D1CA03-EDF2-4975-B216-998561820699}" sibTransId="{30119982-FE89-4690-9E7D-A2C025EDF360}"/>
    <dgm:cxn modelId="{D8365B8C-A4A2-47C9-844D-BC79B313CBE8}" srcId="{CC98079B-09F9-447E-BB77-F6EEE8995EAB}" destId="{7235947C-0767-4141-9E51-2C87B2FD939B}" srcOrd="1" destOrd="0" parTransId="{BA8BB870-907C-42A5-8A78-CB1454563126}" sibTransId="{1E24D350-5AAD-4593-99FE-896BD57543BF}"/>
    <dgm:cxn modelId="{D8707AE6-E316-4243-BE9B-43CC9357FC65}" type="presOf" srcId="{CC98079B-09F9-447E-BB77-F6EEE8995EAB}" destId="{A3CE4202-2F3C-4A14-9269-2DA0E9A8A4A5}" srcOrd="0" destOrd="0" presId="urn:microsoft.com/office/officeart/2005/8/layout/StepDownProcess"/>
    <dgm:cxn modelId="{8B4FAED0-10ED-4760-932F-CE23FB54C804}" type="presParOf" srcId="{A3CE4202-2F3C-4A14-9269-2DA0E9A8A4A5}" destId="{05F46D0E-8E62-4A77-850B-32C9F810AED6}" srcOrd="0" destOrd="0" presId="urn:microsoft.com/office/officeart/2005/8/layout/StepDownProcess"/>
    <dgm:cxn modelId="{4F40B913-0CEC-4863-B755-E03DFD2F8052}" type="presParOf" srcId="{05F46D0E-8E62-4A77-850B-32C9F810AED6}" destId="{7359709A-79EC-418B-B91F-9E9F09835939}" srcOrd="0" destOrd="0" presId="urn:microsoft.com/office/officeart/2005/8/layout/StepDownProcess"/>
    <dgm:cxn modelId="{03F32D32-4627-441C-A615-88EF5DE0B794}" type="presParOf" srcId="{05F46D0E-8E62-4A77-850B-32C9F810AED6}" destId="{E52FE30F-0E72-4DCF-A301-23E261E9F592}" srcOrd="1" destOrd="0" presId="urn:microsoft.com/office/officeart/2005/8/layout/StepDownProcess"/>
    <dgm:cxn modelId="{20090807-1D8B-4003-8A2D-3D81E796ED72}" type="presParOf" srcId="{05F46D0E-8E62-4A77-850B-32C9F810AED6}" destId="{132B6124-9E32-41C7-ADF8-337CD63FD709}" srcOrd="2" destOrd="0" presId="urn:microsoft.com/office/officeart/2005/8/layout/StepDownProcess"/>
    <dgm:cxn modelId="{A3C008DB-BB28-4EB5-8422-0D342E0F4D66}" type="presParOf" srcId="{A3CE4202-2F3C-4A14-9269-2DA0E9A8A4A5}" destId="{B2132629-2C82-466F-9DCC-71A0CA82591C}" srcOrd="1" destOrd="0" presId="urn:microsoft.com/office/officeart/2005/8/layout/StepDownProcess"/>
    <dgm:cxn modelId="{99415C91-F844-4D3A-9536-4730D36EC725}" type="presParOf" srcId="{A3CE4202-2F3C-4A14-9269-2DA0E9A8A4A5}" destId="{5B24EFDA-0CB4-46BD-A930-A1B3C0DE389C}" srcOrd="2" destOrd="0" presId="urn:microsoft.com/office/officeart/2005/8/layout/StepDownProcess"/>
    <dgm:cxn modelId="{9979810C-2ECD-4AEF-AE31-8E039CE97F10}" type="presParOf" srcId="{5B24EFDA-0CB4-46BD-A930-A1B3C0DE389C}" destId="{2E36ECE4-A7D6-49F0-A6C1-1DD067321C32}" srcOrd="0" destOrd="0" presId="urn:microsoft.com/office/officeart/2005/8/layout/StepDownProcess"/>
    <dgm:cxn modelId="{9BE9718C-7243-46F7-8202-D374FE31DA9A}" type="presParOf" srcId="{5B24EFDA-0CB4-46BD-A930-A1B3C0DE389C}" destId="{1ED8C8B2-4A8E-4CD4-8114-0297C5376258}" srcOrd="1" destOrd="0" presId="urn:microsoft.com/office/officeart/2005/8/layout/StepDownProcess"/>
    <dgm:cxn modelId="{22534AA7-C692-4128-ABC8-805F71731FB0}" type="presParOf" srcId="{5B24EFDA-0CB4-46BD-A930-A1B3C0DE389C}" destId="{6F599D7C-E479-415D-967F-7232C344770B}" srcOrd="2" destOrd="0" presId="urn:microsoft.com/office/officeart/2005/8/layout/StepDownProcess"/>
    <dgm:cxn modelId="{42563320-525E-4788-9D83-DD85BBBC0064}" type="presParOf" srcId="{A3CE4202-2F3C-4A14-9269-2DA0E9A8A4A5}" destId="{7240A854-95A3-45EC-B223-252206A061B8}" srcOrd="3" destOrd="0" presId="urn:microsoft.com/office/officeart/2005/8/layout/StepDownProcess"/>
    <dgm:cxn modelId="{BF6254C7-1D1A-42D4-8969-49C8BF1A1007}" type="presParOf" srcId="{A3CE4202-2F3C-4A14-9269-2DA0E9A8A4A5}" destId="{E4069A4F-AF1F-42B8-9CC3-C588507EA170}" srcOrd="4" destOrd="0" presId="urn:microsoft.com/office/officeart/2005/8/layout/StepDownProcess"/>
    <dgm:cxn modelId="{9F215230-96E4-4441-8AB0-5B6126B0C507}" type="presParOf" srcId="{E4069A4F-AF1F-42B8-9CC3-C588507EA170}" destId="{61741ECB-15E3-42D6-95C5-A3569EF87C7A}" srcOrd="0" destOrd="0" presId="urn:microsoft.com/office/officeart/2005/8/layout/StepDownProcess"/>
    <dgm:cxn modelId="{F642360D-09EE-4079-BEC0-9D0FCDF4CFF7}" type="presParOf" srcId="{E4069A4F-AF1F-42B8-9CC3-C588507EA170}" destId="{0333DCE2-4104-46E1-AC5D-BC19B33E46B4}" srcOrd="1" destOrd="0" presId="urn:microsoft.com/office/officeart/2005/8/layout/StepDownProcess"/>
    <dgm:cxn modelId="{E2BB7F2B-2E10-4834-A3CF-9C9D61BABE4B}" type="presParOf" srcId="{E4069A4F-AF1F-42B8-9CC3-C588507EA170}" destId="{70D7BD80-4EF3-4E2D-94EA-B713F095994F}" srcOrd="2" destOrd="0" presId="urn:microsoft.com/office/officeart/2005/8/layout/StepDownProcess"/>
    <dgm:cxn modelId="{F64B8F95-17DA-44F2-9DC3-C0E43E85EA02}" type="presParOf" srcId="{A3CE4202-2F3C-4A14-9269-2DA0E9A8A4A5}" destId="{EB8FEEB4-D2D2-480A-B35B-349EF2A1233D}" srcOrd="5" destOrd="0" presId="urn:microsoft.com/office/officeart/2005/8/layout/StepDownProcess"/>
    <dgm:cxn modelId="{C8F1162A-91EC-4A9E-A826-2A1AD144FCDB}" type="presParOf" srcId="{A3CE4202-2F3C-4A14-9269-2DA0E9A8A4A5}" destId="{71ED89A6-870E-403F-9063-D2D599BAD97F}" srcOrd="6" destOrd="0" presId="urn:microsoft.com/office/officeart/2005/8/layout/StepDownProcess"/>
    <dgm:cxn modelId="{E03CE0E5-43FF-4A32-BA07-58B965EB38E4}" type="presParOf" srcId="{71ED89A6-870E-403F-9063-D2D599BAD97F}" destId="{3662101F-FC4B-4C52-8C3D-57B37092644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9709A-79EC-418B-B91F-9E9F09835939}">
      <dsp:nvSpPr>
        <dsp:cNvPr id="0" name=""/>
        <dsp:cNvSpPr/>
      </dsp:nvSpPr>
      <dsp:spPr>
        <a:xfrm rot="5400000">
          <a:off x="679987" y="900292"/>
          <a:ext cx="886777" cy="10095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FE30F-0E72-4DCF-A301-23E261E9F592}">
      <dsp:nvSpPr>
        <dsp:cNvPr id="0" name=""/>
        <dsp:cNvSpPr/>
      </dsp:nvSpPr>
      <dsp:spPr>
        <a:xfrm>
          <a:off x="445045" y="351382"/>
          <a:ext cx="1492811" cy="5626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cahier des charges</a:t>
          </a:r>
          <a:endParaRPr lang="fr-FR" sz="1300" kern="1200" dirty="0"/>
        </a:p>
      </dsp:txBody>
      <dsp:txXfrm>
        <a:off x="472518" y="378855"/>
        <a:ext cx="1437865" cy="507732"/>
      </dsp:txXfrm>
    </dsp:sp>
    <dsp:sp modelId="{132B6124-9E32-41C7-ADF8-337CD63FD709}">
      <dsp:nvSpPr>
        <dsp:cNvPr id="0" name=""/>
        <dsp:cNvSpPr/>
      </dsp:nvSpPr>
      <dsp:spPr>
        <a:xfrm>
          <a:off x="1937856" y="42105"/>
          <a:ext cx="1085728" cy="84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6ECE4-A7D6-49F0-A6C1-1DD067321C32}">
      <dsp:nvSpPr>
        <dsp:cNvPr id="0" name=""/>
        <dsp:cNvSpPr/>
      </dsp:nvSpPr>
      <dsp:spPr>
        <a:xfrm rot="5400000">
          <a:off x="1917686" y="1924091"/>
          <a:ext cx="886777" cy="10095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8C8B2-4A8E-4CD4-8114-0297C5376258}">
      <dsp:nvSpPr>
        <dsp:cNvPr id="0" name=""/>
        <dsp:cNvSpPr/>
      </dsp:nvSpPr>
      <dsp:spPr>
        <a:xfrm>
          <a:off x="1673205" y="1277935"/>
          <a:ext cx="1492811" cy="5412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Fonctionnalités</a:t>
          </a:r>
          <a:endParaRPr lang="fr-FR" sz="1300" kern="1200" dirty="0"/>
        </a:p>
      </dsp:txBody>
      <dsp:txXfrm>
        <a:off x="1699633" y="1304363"/>
        <a:ext cx="1439955" cy="488433"/>
      </dsp:txXfrm>
    </dsp:sp>
    <dsp:sp modelId="{6F599D7C-E479-415D-967F-7232C344770B}">
      <dsp:nvSpPr>
        <dsp:cNvPr id="0" name=""/>
        <dsp:cNvSpPr/>
      </dsp:nvSpPr>
      <dsp:spPr>
        <a:xfrm>
          <a:off x="3175556" y="1116237"/>
          <a:ext cx="1085728" cy="84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41ECB-15E3-42D6-95C5-A3569EF87C7A}">
      <dsp:nvSpPr>
        <dsp:cNvPr id="0" name=""/>
        <dsp:cNvSpPr/>
      </dsp:nvSpPr>
      <dsp:spPr>
        <a:xfrm rot="5400000">
          <a:off x="3155386" y="2964667"/>
          <a:ext cx="886777" cy="10095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3DCE2-4104-46E1-AC5D-BC19B33E46B4}">
      <dsp:nvSpPr>
        <dsp:cNvPr id="0" name=""/>
        <dsp:cNvSpPr/>
      </dsp:nvSpPr>
      <dsp:spPr>
        <a:xfrm>
          <a:off x="2920443" y="2365835"/>
          <a:ext cx="1492811" cy="4946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Création des maquettes</a:t>
          </a:r>
          <a:endParaRPr lang="fr-FR" sz="1300" kern="1200" dirty="0"/>
        </a:p>
      </dsp:txBody>
      <dsp:txXfrm>
        <a:off x="2944595" y="2389987"/>
        <a:ext cx="1444507" cy="446371"/>
      </dsp:txXfrm>
    </dsp:sp>
    <dsp:sp modelId="{70D7BD80-4EF3-4E2D-94EA-B713F095994F}">
      <dsp:nvSpPr>
        <dsp:cNvPr id="0" name=""/>
        <dsp:cNvSpPr/>
      </dsp:nvSpPr>
      <dsp:spPr>
        <a:xfrm>
          <a:off x="4413255" y="2190370"/>
          <a:ext cx="1085728" cy="84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2101F-FC4B-4C52-8C3D-57B370926449}">
      <dsp:nvSpPr>
        <dsp:cNvPr id="0" name=""/>
        <dsp:cNvSpPr/>
      </dsp:nvSpPr>
      <dsp:spPr>
        <a:xfrm>
          <a:off x="4158143" y="3390363"/>
          <a:ext cx="1492811" cy="5386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Conception technique</a:t>
          </a:r>
          <a:endParaRPr lang="fr-FR" sz="1300" kern="1200" dirty="0"/>
        </a:p>
      </dsp:txBody>
      <dsp:txXfrm>
        <a:off x="4184441" y="3416661"/>
        <a:ext cx="1440215" cy="486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Bonjour à tous, je tien a vous remerciez de votre présence et je vous invite à nous interrompre si vous avez des questions.</a:t>
            </a:r>
          </a:p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 me présente, je m’appel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tarik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Mannou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je suis le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scrum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Master du projet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proxibanque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 suis titulaire d’un bac +5 en management de système d’information et j’ai travaillé autant que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developpeur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Web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actuelement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je suis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pree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-embauche autant que Ingénieur Etude et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developpement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pour la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societé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polymont</a:t>
            </a:r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Aujourd’hui je vais vous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le projet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proxibanque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0033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Shape 38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Shape 38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70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 terme d’architecture on a décidé de mettre en place une architecture n-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tier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a découper les projets en 2 parties : application et web service</a:t>
            </a:r>
            <a:r>
              <a:rPr lang="fr-F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….</a:t>
            </a:r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Cela nous permettra : de</a:t>
            </a:r>
            <a:r>
              <a:rPr lang="fr-F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r>
              <a:rPr lang="fr-FR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facillite</a:t>
            </a:r>
            <a:r>
              <a:rPr lang="fr-F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 maintenance et l’</a:t>
            </a:r>
            <a:r>
              <a:rPr lang="fr-FR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evolution</a:t>
            </a:r>
            <a:r>
              <a:rPr lang="fr-F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l’</a:t>
            </a:r>
            <a:r>
              <a:rPr lang="fr-FR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aplication</a:t>
            </a:r>
            <a:r>
              <a:rPr lang="fr-F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…</a:t>
            </a:r>
          </a:p>
          <a:p>
            <a:r>
              <a:rPr lang="fr-F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Facilité le travail en </a:t>
            </a:r>
            <a:r>
              <a:rPr lang="fr-FR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equipe</a:t>
            </a:r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1828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698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Meilleur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colaboration</a:t>
            </a:r>
            <a:r>
              <a:rPr lang="fr-FR" baseline="0" dirty="0" smtClean="0"/>
              <a:t> et autonomie de l’</a:t>
            </a:r>
            <a:r>
              <a:rPr lang="fr-FR" baseline="0" dirty="0" err="1" smtClean="0"/>
              <a:t>equipe</a:t>
            </a:r>
            <a:r>
              <a:rPr lang="fr-F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677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364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 b="1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Qu’est ce que JAAS ? </a:t>
            </a:r>
            <a:endParaRPr sz="1150" b="1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50" b="1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— &gt; Spécification Java pour gérer authentification et autorisation d’une applications web Java</a:t>
            </a:r>
            <a:endParaRPr sz="115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 b="1">
                <a:latin typeface="Open Sans"/>
                <a:ea typeface="Open Sans"/>
                <a:cs typeface="Open Sans"/>
                <a:sym typeface="Open Sans"/>
              </a:rPr>
              <a:t>Quelle différence entre Authentification et Autorisation</a:t>
            </a:r>
            <a:endParaRPr sz="115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1150">
                <a:latin typeface="Open Sans"/>
                <a:ea typeface="Open Sans"/>
                <a:cs typeface="Open Sans"/>
                <a:sym typeface="Open Sans"/>
              </a:rPr>
              <a:t>— &gt; Authentification : vérif login et pwd OK,</a:t>
            </a:r>
            <a:endParaRPr sz="115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1150">
                <a:latin typeface="Open Sans"/>
                <a:ea typeface="Open Sans"/>
                <a:cs typeface="Open Sans"/>
                <a:sym typeface="Open Sans"/>
              </a:rPr>
              <a:t> –&gt; Autorisation –&gt; Vérif que l’utilisateur a le bon role métier pour accéder.</a:t>
            </a:r>
            <a:endParaRPr sz="115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1500"/>
              </a:spcBef>
              <a:spcAft>
                <a:spcPts val="0"/>
              </a:spcAft>
              <a:buNone/>
            </a:pPr>
            <a:endParaRPr sz="115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‘Realm Database’ : c’est à dire avec des login/pwd stockées en base de données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0567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116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085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191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05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Tous d’abord on parlera des besoin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sdu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client</a:t>
            </a:r>
          </a:p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Ensuite je vous  montrerai la conception et la gestion du projet </a:t>
            </a:r>
          </a:p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Suivi par les fonctionnalités</a:t>
            </a:r>
          </a:p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 pour finir le bilan.</a:t>
            </a: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96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885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061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549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721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171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355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Shape 38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Shape 38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482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Shape 38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Shape 38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207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Shape 38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Shape 38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915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12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811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Shape 38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Shape 38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Autant que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Scrum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Master moi et mon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equipe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nous avons analysé vos besoin afin de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developper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une application de gestion bancaire pour permettre a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proxibanque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moderniser son outils de travail et de réduire les traitements papier </a:t>
            </a:r>
          </a:p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 aussi afin d’avoir une base de données centralisé.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49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Shape 39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Shape 39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Apres l’analyse du cahier des charges, nous avons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detectes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les besoins.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069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Shape 39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Shape 39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La solution qu’on a</a:t>
            </a:r>
            <a:r>
              <a:rPr lang="fr-FR" baseline="0" dirty="0" smtClean="0"/>
              <a:t> proposer sera base sur 3 piliers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La performance de l’application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La </a:t>
            </a:r>
            <a:r>
              <a:rPr lang="fr-FR" baseline="0" dirty="0" err="1" smtClean="0"/>
              <a:t>securite</a:t>
            </a:r>
            <a:endParaRPr lang="fr-FR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La maintenance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6875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190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Apres avoir identifié les besoins, nous avons mis en place la conception et la gestion du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453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Shape 38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Shape 38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Analyse du cahier des charges</a:t>
            </a:r>
          </a:p>
          <a:p>
            <a:pPr lvl="0"/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Extrait les fonctionnalités importante</a:t>
            </a:r>
          </a:p>
          <a:p>
            <a:pPr lvl="0"/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Validation Client</a:t>
            </a:r>
          </a:p>
          <a:p>
            <a:pPr lvl="0"/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Création maquette</a:t>
            </a:r>
          </a:p>
          <a:p>
            <a:pPr lvl="0"/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Validation maquette</a:t>
            </a:r>
          </a:p>
          <a:p>
            <a:pPr lvl="0"/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Conception technique</a:t>
            </a: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705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64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978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296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482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112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://192.168.1.39:8080/ProxiBanqueV4_2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192.168.1.39:8080/ProxiBanqueV4_2/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192.168.1.39:8080/ProxiBanqueV4_2/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://192.168.1.39:8080/ProxiBanqueV4_2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://192.168.1.39:8080/ProxiBanqueV4_2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ProxibanqueSI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2149735" y="2059144"/>
            <a:ext cx="397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Soutenance de projet – Groupe 1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0122" y="45778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25.05.2018</a:t>
            </a:r>
          </a:p>
        </p:txBody>
      </p:sp>
    </p:spTree>
    <p:extLst>
      <p:ext uri="{BB962C8B-B14F-4D97-AF65-F5344CB8AC3E}">
        <p14:creationId xmlns:p14="http://schemas.microsoft.com/office/powerpoint/2010/main" val="24743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Shape 3898"/>
          <p:cNvSpPr txBox="1">
            <a:spLocks noGrp="1"/>
          </p:cNvSpPr>
          <p:nvPr>
            <p:ph type="title"/>
          </p:nvPr>
        </p:nvSpPr>
        <p:spPr>
          <a:xfrm>
            <a:off x="718300" y="20084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2</a:t>
            </a:r>
            <a:r>
              <a:rPr lang="fr-FR" dirty="0" smtClean="0"/>
              <a:t> – Diagramme user Case </a:t>
            </a:r>
            <a:endParaRPr dirty="0"/>
          </a:p>
        </p:txBody>
      </p:sp>
      <p:sp>
        <p:nvSpPr>
          <p:cNvPr id="3900" name="Shape 390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11" y="1117641"/>
            <a:ext cx="4543976" cy="39839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8828" y="3243785"/>
            <a:ext cx="310229" cy="51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962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47107" y="2953047"/>
            <a:ext cx="2271396" cy="19241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Shape 3841"/>
          <p:cNvSpPr txBox="1">
            <a:spLocks noGrp="1"/>
          </p:cNvSpPr>
          <p:nvPr>
            <p:ph type="title"/>
          </p:nvPr>
        </p:nvSpPr>
        <p:spPr>
          <a:xfrm>
            <a:off x="718300" y="6250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3-Architecture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4692335" y="2945873"/>
            <a:ext cx="2160240" cy="193130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" name="ZoneTexte 8"/>
          <p:cNvSpPr txBox="1"/>
          <p:nvPr/>
        </p:nvSpPr>
        <p:spPr>
          <a:xfrm>
            <a:off x="4693829" y="2945874"/>
            <a:ext cx="21587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Web-service</a:t>
            </a:r>
            <a:endParaRPr lang="fr-FR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347107" y="2999473"/>
            <a:ext cx="22142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977645" y="3509886"/>
            <a:ext cx="2187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2977645" y="4478548"/>
            <a:ext cx="2187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692335" y="3500073"/>
            <a:ext cx="2160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TRAITEMENTS</a:t>
            </a:r>
          </a:p>
          <a:p>
            <a:pPr algn="ctr"/>
            <a:r>
              <a:rPr lang="fr-FR" sz="1050" dirty="0"/>
              <a:t>METIER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289957" y="3415743"/>
            <a:ext cx="22205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TRAITEMENTS</a:t>
            </a:r>
          </a:p>
          <a:p>
            <a:pPr algn="ctr"/>
            <a:r>
              <a:rPr lang="fr-FR" sz="1050" dirty="0"/>
              <a:t>EXTERNALISES</a:t>
            </a:r>
          </a:p>
          <a:p>
            <a:pPr algn="ctr"/>
            <a:r>
              <a:rPr lang="fr-FR" sz="1050" dirty="0"/>
              <a:t>(consommation web-service)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3123" y="1483506"/>
            <a:ext cx="592908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D3EBD5"/>
              </a:buClr>
              <a:buSzPts val="1800"/>
              <a:buFont typeface="Titillium Web Light"/>
              <a:buChar char="▪"/>
            </a:pPr>
            <a:r>
              <a:rPr lang="en-GB" sz="1800" dirty="0">
                <a:solidFill>
                  <a:srgbClr val="003B55"/>
                </a:solidFill>
                <a:latin typeface="Titillium Web Light"/>
                <a:sym typeface="Titillium Web Light"/>
              </a:rPr>
              <a:t>Decoupage </a:t>
            </a:r>
            <a:r>
              <a:rPr lang="en-GB" sz="1800" dirty="0" err="1">
                <a:solidFill>
                  <a:srgbClr val="003B55"/>
                </a:solidFill>
                <a:latin typeface="Titillium Web Light"/>
                <a:sym typeface="Titillium Web Light"/>
              </a:rPr>
              <a:t>en</a:t>
            </a:r>
            <a:r>
              <a:rPr lang="en-GB" sz="1800" dirty="0">
                <a:solidFill>
                  <a:srgbClr val="003B55"/>
                </a:solidFill>
                <a:latin typeface="Titillium Web Light"/>
                <a:sym typeface="Titillium Web Light"/>
              </a:rPr>
              <a:t> web-service: programme plus </a:t>
            </a:r>
            <a:r>
              <a:rPr lang="en-GB" sz="1800" dirty="0" err="1">
                <a:solidFill>
                  <a:srgbClr val="003B55"/>
                </a:solidFill>
                <a:latin typeface="Titillium Web Light"/>
                <a:sym typeface="Titillium Web Light"/>
              </a:rPr>
              <a:t>modulaire</a:t>
            </a:r>
            <a:endParaRPr lang="en-GB" sz="1800" dirty="0">
              <a:solidFill>
                <a:srgbClr val="003B55"/>
              </a:solidFill>
              <a:latin typeface="Titillium Web Light"/>
              <a:sym typeface="Titillium Web Light"/>
            </a:endParaRPr>
          </a:p>
          <a:p>
            <a:pPr marL="285750" lvl="0" indent="-285750">
              <a:spcBef>
                <a:spcPts val="600"/>
              </a:spcBef>
              <a:buClr>
                <a:srgbClr val="D3EBD5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rgbClr val="003B55"/>
                </a:solidFill>
                <a:latin typeface="Titillium Web Light"/>
                <a:sym typeface="Titillium Web Light"/>
              </a:rPr>
              <a:t>Maintenabilité</a:t>
            </a:r>
            <a:endParaRPr lang="en-GB" sz="1800" dirty="0">
              <a:solidFill>
                <a:srgbClr val="003B55"/>
              </a:solidFill>
              <a:latin typeface="Titillium Web Light"/>
              <a:sym typeface="Titillium Web Light"/>
            </a:endParaRPr>
          </a:p>
          <a:p>
            <a:pPr marL="285750" lvl="0" indent="-285750">
              <a:spcBef>
                <a:spcPts val="600"/>
              </a:spcBef>
              <a:buClr>
                <a:srgbClr val="D3EBD5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rgbClr val="003B55"/>
                </a:solidFill>
                <a:latin typeface="Titillium Web Light"/>
                <a:sym typeface="Titillium Web Light"/>
              </a:rPr>
              <a:t>Evolutivité</a:t>
            </a:r>
            <a:endParaRPr lang="en-GB" sz="1800" dirty="0">
              <a:solidFill>
                <a:srgbClr val="003B55"/>
              </a:solidFill>
              <a:latin typeface="Titillium Web Light"/>
              <a:sym typeface="Titillium Web Light"/>
            </a:endParaRPr>
          </a:p>
          <a:p>
            <a:pPr marL="285750" lvl="0" indent="-285750">
              <a:spcBef>
                <a:spcPts val="600"/>
              </a:spcBef>
              <a:buClr>
                <a:srgbClr val="D3EBD5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B55"/>
                </a:solidFill>
                <a:latin typeface="Titillium Web Light"/>
                <a:sym typeface="Titillium Web Light"/>
              </a:rPr>
              <a:t>Facilitation de </a:t>
            </a:r>
            <a:r>
              <a:rPr lang="en-GB" sz="1800" dirty="0" err="1">
                <a:solidFill>
                  <a:srgbClr val="003B55"/>
                </a:solidFill>
                <a:latin typeface="Titillium Web Light"/>
                <a:sym typeface="Titillium Web Light"/>
              </a:rPr>
              <a:t>l’organisation</a:t>
            </a:r>
            <a:endParaRPr lang="en-GB" sz="1800" dirty="0">
              <a:solidFill>
                <a:srgbClr val="003B55"/>
              </a:solidFill>
              <a:latin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7368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 descr="https://s1.qwant.com/thumbr/0x0/8/a/f6ecdf0619db50025c9e980ccf150b89e704438ddf24066c2a7436a2584ccf/java.png?u=https%3A%2F%2Fagsft.com%2Fwp-content%2Fuploads%2F2016%2F08%2Fjava.png&amp;q=0&amp;b=1&amp;p=0&amp;a=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4" t="24732" r="55411" b="39392"/>
          <a:stretch/>
        </p:blipFill>
        <p:spPr bwMode="auto">
          <a:xfrm>
            <a:off x="5141257" y="3388214"/>
            <a:ext cx="720690" cy="5315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pic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Shape 3841"/>
          <p:cNvSpPr txBox="1">
            <a:spLocks noGrp="1"/>
          </p:cNvSpPr>
          <p:nvPr>
            <p:ph type="title"/>
          </p:nvPr>
        </p:nvSpPr>
        <p:spPr>
          <a:xfrm>
            <a:off x="708337" y="334299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4-Technologies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410158" y="1674565"/>
            <a:ext cx="2588964" cy="33711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86409" y="1674565"/>
            <a:ext cx="2577947" cy="337116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ylindre 5"/>
          <p:cNvSpPr/>
          <p:nvPr/>
        </p:nvSpPr>
        <p:spPr>
          <a:xfrm>
            <a:off x="6907577" y="1674565"/>
            <a:ext cx="1255762" cy="3371162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1531" y="1674565"/>
            <a:ext cx="1239674" cy="33711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542363" y="2073619"/>
            <a:ext cx="2335575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542362" y="2690191"/>
            <a:ext cx="1232053" cy="22453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3368" y="2690191"/>
            <a:ext cx="1060930" cy="22453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360684" y="2087986"/>
            <a:ext cx="2260295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294566" y="2690191"/>
            <a:ext cx="1128683" cy="22453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505159" y="2690191"/>
            <a:ext cx="1130307" cy="22453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/>
          <p:cNvSpPr txBox="1"/>
          <p:nvPr/>
        </p:nvSpPr>
        <p:spPr>
          <a:xfrm>
            <a:off x="121186" y="1705084"/>
            <a:ext cx="1167788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Navigateur</a:t>
            </a:r>
            <a:r>
              <a:rPr lang="en-GB" b="1" dirty="0" smtClean="0"/>
              <a:t> web</a:t>
            </a:r>
            <a:endParaRPr lang="en-GB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1542362" y="1674565"/>
            <a:ext cx="233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Application Web</a:t>
            </a:r>
            <a:endParaRPr lang="en-GB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323044" y="1658917"/>
            <a:ext cx="233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Web-service</a:t>
            </a:r>
            <a:endParaRPr lang="en-GB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6973598" y="2380988"/>
            <a:ext cx="1123720" cy="7386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Base</a:t>
            </a:r>
          </a:p>
          <a:p>
            <a:pPr algn="ctr"/>
            <a:r>
              <a:rPr lang="en-GB" b="1" dirty="0" smtClean="0"/>
              <a:t>De</a:t>
            </a:r>
          </a:p>
          <a:p>
            <a:pPr algn="ctr"/>
            <a:r>
              <a:rPr lang="en-GB" b="1" dirty="0" err="1" smtClean="0"/>
              <a:t>Données</a:t>
            </a:r>
            <a:endParaRPr lang="en-GB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1718630" y="2123194"/>
            <a:ext cx="1894901" cy="3084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Domaine</a:t>
            </a:r>
            <a:endParaRPr lang="en-GB" dirty="0"/>
          </a:p>
        </p:txBody>
      </p:sp>
      <p:sp>
        <p:nvSpPr>
          <p:cNvPr id="20" name="ZoneTexte 19"/>
          <p:cNvSpPr txBox="1"/>
          <p:nvPr/>
        </p:nvSpPr>
        <p:spPr>
          <a:xfrm>
            <a:off x="4490292" y="2127574"/>
            <a:ext cx="1894901" cy="3084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Domaine</a:t>
            </a:r>
            <a:endParaRPr lang="en-GB" dirty="0"/>
          </a:p>
        </p:txBody>
      </p:sp>
      <p:sp>
        <p:nvSpPr>
          <p:cNvPr id="21" name="ZoneTexte 20"/>
          <p:cNvSpPr txBox="1"/>
          <p:nvPr/>
        </p:nvSpPr>
        <p:spPr>
          <a:xfrm>
            <a:off x="1555016" y="2855202"/>
            <a:ext cx="1188185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Présentation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2871548" y="2845721"/>
            <a:ext cx="1024570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GB" dirty="0" smtClean="0"/>
              <a:t>ervice</a:t>
            </a:r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5546092" y="2845721"/>
            <a:ext cx="1048440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DAO</a:t>
            </a:r>
            <a:endParaRPr lang="en-GB" dirty="0"/>
          </a:p>
        </p:txBody>
      </p:sp>
      <p:sp>
        <p:nvSpPr>
          <p:cNvPr id="24" name="ZoneTexte 23"/>
          <p:cNvSpPr txBox="1"/>
          <p:nvPr/>
        </p:nvSpPr>
        <p:spPr>
          <a:xfrm>
            <a:off x="4322684" y="2851071"/>
            <a:ext cx="105761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GB" dirty="0" smtClean="0"/>
              <a:t>ervice</a:t>
            </a:r>
            <a:endParaRPr lang="en-GB" dirty="0"/>
          </a:p>
        </p:txBody>
      </p:sp>
      <p:pic>
        <p:nvPicPr>
          <p:cNvPr id="53" name="Picture 4" descr="https://s1.qwant.com/thumbr/0x0/8/a/f6ecdf0619db50025c9e980ccf150b89e704438ddf24066c2a7436a2584ccf/java.png?u=https%3A%2F%2Fagsft.com%2Fwp-content%2Fuploads%2F2016%2F08%2Fjava.png&amp;q=0&amp;b=1&amp;p=0&amp;a=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0" r="74250" b="23612"/>
          <a:stretch/>
        </p:blipFill>
        <p:spPr bwMode="auto">
          <a:xfrm>
            <a:off x="5854089" y="802343"/>
            <a:ext cx="645251" cy="54659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https://s1.qwant.com/thumbr/0x0/8/a/f6ecdf0619db50025c9e980ccf150b89e704438ddf24066c2a7436a2584ccf/java.png?u=https%3A%2F%2Fagsft.com%2Fwp-content%2Fuploads%2F2016%2F08%2Fjava.png&amp;q=0&amp;b=1&amp;p=0&amp;a=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2" t="20721" r="61" b="27340"/>
          <a:stretch/>
        </p:blipFill>
        <p:spPr bwMode="auto">
          <a:xfrm>
            <a:off x="5822277" y="4024713"/>
            <a:ext cx="621410" cy="41059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s://s1.qwant.com/thumbr/0x0/8/a/f6ecdf0619db50025c9e980ccf150b89e704438ddf24066c2a7436a2584ccf/java.png?u=https%3A%2F%2Fagsft.com%2Fwp-content%2Fuploads%2F2016%2F08%2Fjava.png&amp;q=0&amp;b=1&amp;p=0&amp;a=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78" t="69467" r="7128"/>
          <a:stretch/>
        </p:blipFill>
        <p:spPr bwMode="auto">
          <a:xfrm>
            <a:off x="3728291" y="3387072"/>
            <a:ext cx="773015" cy="38857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1.qwant.com/thumbr/0x0/b/d/d0e42b9e31fa270ee3def4aa379284a52b9b57dcde91b27e950385fd7f5d76/LogoJSF1.png?u=http%3A%2F%2Fcareer.guru99.com%2Fwp-content%2Fuploads%2F2014%2F12%2FLogoJSF1.png&amp;q=0&amp;b=1&amp;p=0&amp;a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806" y="4062122"/>
            <a:ext cx="576897" cy="41103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1.qwant.com/thumbr/0x0/1/b/9365cd736e5ca51fcf0bfcc5e221eb47e47f3c36768f30e1e0efc25d9450f6/mysql.jpg?u=http%3A%2F%2Fcode-epicenter.com%2Fwp-content%2Fuploads%2F2015%2F11%2Fmysql.jpg&amp;q=0&amp;b=1&amp;p=0&amp;a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082" y="3279517"/>
            <a:ext cx="726752" cy="32300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1.qwant.com/thumbr/0x0/1/5/d322bd48892efe470ea08e5830772b8b69c066f5f7c13247bb925b579d3de1/logo.png?u=http%3A%2F%2Fwww.ismailhakkieren.com%2Fwp-content%2Fuploads%2F2012%2F09%2Flogo.png&amp;q=0&amp;b=1&amp;p=0&amp;a=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369" y="3534955"/>
            <a:ext cx="944712" cy="27632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s2.qwant.com/thumbr/0x0/6/5/8bc9e143e7f8979cf55cf9f740f85ae0cd2b3e87f20d5c1c8c21d472c6038e/Create-Simple-Java-RESTful-Web-Services-Using-Jersey-1.png?u=http%3A%2F%2Fwww.thecrazyprogrammer.com%2Fwp-content%2Fuploads%2F2016%2F06%2FCreate-Simple-Java-RESTful-Web-Services-Using-Jersey-1.png&amp;q=0&amp;b=1&amp;p=0&amp;a=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3" t="18159" r="17593" b="58918"/>
          <a:stretch/>
        </p:blipFill>
        <p:spPr bwMode="auto">
          <a:xfrm>
            <a:off x="3530007" y="4196320"/>
            <a:ext cx="1130148" cy="39411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Image result for spring java"/>
          <p:cNvSpPr>
            <a:spLocks noChangeAspect="1" noChangeArrowheads="1"/>
          </p:cNvSpPr>
          <p:nvPr/>
        </p:nvSpPr>
        <p:spPr bwMode="auto">
          <a:xfrm>
            <a:off x="4490292" y="8868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5" name="Picture 6" descr="Image result for spring jav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981" y="3355133"/>
            <a:ext cx="1491427" cy="48457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807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6250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r>
              <a:rPr lang="en" dirty="0" smtClean="0"/>
              <a:t>- Methode </a:t>
            </a:r>
            <a:endParaRPr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Shape 3842"/>
          <p:cNvSpPr txBox="1">
            <a:spLocks noGrp="1"/>
          </p:cNvSpPr>
          <p:nvPr>
            <p:ph type="body" idx="2"/>
          </p:nvPr>
        </p:nvSpPr>
        <p:spPr>
          <a:xfrm>
            <a:off x="3396792" y="4168537"/>
            <a:ext cx="1404115" cy="392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Titillium Web"/>
                <a:ea typeface="Titillium Web"/>
                <a:cs typeface="Titillium Web"/>
                <a:sym typeface="Titillium Web"/>
              </a:rPr>
              <a:t>Product Backlog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7" name="Shape 3842"/>
          <p:cNvSpPr txBox="1">
            <a:spLocks noGrp="1"/>
          </p:cNvSpPr>
          <p:nvPr>
            <p:ph type="body" idx="2"/>
          </p:nvPr>
        </p:nvSpPr>
        <p:spPr>
          <a:xfrm>
            <a:off x="1104193" y="4168537"/>
            <a:ext cx="825276" cy="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Titillium Web"/>
                <a:ea typeface="Titillium Web"/>
                <a:cs typeface="Titillium Web"/>
                <a:sym typeface="Titillium Web"/>
              </a:rPr>
              <a:t>Sprints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8" name="Shape 3842"/>
          <p:cNvSpPr txBox="1">
            <a:spLocks noGrp="1"/>
          </p:cNvSpPr>
          <p:nvPr>
            <p:ph type="body" idx="2"/>
          </p:nvPr>
        </p:nvSpPr>
        <p:spPr>
          <a:xfrm>
            <a:off x="5691756" y="4188948"/>
            <a:ext cx="1512023" cy="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Titillium Web"/>
                <a:ea typeface="Titillium Web"/>
                <a:cs typeface="Titillium Web"/>
                <a:sym typeface="Titillium Web"/>
              </a:rPr>
              <a:t>Burndown Chart </a:t>
            </a:r>
            <a:endParaRPr sz="1200" b="1" dirty="0"/>
          </a:p>
        </p:txBody>
      </p:sp>
      <p:pic>
        <p:nvPicPr>
          <p:cNvPr id="1026" name="Picture 2" descr="RÃ©sultat de recherche d'images pour &quot;agile sprint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6"/>
          <a:stretch/>
        </p:blipFill>
        <p:spPr bwMode="auto">
          <a:xfrm>
            <a:off x="220586" y="2044126"/>
            <a:ext cx="7705725" cy="288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cru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448" y="194344"/>
            <a:ext cx="2259558" cy="15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III. Fonctionnalités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2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231" y="3550631"/>
            <a:ext cx="6761100" cy="857400"/>
          </a:xfrm>
        </p:spPr>
        <p:txBody>
          <a:bodyPr/>
          <a:lstStyle/>
          <a:p>
            <a:r>
              <a:rPr lang="fr-FR" dirty="0" smtClean="0"/>
              <a:t>Authentification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4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 du développeur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1600" b="1" dirty="0" err="1">
                <a:latin typeface="Titillium Web"/>
                <a:ea typeface="Titillium Web"/>
                <a:cs typeface="Titillium Web"/>
                <a:sym typeface="Titillium Web"/>
              </a:rPr>
              <a:t>Beatriz</a:t>
            </a:r>
            <a:r>
              <a:rPr lang="fr-FR" sz="1600" b="1" dirty="0">
                <a:latin typeface="Titillium Web"/>
                <a:ea typeface="Titillium Web"/>
                <a:cs typeface="Titillium Web"/>
                <a:sym typeface="Titillium Web"/>
              </a:rPr>
              <a:t> Moreno</a:t>
            </a:r>
          </a:p>
          <a:p>
            <a:pPr marL="0" indent="0">
              <a:buNone/>
            </a:pPr>
            <a:endParaRPr lang="fr-FR" sz="1500" dirty="0"/>
          </a:p>
          <a:p>
            <a:pPr lvl="1"/>
            <a:r>
              <a:rPr lang="fr-FR" sz="1500" dirty="0"/>
              <a:t>PhD biologie </a:t>
            </a:r>
          </a:p>
          <a:p>
            <a:pPr lvl="1"/>
            <a:r>
              <a:rPr lang="fr-FR" sz="1500" dirty="0" smtClean="0"/>
              <a:t>Développeur </a:t>
            </a:r>
            <a:r>
              <a:rPr lang="fr-FR" sz="1500" dirty="0"/>
              <a:t>junior </a:t>
            </a:r>
            <a:r>
              <a:rPr lang="fr-FR" sz="1500" dirty="0" err="1"/>
              <a:t>Sopra</a:t>
            </a:r>
            <a:r>
              <a:rPr lang="fr-FR" sz="1500" dirty="0"/>
              <a:t> </a:t>
            </a:r>
            <a:r>
              <a:rPr lang="fr-FR" sz="1500" dirty="0" err="1"/>
              <a:t>Steria</a:t>
            </a:r>
            <a:endParaRPr lang="fr-FR" sz="1500" dirty="0"/>
          </a:p>
          <a:p>
            <a:pPr lvl="1"/>
            <a:endParaRPr lang="fr-FR" sz="1500" dirty="0"/>
          </a:p>
          <a:p>
            <a:pPr lvl="1"/>
            <a:r>
              <a:rPr lang="fr-FR" sz="1500" dirty="0"/>
              <a:t>Chef d’équipe back-end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9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300" y="145015"/>
            <a:ext cx="6761100" cy="857400"/>
          </a:xfrm>
        </p:spPr>
        <p:txBody>
          <a:bodyPr/>
          <a:lstStyle/>
          <a:p>
            <a:r>
              <a:rPr lang="fr-FR" dirty="0"/>
              <a:t>Cinématique de navigation</a:t>
            </a:r>
          </a:p>
        </p:txBody>
      </p:sp>
      <p:sp>
        <p:nvSpPr>
          <p:cNvPr id="5" name="Forme libre 4"/>
          <p:cNvSpPr/>
          <p:nvPr/>
        </p:nvSpPr>
        <p:spPr>
          <a:xfrm>
            <a:off x="595671" y="2380735"/>
            <a:ext cx="1368595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Authentification</a:t>
            </a:r>
          </a:p>
        </p:txBody>
      </p:sp>
      <p:sp>
        <p:nvSpPr>
          <p:cNvPr id="6" name="Forme libre 5"/>
          <p:cNvSpPr/>
          <p:nvPr/>
        </p:nvSpPr>
        <p:spPr>
          <a:xfrm>
            <a:off x="2133558" y="1108241"/>
            <a:ext cx="1085950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conseillers</a:t>
            </a:r>
          </a:p>
        </p:txBody>
      </p:sp>
      <p:sp>
        <p:nvSpPr>
          <p:cNvPr id="7" name="Forme libre 6"/>
          <p:cNvSpPr/>
          <p:nvPr/>
        </p:nvSpPr>
        <p:spPr>
          <a:xfrm>
            <a:off x="2148432" y="3709495"/>
            <a:ext cx="1071076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 des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clients</a:t>
            </a:r>
          </a:p>
        </p:txBody>
      </p:sp>
      <p:sp>
        <p:nvSpPr>
          <p:cNvPr id="8" name="Forme libre 7"/>
          <p:cNvSpPr/>
          <p:nvPr/>
        </p:nvSpPr>
        <p:spPr>
          <a:xfrm>
            <a:off x="4898565" y="2557495"/>
            <a:ext cx="862810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Virement</a:t>
            </a:r>
          </a:p>
        </p:txBody>
      </p:sp>
      <p:sp>
        <p:nvSpPr>
          <p:cNvPr id="9" name="Forme libre 8"/>
          <p:cNvSpPr/>
          <p:nvPr/>
        </p:nvSpPr>
        <p:spPr>
          <a:xfrm>
            <a:off x="6813107" y="1051218"/>
            <a:ext cx="892563" cy="10193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Créer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6813107" y="2372622"/>
            <a:ext cx="892563" cy="10193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Modifier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</a:t>
            </a:r>
          </a:p>
        </p:txBody>
      </p:sp>
      <p:sp>
        <p:nvSpPr>
          <p:cNvPr id="11" name="Forme libre 10"/>
          <p:cNvSpPr/>
          <p:nvPr/>
        </p:nvSpPr>
        <p:spPr>
          <a:xfrm>
            <a:off x="6813107" y="3701546"/>
            <a:ext cx="892563" cy="10193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Supprimer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</a:t>
            </a:r>
            <a:r>
              <a:rPr lang="fr-FR" sz="18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</a:p>
        </p:txBody>
      </p:sp>
      <p:sp>
        <p:nvSpPr>
          <p:cNvPr id="12" name="Forme libre 11"/>
          <p:cNvSpPr/>
          <p:nvPr/>
        </p:nvSpPr>
        <p:spPr>
          <a:xfrm>
            <a:off x="4044317" y="1108240"/>
            <a:ext cx="1205554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Suivi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transactions</a:t>
            </a:r>
          </a:p>
        </p:txBody>
      </p:sp>
      <p:cxnSp>
        <p:nvCxnSpPr>
          <p:cNvPr id="13" name="Connecteur en angle 12"/>
          <p:cNvCxnSpPr>
            <a:stCxn id="5" idx="0"/>
            <a:endCxn id="6" idx="3"/>
          </p:cNvCxnSpPr>
          <p:nvPr/>
        </p:nvCxnSpPr>
        <p:spPr>
          <a:xfrm rot="5400000" flipH="1" flipV="1">
            <a:off x="1323927" y="1571105"/>
            <a:ext cx="765673" cy="853589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4" name="Connecteur en angle 13"/>
          <p:cNvCxnSpPr>
            <a:stCxn id="5" idx="2"/>
            <a:endCxn id="7" idx="3"/>
          </p:cNvCxnSpPr>
          <p:nvPr/>
        </p:nvCxnSpPr>
        <p:spPr>
          <a:xfrm rot="16200000" flipH="1">
            <a:off x="1303230" y="3371114"/>
            <a:ext cx="821940" cy="868463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5" name="Connecteur en angle 14"/>
          <p:cNvCxnSpPr>
            <a:stCxn id="6" idx="1"/>
            <a:endCxn id="12" idx="3"/>
          </p:cNvCxnSpPr>
          <p:nvPr/>
        </p:nvCxnSpPr>
        <p:spPr>
          <a:xfrm flipV="1">
            <a:off x="3219508" y="1615061"/>
            <a:ext cx="824809" cy="1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6" name="Connecteur en angle 15"/>
          <p:cNvCxnSpPr>
            <a:endCxn id="8" idx="2"/>
          </p:cNvCxnSpPr>
          <p:nvPr/>
        </p:nvCxnSpPr>
        <p:spPr>
          <a:xfrm flipV="1">
            <a:off x="3802373" y="3571136"/>
            <a:ext cx="1527597" cy="644711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7" name="Connecteur en angle 16"/>
          <p:cNvCxnSpPr>
            <a:stCxn id="7" idx="1"/>
            <a:endCxn id="20" idx="2"/>
          </p:cNvCxnSpPr>
          <p:nvPr/>
        </p:nvCxnSpPr>
        <p:spPr>
          <a:xfrm flipV="1">
            <a:off x="3219508" y="3571136"/>
            <a:ext cx="819636" cy="645180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8" name="Connecteur en angle 17"/>
          <p:cNvCxnSpPr>
            <a:stCxn id="7" idx="1"/>
            <a:endCxn id="11" idx="3"/>
          </p:cNvCxnSpPr>
          <p:nvPr/>
        </p:nvCxnSpPr>
        <p:spPr>
          <a:xfrm flipV="1">
            <a:off x="3219508" y="4211198"/>
            <a:ext cx="3593599" cy="5118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9" name="Connecteur en angle 18"/>
          <p:cNvCxnSpPr>
            <a:endCxn id="10" idx="3"/>
          </p:cNvCxnSpPr>
          <p:nvPr/>
        </p:nvCxnSpPr>
        <p:spPr>
          <a:xfrm flipV="1">
            <a:off x="5329970" y="2882274"/>
            <a:ext cx="1483137" cy="1328455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sp>
        <p:nvSpPr>
          <p:cNvPr id="20" name="Forme libre 19"/>
          <p:cNvSpPr/>
          <p:nvPr/>
        </p:nvSpPr>
        <p:spPr>
          <a:xfrm>
            <a:off x="3429227" y="2557495"/>
            <a:ext cx="1219834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Des comptes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991252" y="1279454"/>
            <a:ext cx="547440" cy="37755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solidFill>
                  <a:srgbClr val="7DA7D8"/>
                </a:solidFill>
                <a:latin typeface="Liberation Sans" pitchFamily="18"/>
                <a:ea typeface="Microsoft YaHei" pitchFamily="2"/>
                <a:cs typeface="Lucida Sans" pitchFamily="2"/>
              </a:rPr>
              <a:t>gérant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37624" y="4163573"/>
            <a:ext cx="768151" cy="37755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solidFill>
                  <a:srgbClr val="5E8AC7"/>
                </a:solidFill>
                <a:latin typeface="Liberation Sans" pitchFamily="18"/>
                <a:ea typeface="Microsoft YaHei" pitchFamily="2"/>
                <a:cs typeface="Lucida Sans" pitchFamily="2"/>
              </a:rPr>
              <a:t>conseiller</a:t>
            </a:r>
          </a:p>
        </p:txBody>
      </p:sp>
      <p:cxnSp>
        <p:nvCxnSpPr>
          <p:cNvPr id="23" name="Connecteur en angle 22"/>
          <p:cNvCxnSpPr>
            <a:endCxn id="9" idx="3"/>
          </p:cNvCxnSpPr>
          <p:nvPr/>
        </p:nvCxnSpPr>
        <p:spPr>
          <a:xfrm rot="5400000" flipH="1" flipV="1">
            <a:off x="5783426" y="1852125"/>
            <a:ext cx="1320935" cy="738427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1235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dirty="0" smtClean="0"/>
              <a:t>Authentification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48057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b="1" dirty="0"/>
              <a:t>Besoin</a:t>
            </a:r>
            <a:endParaRPr b="1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800" dirty="0"/>
              <a:t>Accès sécurisé à </a:t>
            </a:r>
            <a:r>
              <a:rPr lang="fr" sz="1800" dirty="0" smtClean="0"/>
              <a:t>l’application</a:t>
            </a:r>
            <a:endParaRPr sz="18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800" dirty="0"/>
              <a:t>Deux profils </a:t>
            </a:r>
            <a:r>
              <a:rPr lang="fr" sz="1800" dirty="0" smtClean="0"/>
              <a:t>utilisateur </a:t>
            </a:r>
            <a:r>
              <a:rPr lang="fr-FR" sz="1800" dirty="0" smtClean="0"/>
              <a:t>:</a:t>
            </a:r>
            <a:endParaRPr sz="1800"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fr" sz="1800" b="1" dirty="0">
                <a:solidFill>
                  <a:schemeClr val="dk1"/>
                </a:solidFill>
              </a:rPr>
              <a:t>Conseiller</a:t>
            </a:r>
            <a:endParaRPr sz="1800" b="1"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fr" sz="1800" b="1" dirty="0">
                <a:solidFill>
                  <a:schemeClr val="dk1"/>
                </a:solidFill>
              </a:rPr>
              <a:t>Gérant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2" y="2805425"/>
            <a:ext cx="3091893" cy="16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723" y="1161871"/>
            <a:ext cx="3313876" cy="18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1768" y="2730306"/>
            <a:ext cx="479100" cy="47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>
            <a:off x="4021740" y="3029382"/>
            <a:ext cx="1041441" cy="10422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" name="Shape 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2383" y="3126443"/>
            <a:ext cx="3297511" cy="179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hape 142"/>
          <p:cNvCxnSpPr/>
          <p:nvPr/>
        </p:nvCxnSpPr>
        <p:spPr>
          <a:xfrm flipV="1">
            <a:off x="4008773" y="1911823"/>
            <a:ext cx="1041441" cy="10422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2107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dirty="0" smtClean="0"/>
              <a:t> </a:t>
            </a:r>
            <a:r>
              <a:rPr lang="fr" dirty="0"/>
              <a:t>Authentification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b="1" dirty="0"/>
              <a:t>Solution</a:t>
            </a:r>
            <a:endParaRPr b="1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800" dirty="0"/>
              <a:t>Ecran </a:t>
            </a:r>
            <a:r>
              <a:rPr lang="fr" sz="1800" dirty="0" smtClean="0"/>
              <a:t>authentification</a:t>
            </a:r>
            <a:endParaRPr lang="fr-FR" sz="1800" dirty="0" smtClean="0"/>
          </a:p>
          <a:p>
            <a:pPr lvl="2" indent="-317500">
              <a:buSzPts val="1400"/>
              <a:buChar char="○"/>
            </a:pPr>
            <a:r>
              <a:rPr lang="fr-FR" sz="1800" dirty="0" smtClean="0"/>
              <a:t>Champs login / </a:t>
            </a:r>
            <a:r>
              <a:rPr lang="fr-FR" sz="1800" dirty="0" err="1" smtClean="0"/>
              <a:t>password</a:t>
            </a:r>
            <a:endParaRPr lang="fr-FR" sz="1800" dirty="0" smtClean="0"/>
          </a:p>
          <a:p>
            <a:pPr lvl="2" indent="-317500">
              <a:buSzPts val="1400"/>
              <a:buChar char="○"/>
            </a:pPr>
            <a:r>
              <a:rPr lang="fr-FR" sz="1800" dirty="0" smtClean="0"/>
              <a:t>Connexion</a:t>
            </a:r>
            <a:endParaRPr sz="1800" dirty="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225" y="2571750"/>
            <a:ext cx="3511325" cy="19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050" y="889950"/>
            <a:ext cx="4141750" cy="36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5655000" y="1811600"/>
            <a:ext cx="2862900" cy="27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637325" y="2951500"/>
            <a:ext cx="3044100" cy="27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Shape 153"/>
          <p:cNvCxnSpPr/>
          <p:nvPr/>
        </p:nvCxnSpPr>
        <p:spPr>
          <a:xfrm rot="10800000" flipH="1">
            <a:off x="2996100" y="2014125"/>
            <a:ext cx="2658900" cy="166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Shape 154"/>
          <p:cNvCxnSpPr>
            <a:endCxn id="152" idx="1"/>
          </p:cNvCxnSpPr>
          <p:nvPr/>
        </p:nvCxnSpPr>
        <p:spPr>
          <a:xfrm rot="10800000" flipH="1">
            <a:off x="2983825" y="3090100"/>
            <a:ext cx="2653500" cy="7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Shape 151"/>
          <p:cNvSpPr/>
          <p:nvPr/>
        </p:nvSpPr>
        <p:spPr>
          <a:xfrm>
            <a:off x="5278224" y="4073984"/>
            <a:ext cx="2862900" cy="27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Shape 154"/>
          <p:cNvCxnSpPr/>
          <p:nvPr/>
        </p:nvCxnSpPr>
        <p:spPr>
          <a:xfrm>
            <a:off x="2666581" y="4035486"/>
            <a:ext cx="2658255" cy="1778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706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640231" y="354843"/>
            <a:ext cx="550473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Plan de la  presentation</a:t>
            </a:r>
            <a:endParaRPr sz="4400" dirty="0"/>
          </a:p>
        </p:txBody>
      </p:sp>
      <p:sp>
        <p:nvSpPr>
          <p:cNvPr id="3851" name="Shape 3851"/>
          <p:cNvSpPr txBox="1">
            <a:spLocks noGrp="1"/>
          </p:cNvSpPr>
          <p:nvPr>
            <p:ph type="subTitle" idx="4294967295"/>
          </p:nvPr>
        </p:nvSpPr>
        <p:spPr>
          <a:xfrm>
            <a:off x="640231" y="1668577"/>
            <a:ext cx="5008643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I – Besoins du client</a:t>
            </a:r>
          </a:p>
          <a:p>
            <a:pPr marL="0" indent="0"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II – </a:t>
            </a:r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Conception et gestion du projet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II – Fonctionnalités</a:t>
            </a:r>
          </a:p>
          <a:p>
            <a:pPr marL="0" lvl="0" indent="0">
              <a:buNone/>
            </a:pPr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IV –Bilan</a:t>
            </a:r>
            <a:endParaRPr lang="en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dirty="0"/>
          </a:p>
        </p:txBody>
      </p:sp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4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dirty="0" smtClean="0"/>
              <a:t> </a:t>
            </a:r>
            <a:r>
              <a:rPr lang="fr" dirty="0"/>
              <a:t>Authentification</a:t>
            </a:r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b="1" dirty="0"/>
              <a:t>Solution</a:t>
            </a:r>
            <a:endParaRPr b="1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800" dirty="0"/>
              <a:t>Ecran authentification</a:t>
            </a:r>
            <a:endParaRPr sz="18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800" dirty="0"/>
              <a:t>Service authentification</a:t>
            </a:r>
            <a:endParaRPr sz="1800" dirty="0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82" y="3978498"/>
            <a:ext cx="5128794" cy="6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389" y="2494153"/>
            <a:ext cx="5128800" cy="120861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6125450" y="1933585"/>
            <a:ext cx="1206112" cy="1585834"/>
          </a:xfrm>
          <a:prstGeom prst="flowChartMagneticDisk">
            <a:avLst/>
          </a:prstGeom>
          <a:solidFill>
            <a:srgbClr val="99999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 dirty="0">
                <a:latin typeface="Average"/>
                <a:ea typeface="Average"/>
                <a:cs typeface="Average"/>
                <a:sym typeface="Average"/>
              </a:rPr>
              <a:t>BDD</a:t>
            </a:r>
            <a:endParaRPr sz="1800" dirty="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4" name="Shape 164"/>
          <p:cNvCxnSpPr/>
          <p:nvPr/>
        </p:nvCxnSpPr>
        <p:spPr>
          <a:xfrm flipH="1">
            <a:off x="5782976" y="3448878"/>
            <a:ext cx="530397" cy="6069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288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dirty="0" smtClean="0"/>
              <a:t> </a:t>
            </a:r>
            <a:r>
              <a:rPr lang="fr" dirty="0"/>
              <a:t>Authentification</a:t>
            </a:r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b="1" dirty="0"/>
              <a:t>Solution</a:t>
            </a:r>
            <a:endParaRPr b="1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800" dirty="0"/>
              <a:t>Ecran authentification</a:t>
            </a:r>
            <a:endParaRPr sz="18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800" dirty="0"/>
              <a:t>Service authentification</a:t>
            </a:r>
            <a:endParaRPr sz="1800" dirty="0"/>
          </a:p>
          <a:p>
            <a:pPr lvl="1" indent="-317500">
              <a:buSzPts val="1400"/>
              <a:buFont typeface="Titillium Web Light"/>
              <a:buChar char="○"/>
            </a:pPr>
            <a:r>
              <a:rPr lang="fr-FR" sz="1800" dirty="0"/>
              <a:t>Contrôleur de vues </a:t>
            </a:r>
            <a:endParaRPr sz="1800" dirty="0"/>
          </a:p>
          <a:p>
            <a:pPr marL="9144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44" y="2570887"/>
            <a:ext cx="2735149" cy="14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575" y="2571738"/>
            <a:ext cx="2735149" cy="1490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 rot="10800000" flipH="1">
            <a:off x="3800788" y="3803200"/>
            <a:ext cx="11154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6225" y="3013275"/>
            <a:ext cx="512136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5629" y="4241984"/>
            <a:ext cx="421300" cy="5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c 1"/>
          <p:cNvSpPr/>
          <p:nvPr/>
        </p:nvSpPr>
        <p:spPr>
          <a:xfrm rot="1175725">
            <a:off x="1977796" y="4100910"/>
            <a:ext cx="892985" cy="892985"/>
          </a:xfrm>
          <a:prstGeom prst="arc">
            <a:avLst>
              <a:gd name="adj1" fmla="val 16200000"/>
              <a:gd name="adj2" fmla="val 13400912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4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dirty="0" smtClean="0"/>
              <a:t>Authentification</a:t>
            </a:r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b="1" dirty="0"/>
              <a:t>Solution</a:t>
            </a:r>
            <a:endParaRPr b="1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800" dirty="0" smtClean="0"/>
              <a:t>Ecran authentification</a:t>
            </a:r>
            <a:endParaRPr sz="1800" dirty="0" smtClean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800" dirty="0" smtClean="0"/>
              <a:t>Service </a:t>
            </a:r>
            <a:r>
              <a:rPr lang="fr" sz="1800" dirty="0"/>
              <a:t>authentification</a:t>
            </a:r>
            <a:endParaRPr sz="1800" dirty="0"/>
          </a:p>
          <a:p>
            <a:pPr lvl="1" indent="-317500">
              <a:buSzPts val="1400"/>
              <a:buChar char="○"/>
            </a:pPr>
            <a:r>
              <a:rPr lang="fr-FR" sz="1800" dirty="0" smtClean="0"/>
              <a:t>Contrôleur </a:t>
            </a:r>
            <a:r>
              <a:rPr lang="fr-FR" sz="1800" dirty="0"/>
              <a:t>de vues </a:t>
            </a:r>
          </a:p>
          <a:p>
            <a:pPr marL="9144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ZoneTexte 2"/>
          <p:cNvSpPr txBox="1"/>
          <p:nvPr/>
        </p:nvSpPr>
        <p:spPr>
          <a:xfrm>
            <a:off x="709267" y="2899375"/>
            <a:ext cx="678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 smtClean="0">
              <a:solidFill>
                <a:schemeClr val="bg1">
                  <a:lumMod val="85000"/>
                </a:schemeClr>
              </a:solidFill>
              <a:hlinkClick r:id="rId3"/>
            </a:endParaRP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  <a:hlinkClick r:id="rId3"/>
            </a:endParaRPr>
          </a:p>
          <a:p>
            <a:pPr algn="ctr"/>
            <a:endParaRPr lang="en-US" sz="1000" dirty="0" smtClean="0">
              <a:solidFill>
                <a:schemeClr val="bg1">
                  <a:lumMod val="85000"/>
                </a:schemeClr>
              </a:solidFill>
              <a:hlinkClick r:id="rId3"/>
            </a:endParaRP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  <a:hlinkClick r:id="rId3"/>
            </a:endParaRPr>
          </a:p>
          <a:p>
            <a:pPr algn="ctr"/>
            <a:endParaRPr lang="en-US" sz="1000" dirty="0" smtClean="0">
              <a:solidFill>
                <a:schemeClr val="bg1">
                  <a:lumMod val="85000"/>
                </a:schemeClr>
              </a:solidFill>
              <a:hlinkClick r:id=""/>
            </a:endParaRPr>
          </a:p>
          <a:p>
            <a:pPr algn="ctr"/>
            <a:endParaRPr lang="en-US" sz="1000" dirty="0" smtClean="0">
              <a:solidFill>
                <a:schemeClr val="bg1">
                  <a:lumMod val="85000"/>
                </a:schemeClr>
              </a:solidFill>
              <a:hlinkClick r:id=""/>
            </a:endParaRP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pic>
        <p:nvPicPr>
          <p:cNvPr id="1026" name="Picture 2" descr="RÃ©sultat de recherche d'images pour &quot;icon demo&quot;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96" y="2899375"/>
            <a:ext cx="1619071" cy="161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dirty="0" smtClean="0"/>
              <a:t>Authentification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866" y="1263345"/>
            <a:ext cx="4320000" cy="256312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l="1617" t="6103" b="4397"/>
          <a:stretch/>
        </p:blipFill>
        <p:spPr>
          <a:xfrm>
            <a:off x="4418621" y="4160439"/>
            <a:ext cx="2880000" cy="62322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935" y="3544289"/>
            <a:ext cx="1080000" cy="1080000"/>
          </a:xfrm>
          <a:prstGeom prst="ellipse">
            <a:avLst/>
          </a:prstGeom>
          <a:ln w="12700" cap="rnd" cmpd="sng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699" y="1229875"/>
            <a:ext cx="4702245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b="1" dirty="0"/>
              <a:t>Solution</a:t>
            </a:r>
            <a:endParaRPr b="1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800" dirty="0"/>
              <a:t>Ecran authentification</a:t>
            </a:r>
            <a:endParaRPr sz="18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800" dirty="0"/>
              <a:t>Service authentification</a:t>
            </a:r>
            <a:endParaRPr sz="1800" dirty="0"/>
          </a:p>
          <a:p>
            <a:pPr lvl="1" indent="-317500">
              <a:buSzPts val="1400"/>
              <a:buFont typeface="Titillium Web Light"/>
              <a:buChar char="○"/>
            </a:pPr>
            <a:r>
              <a:rPr lang="fr-FR" sz="1800" dirty="0"/>
              <a:t>Contrôleur de vues </a:t>
            </a:r>
            <a:r>
              <a:rPr lang="fr" sz="1800" dirty="0" smtClean="0"/>
              <a:t> 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 smtClean="0"/>
              <a:t>Tests</a:t>
            </a:r>
            <a:r>
              <a:rPr lang="fr-FR" dirty="0" smtClean="0"/>
              <a:t> unitaires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sz="1800" dirty="0" smtClean="0"/>
              <a:t>4 combinaisons possibles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sz="1800" dirty="0" smtClean="0"/>
              <a:t>Difficultés d’ordre technique</a:t>
            </a:r>
            <a:endParaRPr sz="1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806" y="3584989"/>
            <a:ext cx="1080000" cy="1080000"/>
          </a:xfrm>
          <a:prstGeom prst="ellipse">
            <a:avLst/>
          </a:prstGeom>
          <a:ln w="12700" cap="rnd" cmpd="sng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306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dirty="0" smtClean="0"/>
              <a:t> </a:t>
            </a:r>
            <a:r>
              <a:rPr lang="fr" dirty="0"/>
              <a:t>Authentification</a:t>
            </a:r>
            <a:endParaRPr dirty="0"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b="1" dirty="0"/>
              <a:t>Solution</a:t>
            </a:r>
            <a:endParaRPr b="1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800" dirty="0"/>
              <a:t>Ecran authentification</a:t>
            </a:r>
            <a:endParaRPr sz="18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800" dirty="0"/>
              <a:t>Service authentification</a:t>
            </a:r>
            <a:endParaRPr sz="1800" dirty="0"/>
          </a:p>
          <a:p>
            <a:pPr lvl="1" indent="-317500">
              <a:buSzPts val="1400"/>
              <a:buChar char="○"/>
            </a:pPr>
            <a:r>
              <a:rPr lang="fr-FR" sz="1800" dirty="0"/>
              <a:t>Contrôleur de vues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 smtClean="0"/>
              <a:t>Tests</a:t>
            </a:r>
            <a:r>
              <a:rPr lang="fr-FR" dirty="0" smtClean="0"/>
              <a:t> unitaires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Améliorations </a:t>
            </a:r>
            <a:r>
              <a:rPr lang="fr-FR" dirty="0" smtClean="0"/>
              <a:t>possibles</a:t>
            </a:r>
            <a:endParaRPr lang="fr-FR" dirty="0"/>
          </a:p>
          <a:p>
            <a:pPr lvl="1" indent="-342900">
              <a:buSzPts val="1800"/>
              <a:buChar char="●"/>
            </a:pPr>
            <a:r>
              <a:rPr lang="fr-FR" sz="1800" dirty="0" smtClean="0"/>
              <a:t>Bouton de dé</a:t>
            </a:r>
            <a:r>
              <a:rPr lang="fr" sz="1800" dirty="0" smtClean="0"/>
              <a:t>connexion</a:t>
            </a:r>
            <a:endParaRPr lang="fr" sz="1800" dirty="0"/>
          </a:p>
          <a:p>
            <a:pPr lvl="1" indent="-342900">
              <a:buSzPts val="1800"/>
              <a:buChar char="●"/>
            </a:pPr>
            <a:r>
              <a:rPr lang="fr" sz="1800" b="1" dirty="0" smtClean="0"/>
              <a:t>Gestion </a:t>
            </a:r>
            <a:r>
              <a:rPr lang="fr" sz="1800" b="1" dirty="0"/>
              <a:t>du profil gérant</a:t>
            </a:r>
            <a:endParaRPr sz="1800" b="1" dirty="0"/>
          </a:p>
          <a:p>
            <a:pPr marL="9144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509" y="3219043"/>
            <a:ext cx="2958025" cy="16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159" y="1097856"/>
            <a:ext cx="1963450" cy="107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2495" y="2287894"/>
            <a:ext cx="479100" cy="47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Shape 192"/>
          <p:cNvCxnSpPr/>
          <p:nvPr/>
        </p:nvCxnSpPr>
        <p:spPr>
          <a:xfrm flipH="1">
            <a:off x="5521114" y="2182742"/>
            <a:ext cx="2163" cy="10174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" name="Shape 193"/>
          <p:cNvSpPr txBox="1"/>
          <p:nvPr/>
        </p:nvSpPr>
        <p:spPr>
          <a:xfrm>
            <a:off x="5654469" y="2693728"/>
            <a:ext cx="819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Roboto"/>
                <a:ea typeface="Roboto"/>
                <a:cs typeface="Roboto"/>
                <a:sym typeface="Roboto"/>
              </a:rPr>
              <a:t>Gérant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1780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Bilan </a:t>
            </a:r>
            <a:r>
              <a:rPr lang="fr" dirty="0" smtClean="0"/>
              <a:t>personnel / bilan de formation</a:t>
            </a:r>
            <a:endParaRPr dirty="0"/>
          </a:p>
        </p:txBody>
      </p:sp>
      <p:sp>
        <p:nvSpPr>
          <p:cNvPr id="4" name="Shape 170"/>
          <p:cNvSpPr txBox="1">
            <a:spLocks noGrp="1"/>
          </p:cNvSpPr>
          <p:nvPr>
            <p:ph type="body" idx="1"/>
          </p:nvPr>
        </p:nvSpPr>
        <p:spPr>
          <a:xfrm>
            <a:off x="311150" y="1230313"/>
            <a:ext cx="8521700" cy="3338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 b="1" dirty="0" smtClean="0"/>
              <a:t>Projet</a:t>
            </a:r>
            <a:endParaRPr b="1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sz="1800" dirty="0" smtClean="0"/>
              <a:t>Organisation du travail dans une équipe plus large</a:t>
            </a:r>
            <a:endParaRPr sz="18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sz="1800" dirty="0" smtClean="0"/>
              <a:t>Montée en compétences sur les technologies back-end</a:t>
            </a:r>
            <a:endParaRPr lang="fr-FR" sz="1800" dirty="0"/>
          </a:p>
          <a:p>
            <a:pPr lvl="0" indent="-317500">
              <a:spcBef>
                <a:spcPts val="0"/>
              </a:spcBef>
              <a:buSzPts val="1400"/>
              <a:buFont typeface="Titillium Web Light"/>
              <a:buChar char="○"/>
            </a:pPr>
            <a:endParaRPr lang="fr-FR" sz="1800" b="1" dirty="0" smtClean="0"/>
          </a:p>
          <a:p>
            <a:pPr lvl="0" indent="-317500">
              <a:spcBef>
                <a:spcPts val="0"/>
              </a:spcBef>
              <a:buSzPts val="1400"/>
              <a:buFont typeface="Titillium Web Light"/>
              <a:buChar char="○"/>
            </a:pPr>
            <a:endParaRPr lang="fr-FR" sz="1800" b="1" dirty="0"/>
          </a:p>
          <a:p>
            <a:pPr lvl="0" indent="-317500">
              <a:spcBef>
                <a:spcPts val="0"/>
              </a:spcBef>
              <a:buSzPts val="1400"/>
              <a:buFont typeface="Arial"/>
              <a:buChar char="•"/>
            </a:pPr>
            <a:endParaRPr lang="fr-FR" sz="1800" b="1" dirty="0" smtClean="0"/>
          </a:p>
          <a:p>
            <a:pPr indent="-317500">
              <a:spcBef>
                <a:spcPts val="0"/>
              </a:spcBef>
              <a:buSzPts val="1400"/>
              <a:buChar char="○"/>
            </a:pPr>
            <a:endParaRPr lang="fr-FR" sz="1800" dirty="0" smtClean="0"/>
          </a:p>
          <a:p>
            <a:pPr lvl="0" indent="-342900">
              <a:spcBef>
                <a:spcPts val="0"/>
              </a:spcBef>
              <a:buSzPts val="1800"/>
              <a:buChar char="●"/>
            </a:pPr>
            <a:r>
              <a:rPr lang="fr-FR" b="1" dirty="0" smtClean="0"/>
              <a:t>Formation</a:t>
            </a:r>
            <a:endParaRPr lang="fr-FR" b="1" dirty="0"/>
          </a:p>
          <a:p>
            <a:pPr lvl="1" indent="-317500">
              <a:buSzPts val="1400"/>
              <a:buChar char="○"/>
            </a:pPr>
            <a:r>
              <a:rPr lang="fr-FR" sz="1800" dirty="0" smtClean="0"/>
              <a:t>Plus qu’un langage, découverte d’un écosystème</a:t>
            </a:r>
          </a:p>
          <a:p>
            <a:pPr lvl="1" indent="-317500">
              <a:buSzPts val="1400"/>
              <a:buChar char="○"/>
            </a:pPr>
            <a:r>
              <a:rPr lang="fr-FR" sz="1800" dirty="0" smtClean="0"/>
              <a:t>Exigeante en implication personnelle …mais fructueuse!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65" y="2288573"/>
            <a:ext cx="1080000" cy="1080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702" y="2288612"/>
            <a:ext cx="1080000" cy="108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116" y="2274327"/>
            <a:ext cx="1080000" cy="10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877" y="2301802"/>
            <a:ext cx="92156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2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231" y="3550631"/>
            <a:ext cx="6761100" cy="857400"/>
          </a:xfrm>
        </p:spPr>
        <p:txBody>
          <a:bodyPr/>
          <a:lstStyle/>
          <a:p>
            <a:r>
              <a:rPr lang="fr-FR" dirty="0" smtClean="0"/>
              <a:t>Affichage du Listing des clients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5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 du développeur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500" b="1" dirty="0"/>
              <a:t>Mathieu TRICOIRE</a:t>
            </a:r>
          </a:p>
          <a:p>
            <a:pPr marL="0" indent="0">
              <a:buNone/>
            </a:pPr>
            <a:endParaRPr lang="fr-FR" sz="1500" dirty="0"/>
          </a:p>
          <a:p>
            <a:pPr lvl="1"/>
            <a:r>
              <a:rPr lang="fr-FR" sz="1500" dirty="0"/>
              <a:t>Ingénieur chimiste</a:t>
            </a:r>
          </a:p>
          <a:p>
            <a:pPr lvl="1"/>
            <a:r>
              <a:rPr lang="fr-FR" sz="1500" dirty="0"/>
              <a:t>Spécialiste en veille technologique et innovation</a:t>
            </a:r>
          </a:p>
          <a:p>
            <a:pPr lvl="1"/>
            <a:r>
              <a:rPr lang="fr-FR" sz="1500" dirty="0"/>
              <a:t>Entrepreneur en gestion des déchets</a:t>
            </a:r>
          </a:p>
          <a:p>
            <a:pPr marL="457200" lvl="1" indent="0">
              <a:buNone/>
            </a:pPr>
            <a:endParaRPr lang="fr-FR" sz="1500" dirty="0"/>
          </a:p>
          <a:p>
            <a:pPr marL="457200" lvl="1" indent="0">
              <a:buNone/>
            </a:pPr>
            <a:r>
              <a:rPr lang="fr-FR" sz="1500" dirty="0"/>
              <a:t>	</a:t>
            </a:r>
            <a:r>
              <a:rPr lang="fr-FR" sz="1500" dirty="0" smtClean="0"/>
              <a:t>	=&gt; </a:t>
            </a:r>
            <a:r>
              <a:rPr lang="fr-FR" sz="1500" dirty="0"/>
              <a:t>Aspirant concepteur développeur Java</a:t>
            </a:r>
          </a:p>
          <a:p>
            <a:endParaRPr lang="fr-FR" sz="1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1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231" y="3550631"/>
            <a:ext cx="6761100" cy="857400"/>
          </a:xfrm>
        </p:spPr>
        <p:txBody>
          <a:bodyPr/>
          <a:lstStyle/>
          <a:p>
            <a:r>
              <a:rPr lang="fr-FR" dirty="0" smtClean="0"/>
              <a:t>( Construction de l’interface 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300" y="53575"/>
            <a:ext cx="6761100" cy="857400"/>
          </a:xfrm>
        </p:spPr>
        <p:txBody>
          <a:bodyPr/>
          <a:lstStyle/>
          <a:p>
            <a:r>
              <a:rPr lang="fr-FR" dirty="0" smtClean="0"/>
              <a:t>Construction de l’interface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8300" y="923925"/>
            <a:ext cx="6761100" cy="2980500"/>
          </a:xfrm>
        </p:spPr>
        <p:txBody>
          <a:bodyPr/>
          <a:lstStyle/>
          <a:p>
            <a:r>
              <a:rPr lang="fr-FR" sz="1500" dirty="0" smtClean="0"/>
              <a:t>Template grâce à JSF</a:t>
            </a:r>
            <a:endParaRPr lang="fr-FR" sz="1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lum/>
            <a:alphaModFix/>
          </a:blip>
          <a:srcRect l="20053" t="32689" r="21087" b="18292"/>
          <a:stretch/>
        </p:blipFill>
        <p:spPr>
          <a:xfrm>
            <a:off x="365881" y="1701674"/>
            <a:ext cx="6217920" cy="29010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699237" y="2844165"/>
            <a:ext cx="1038498" cy="23676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819150" y="2385600"/>
            <a:ext cx="690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819150" y="2642775"/>
            <a:ext cx="690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8300" y="3904425"/>
            <a:ext cx="690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765673" y="4142550"/>
            <a:ext cx="690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438900" y="2366550"/>
            <a:ext cx="117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header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38900" y="2956389"/>
            <a:ext cx="117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section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29375" y="3870789"/>
            <a:ext cx="117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/>
                </a:solidFill>
              </a:rPr>
              <a:t>footer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I. Besoins du client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54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300" y="53575"/>
            <a:ext cx="6761100" cy="857400"/>
          </a:xfrm>
        </p:spPr>
        <p:txBody>
          <a:bodyPr/>
          <a:lstStyle/>
          <a:p>
            <a:r>
              <a:rPr lang="fr-FR" dirty="0" smtClean="0"/>
              <a:t>Construction de l’interface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30</a:t>
            </a:fld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/>
          <a:srcRect l="3385" t="35927" r="66354" b="23333"/>
          <a:stretch/>
        </p:blipFill>
        <p:spPr>
          <a:xfrm>
            <a:off x="877646" y="1445149"/>
            <a:ext cx="4525796" cy="3427452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>
            <a:off x="952500" y="2033175"/>
            <a:ext cx="690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952500" y="2823750"/>
            <a:ext cx="690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952499" y="3618675"/>
            <a:ext cx="690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952498" y="4342575"/>
            <a:ext cx="690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572250" y="2242725"/>
            <a:ext cx="117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header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572250" y="3058695"/>
            <a:ext cx="117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section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572250" y="3860074"/>
            <a:ext cx="117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/>
                </a:solidFill>
              </a:rPr>
              <a:t>footer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4" name="Espace réservé du texte 2"/>
          <p:cNvSpPr>
            <a:spLocks noGrp="1"/>
          </p:cNvSpPr>
          <p:nvPr>
            <p:ph type="body" idx="1"/>
          </p:nvPr>
        </p:nvSpPr>
        <p:spPr>
          <a:xfrm>
            <a:off x="718300" y="923925"/>
            <a:ext cx="6761100" cy="2980500"/>
          </a:xfrm>
        </p:spPr>
        <p:txBody>
          <a:bodyPr/>
          <a:lstStyle/>
          <a:p>
            <a:r>
              <a:rPr lang="fr-FR" sz="1500" dirty="0" smtClean="0"/>
              <a:t>Template grâce à JSF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9394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300" y="225025"/>
            <a:ext cx="6761100" cy="857400"/>
          </a:xfrm>
        </p:spPr>
        <p:txBody>
          <a:bodyPr/>
          <a:lstStyle/>
          <a:p>
            <a:r>
              <a:rPr lang="fr-FR" dirty="0"/>
              <a:t>Construction de l’interface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427" t="22602" r="65158" b="53554"/>
          <a:stretch/>
        </p:blipFill>
        <p:spPr>
          <a:xfrm>
            <a:off x="923924" y="1347106"/>
            <a:ext cx="5744861" cy="2452915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952500" y="1547400"/>
            <a:ext cx="690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934735" y="3509550"/>
            <a:ext cx="690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972300" y="2274440"/>
            <a:ext cx="117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header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300" y="145015"/>
            <a:ext cx="6761100" cy="857400"/>
          </a:xfrm>
        </p:spPr>
        <p:txBody>
          <a:bodyPr/>
          <a:lstStyle/>
          <a:p>
            <a:r>
              <a:rPr lang="fr-FR" dirty="0"/>
              <a:t>Cinématique de navigation</a:t>
            </a:r>
          </a:p>
        </p:txBody>
      </p:sp>
      <p:sp>
        <p:nvSpPr>
          <p:cNvPr id="5" name="Forme libre 4"/>
          <p:cNvSpPr/>
          <p:nvPr/>
        </p:nvSpPr>
        <p:spPr>
          <a:xfrm>
            <a:off x="595671" y="2380735"/>
            <a:ext cx="1368595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DA7D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Authentification</a:t>
            </a:r>
          </a:p>
        </p:txBody>
      </p:sp>
      <p:sp>
        <p:nvSpPr>
          <p:cNvPr id="6" name="Forme libre 5"/>
          <p:cNvSpPr/>
          <p:nvPr/>
        </p:nvSpPr>
        <p:spPr>
          <a:xfrm>
            <a:off x="2133558" y="1108241"/>
            <a:ext cx="1085950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conseillers</a:t>
            </a:r>
          </a:p>
        </p:txBody>
      </p:sp>
      <p:sp>
        <p:nvSpPr>
          <p:cNvPr id="7" name="Forme libre 6"/>
          <p:cNvSpPr/>
          <p:nvPr/>
        </p:nvSpPr>
        <p:spPr>
          <a:xfrm>
            <a:off x="2148432" y="3709495"/>
            <a:ext cx="1071076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 des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clients</a:t>
            </a:r>
          </a:p>
        </p:txBody>
      </p:sp>
      <p:sp>
        <p:nvSpPr>
          <p:cNvPr id="8" name="Forme libre 7"/>
          <p:cNvSpPr/>
          <p:nvPr/>
        </p:nvSpPr>
        <p:spPr>
          <a:xfrm>
            <a:off x="4898565" y="2557495"/>
            <a:ext cx="862810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Virement</a:t>
            </a:r>
          </a:p>
        </p:txBody>
      </p:sp>
      <p:sp>
        <p:nvSpPr>
          <p:cNvPr id="9" name="Forme libre 8"/>
          <p:cNvSpPr/>
          <p:nvPr/>
        </p:nvSpPr>
        <p:spPr>
          <a:xfrm>
            <a:off x="6813107" y="1051218"/>
            <a:ext cx="892563" cy="10193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Créer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6813107" y="2372622"/>
            <a:ext cx="892563" cy="10193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Modifier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</a:t>
            </a:r>
          </a:p>
        </p:txBody>
      </p:sp>
      <p:sp>
        <p:nvSpPr>
          <p:cNvPr id="11" name="Forme libre 10"/>
          <p:cNvSpPr/>
          <p:nvPr/>
        </p:nvSpPr>
        <p:spPr>
          <a:xfrm>
            <a:off x="6813107" y="3701546"/>
            <a:ext cx="892563" cy="10193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Supprimer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</a:t>
            </a:r>
            <a:r>
              <a:rPr lang="fr-FR" sz="18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</a:p>
        </p:txBody>
      </p:sp>
      <p:sp>
        <p:nvSpPr>
          <p:cNvPr id="12" name="Forme libre 11"/>
          <p:cNvSpPr/>
          <p:nvPr/>
        </p:nvSpPr>
        <p:spPr>
          <a:xfrm>
            <a:off x="4044317" y="1108240"/>
            <a:ext cx="1205554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Suivi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transactions</a:t>
            </a:r>
          </a:p>
        </p:txBody>
      </p:sp>
      <p:cxnSp>
        <p:nvCxnSpPr>
          <p:cNvPr id="13" name="Connecteur en angle 12"/>
          <p:cNvCxnSpPr>
            <a:stCxn id="5" idx="0"/>
            <a:endCxn id="6" idx="3"/>
          </p:cNvCxnSpPr>
          <p:nvPr/>
        </p:nvCxnSpPr>
        <p:spPr>
          <a:xfrm rot="5400000" flipH="1" flipV="1">
            <a:off x="1323927" y="1571105"/>
            <a:ext cx="765673" cy="853589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4" name="Connecteur en angle 13"/>
          <p:cNvCxnSpPr>
            <a:stCxn id="5" idx="2"/>
            <a:endCxn id="7" idx="3"/>
          </p:cNvCxnSpPr>
          <p:nvPr/>
        </p:nvCxnSpPr>
        <p:spPr>
          <a:xfrm rot="16200000" flipH="1">
            <a:off x="1303230" y="3371114"/>
            <a:ext cx="821940" cy="868463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5" name="Connecteur en angle 14"/>
          <p:cNvCxnSpPr>
            <a:stCxn id="6" idx="1"/>
            <a:endCxn id="12" idx="3"/>
          </p:cNvCxnSpPr>
          <p:nvPr/>
        </p:nvCxnSpPr>
        <p:spPr>
          <a:xfrm flipV="1">
            <a:off x="3219508" y="1615061"/>
            <a:ext cx="824809" cy="1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6" name="Connecteur en angle 15"/>
          <p:cNvCxnSpPr>
            <a:endCxn id="8" idx="2"/>
          </p:cNvCxnSpPr>
          <p:nvPr/>
        </p:nvCxnSpPr>
        <p:spPr>
          <a:xfrm flipV="1">
            <a:off x="3802373" y="3571136"/>
            <a:ext cx="1527597" cy="644711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7" name="Connecteur en angle 16"/>
          <p:cNvCxnSpPr>
            <a:stCxn id="7" idx="1"/>
            <a:endCxn id="20" idx="2"/>
          </p:cNvCxnSpPr>
          <p:nvPr/>
        </p:nvCxnSpPr>
        <p:spPr>
          <a:xfrm flipV="1">
            <a:off x="3219508" y="3571136"/>
            <a:ext cx="819636" cy="645180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8" name="Connecteur en angle 17"/>
          <p:cNvCxnSpPr>
            <a:stCxn id="7" idx="1"/>
            <a:endCxn id="11" idx="3"/>
          </p:cNvCxnSpPr>
          <p:nvPr/>
        </p:nvCxnSpPr>
        <p:spPr>
          <a:xfrm flipV="1">
            <a:off x="3219508" y="4211198"/>
            <a:ext cx="3593599" cy="5118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9" name="Connecteur en angle 18"/>
          <p:cNvCxnSpPr>
            <a:endCxn id="10" idx="3"/>
          </p:cNvCxnSpPr>
          <p:nvPr/>
        </p:nvCxnSpPr>
        <p:spPr>
          <a:xfrm flipV="1">
            <a:off x="5329970" y="2882274"/>
            <a:ext cx="1483137" cy="1328455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sp>
        <p:nvSpPr>
          <p:cNvPr id="20" name="Forme libre 19"/>
          <p:cNvSpPr/>
          <p:nvPr/>
        </p:nvSpPr>
        <p:spPr>
          <a:xfrm>
            <a:off x="3429227" y="2557495"/>
            <a:ext cx="1219834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Des comptes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991252" y="1279454"/>
            <a:ext cx="547440" cy="37755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solidFill>
                  <a:srgbClr val="7DA7D8"/>
                </a:solidFill>
                <a:latin typeface="Liberation Sans" pitchFamily="18"/>
                <a:ea typeface="Microsoft YaHei" pitchFamily="2"/>
                <a:cs typeface="Lucida Sans" pitchFamily="2"/>
              </a:rPr>
              <a:t>gérant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37624" y="4163573"/>
            <a:ext cx="768151" cy="37755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solidFill>
                  <a:srgbClr val="5E8AC7"/>
                </a:solidFill>
                <a:latin typeface="Liberation Sans" pitchFamily="18"/>
                <a:ea typeface="Microsoft YaHei" pitchFamily="2"/>
                <a:cs typeface="Lucida Sans" pitchFamily="2"/>
              </a:rPr>
              <a:t>conseiller</a:t>
            </a:r>
          </a:p>
        </p:txBody>
      </p:sp>
      <p:cxnSp>
        <p:nvCxnSpPr>
          <p:cNvPr id="23" name="Connecteur en angle 22"/>
          <p:cNvCxnSpPr>
            <a:endCxn id="9" idx="3"/>
          </p:cNvCxnSpPr>
          <p:nvPr/>
        </p:nvCxnSpPr>
        <p:spPr>
          <a:xfrm rot="5400000" flipH="1" flipV="1">
            <a:off x="5783426" y="1852125"/>
            <a:ext cx="1320935" cy="738427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327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besoins client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500" dirty="0"/>
              <a:t>Afficher la liste des clients du conseiller</a:t>
            </a:r>
          </a:p>
          <a:p>
            <a:r>
              <a:rPr lang="fr-FR" sz="1500" dirty="0"/>
              <a:t>Lisibilité et clarté des données</a:t>
            </a:r>
          </a:p>
          <a:p>
            <a:endParaRPr lang="fr-FR" sz="1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8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maquette web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lum/>
            <a:alphaModFix/>
          </a:blip>
          <a:srcRect l="20053" t="32689" r="21087" b="18292"/>
          <a:stretch/>
        </p:blipFill>
        <p:spPr>
          <a:xfrm>
            <a:off x="891540" y="1773299"/>
            <a:ext cx="6217920" cy="2901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4204062" y="2987040"/>
            <a:ext cx="1038498" cy="23676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2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 techniques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endParaRPr lang="fr-FR" dirty="0"/>
          </a:p>
          <a:p>
            <a:pPr lvl="1"/>
            <a:r>
              <a:rPr lang="fr-FR" sz="1500" dirty="0" smtClean="0"/>
              <a:t>ergonomie responsive</a:t>
            </a:r>
            <a:endParaRPr lang="fr-FR" dirty="0" smtClean="0"/>
          </a:p>
          <a:p>
            <a:r>
              <a:rPr lang="fr-FR" dirty="0" smtClean="0"/>
              <a:t>JSF</a:t>
            </a:r>
            <a:r>
              <a:rPr lang="fr-FR" dirty="0"/>
              <a:t> </a:t>
            </a:r>
          </a:p>
          <a:p>
            <a:pPr lvl="1"/>
            <a:r>
              <a:rPr lang="fr-FR" sz="1500" dirty="0" smtClean="0"/>
              <a:t>robustesse, maintenabilité et stabilité des composants JSF standards</a:t>
            </a:r>
          </a:p>
          <a:p>
            <a:pPr lvl="1"/>
            <a:r>
              <a:rPr lang="fr-FR" sz="1500" dirty="0" smtClean="0"/>
              <a:t>maintenance et facilité de déploiement du côté postes client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0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500" dirty="0"/>
              <a:t>Création du </a:t>
            </a:r>
            <a:r>
              <a:rPr lang="fr-FR" sz="1500" dirty="0" err="1"/>
              <a:t>template</a:t>
            </a:r>
            <a:r>
              <a:rPr lang="fr-FR" sz="1500" dirty="0"/>
              <a:t> JSF</a:t>
            </a:r>
          </a:p>
          <a:p>
            <a:r>
              <a:rPr lang="fr-FR" sz="1500" dirty="0"/>
              <a:t>Codage de la page en html et composants JSF</a:t>
            </a:r>
          </a:p>
          <a:p>
            <a:r>
              <a:rPr lang="fr-FR" sz="1500" dirty="0"/>
              <a:t>Intégration CSS via </a:t>
            </a:r>
            <a:r>
              <a:rPr lang="fr-FR" sz="1500" dirty="0" err="1"/>
              <a:t>Bootstrap</a:t>
            </a:r>
            <a:r>
              <a:rPr lang="fr-FR" sz="1500" dirty="0"/>
              <a:t> et </a:t>
            </a:r>
            <a:r>
              <a:rPr lang="fr-FR" sz="1500" dirty="0" err="1"/>
              <a:t>Primefaces</a:t>
            </a:r>
            <a:endParaRPr lang="fr-FR" sz="1500" dirty="0"/>
          </a:p>
          <a:p>
            <a:r>
              <a:rPr lang="fr-FR" sz="1500" dirty="0"/>
              <a:t>Injection des données de test</a:t>
            </a:r>
          </a:p>
          <a:p>
            <a:r>
              <a:rPr lang="fr-FR" sz="1500" dirty="0"/>
              <a:t>Ajustement avec données de test</a:t>
            </a:r>
          </a:p>
          <a:p>
            <a:r>
              <a:rPr lang="fr-FR" sz="1500" dirty="0"/>
              <a:t>Intégration des données réelles</a:t>
            </a:r>
          </a:p>
          <a:p>
            <a:r>
              <a:rPr lang="fr-FR" sz="1500" dirty="0"/>
              <a:t>Ajustement avec données réelles</a:t>
            </a:r>
          </a:p>
          <a:p>
            <a:endParaRPr lang="fr-FR" sz="1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37</a:t>
            </a:fld>
            <a:endParaRPr lang="fr-FR"/>
          </a:p>
        </p:txBody>
      </p:sp>
      <p:pic>
        <p:nvPicPr>
          <p:cNvPr id="5" name="Picture 2" descr="RÃ©sultat de recherche d'images pour &quot;icon demo&quot;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8" y="2585268"/>
            <a:ext cx="1619071" cy="161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2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envisagées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500" dirty="0"/>
              <a:t>Ajout d’une fonctionnalité de </a:t>
            </a:r>
            <a:r>
              <a:rPr lang="fr-FR" sz="1500" dirty="0" smtClean="0"/>
              <a:t>recherche</a:t>
            </a:r>
          </a:p>
          <a:p>
            <a:endParaRPr lang="fr-FR" sz="1500" dirty="0"/>
          </a:p>
          <a:p>
            <a:endParaRPr lang="fr-FR" sz="1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0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Shape 3898"/>
          <p:cNvSpPr txBox="1">
            <a:spLocks noGrp="1"/>
          </p:cNvSpPr>
          <p:nvPr>
            <p:ph type="title"/>
          </p:nvPr>
        </p:nvSpPr>
        <p:spPr>
          <a:xfrm>
            <a:off x="718300" y="5615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smtClean="0"/>
              <a:t>1 - Contexte</a:t>
            </a:r>
            <a:endParaRPr dirty="0"/>
          </a:p>
        </p:txBody>
      </p:sp>
      <p:sp>
        <p:nvSpPr>
          <p:cNvPr id="3899" name="Shape 3899"/>
          <p:cNvSpPr txBox="1">
            <a:spLocks noGrp="1"/>
          </p:cNvSpPr>
          <p:nvPr>
            <p:ph type="body" idx="2"/>
          </p:nvPr>
        </p:nvSpPr>
        <p:spPr>
          <a:xfrm>
            <a:off x="1132514" y="1764457"/>
            <a:ext cx="5542967" cy="319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 smtClean="0"/>
              <a:t>Enjeux : 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Application de gestion bancaire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" dirty="0" smtClean="0"/>
              <a:t>Modernisation son outil de travail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 smtClean="0"/>
              <a:t>Base de données centralisée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 smtClean="0"/>
              <a:t>Réduire les traitements papiers</a:t>
            </a:r>
          </a:p>
        </p:txBody>
      </p:sp>
      <p:sp>
        <p:nvSpPr>
          <p:cNvPr id="3900" name="Shape 390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0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231" y="3550631"/>
            <a:ext cx="6761100" cy="857400"/>
          </a:xfrm>
        </p:spPr>
        <p:txBody>
          <a:bodyPr/>
          <a:lstStyle/>
          <a:p>
            <a:r>
              <a:rPr lang="fr-FR" dirty="0" smtClean="0"/>
              <a:t>Virement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5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 du développeur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500" b="1" dirty="0"/>
              <a:t>Frédéric </a:t>
            </a:r>
            <a:r>
              <a:rPr lang="fr-FR" sz="1500" b="1" dirty="0" err="1"/>
              <a:t>Batault</a:t>
            </a:r>
            <a:endParaRPr lang="fr-FR" sz="1500" b="1" dirty="0"/>
          </a:p>
          <a:p>
            <a:pPr marL="0" indent="0">
              <a:buNone/>
            </a:pPr>
            <a:endParaRPr lang="fr-FR" sz="1500" dirty="0"/>
          </a:p>
          <a:p>
            <a:pPr lvl="1"/>
            <a:r>
              <a:rPr lang="fr-FR" sz="1500" dirty="0"/>
              <a:t>Docteur en Chimie</a:t>
            </a:r>
          </a:p>
          <a:p>
            <a:pPr lvl="1"/>
            <a:r>
              <a:rPr lang="fr-FR" sz="1500" dirty="0"/>
              <a:t>Formation </a:t>
            </a:r>
            <a:r>
              <a:rPr lang="fr-FR" sz="1500" dirty="0" smtClean="0"/>
              <a:t>concepteur développeur </a:t>
            </a:r>
            <a:r>
              <a:rPr lang="fr-FR" sz="1500" dirty="0"/>
              <a:t>Java-JEE 3 mois</a:t>
            </a:r>
          </a:p>
          <a:p>
            <a:endParaRPr lang="fr-FR" sz="1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300" y="145015"/>
            <a:ext cx="6761100" cy="857400"/>
          </a:xfrm>
        </p:spPr>
        <p:txBody>
          <a:bodyPr/>
          <a:lstStyle/>
          <a:p>
            <a:r>
              <a:rPr lang="fr-FR" dirty="0"/>
              <a:t>Cinématique de navigation</a:t>
            </a:r>
          </a:p>
        </p:txBody>
      </p:sp>
      <p:sp>
        <p:nvSpPr>
          <p:cNvPr id="5" name="Forme libre 4"/>
          <p:cNvSpPr/>
          <p:nvPr/>
        </p:nvSpPr>
        <p:spPr>
          <a:xfrm>
            <a:off x="595671" y="2380735"/>
            <a:ext cx="1368595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DA7D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Authentification</a:t>
            </a:r>
          </a:p>
        </p:txBody>
      </p:sp>
      <p:sp>
        <p:nvSpPr>
          <p:cNvPr id="6" name="Forme libre 5"/>
          <p:cNvSpPr/>
          <p:nvPr/>
        </p:nvSpPr>
        <p:spPr>
          <a:xfrm>
            <a:off x="2133558" y="1108241"/>
            <a:ext cx="1085950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conseillers</a:t>
            </a:r>
          </a:p>
        </p:txBody>
      </p:sp>
      <p:sp>
        <p:nvSpPr>
          <p:cNvPr id="7" name="Forme libre 6"/>
          <p:cNvSpPr/>
          <p:nvPr/>
        </p:nvSpPr>
        <p:spPr>
          <a:xfrm>
            <a:off x="2148432" y="3709495"/>
            <a:ext cx="1071076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 des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clients</a:t>
            </a:r>
          </a:p>
        </p:txBody>
      </p:sp>
      <p:sp>
        <p:nvSpPr>
          <p:cNvPr id="8" name="Forme libre 7"/>
          <p:cNvSpPr/>
          <p:nvPr/>
        </p:nvSpPr>
        <p:spPr>
          <a:xfrm>
            <a:off x="4898565" y="2557495"/>
            <a:ext cx="862810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Virement</a:t>
            </a:r>
          </a:p>
        </p:txBody>
      </p:sp>
      <p:sp>
        <p:nvSpPr>
          <p:cNvPr id="9" name="Forme libre 8"/>
          <p:cNvSpPr/>
          <p:nvPr/>
        </p:nvSpPr>
        <p:spPr>
          <a:xfrm>
            <a:off x="6813107" y="1051218"/>
            <a:ext cx="892563" cy="10193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Créer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6813107" y="2372622"/>
            <a:ext cx="892563" cy="10193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Modifier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</a:t>
            </a:r>
          </a:p>
        </p:txBody>
      </p:sp>
      <p:sp>
        <p:nvSpPr>
          <p:cNvPr id="11" name="Forme libre 10"/>
          <p:cNvSpPr/>
          <p:nvPr/>
        </p:nvSpPr>
        <p:spPr>
          <a:xfrm>
            <a:off x="6813107" y="3701546"/>
            <a:ext cx="892563" cy="10193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Supprimer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</a:t>
            </a:r>
            <a:r>
              <a:rPr lang="fr-FR" sz="18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</a:p>
        </p:txBody>
      </p:sp>
      <p:sp>
        <p:nvSpPr>
          <p:cNvPr id="12" name="Forme libre 11"/>
          <p:cNvSpPr/>
          <p:nvPr/>
        </p:nvSpPr>
        <p:spPr>
          <a:xfrm>
            <a:off x="4044317" y="1108240"/>
            <a:ext cx="1205554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Suivi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transactions</a:t>
            </a:r>
          </a:p>
        </p:txBody>
      </p:sp>
      <p:cxnSp>
        <p:nvCxnSpPr>
          <p:cNvPr id="13" name="Connecteur en angle 12"/>
          <p:cNvCxnSpPr>
            <a:stCxn id="5" idx="0"/>
            <a:endCxn id="6" idx="3"/>
          </p:cNvCxnSpPr>
          <p:nvPr/>
        </p:nvCxnSpPr>
        <p:spPr>
          <a:xfrm rot="5400000" flipH="1" flipV="1">
            <a:off x="1323927" y="1571105"/>
            <a:ext cx="765673" cy="853589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4" name="Connecteur en angle 13"/>
          <p:cNvCxnSpPr>
            <a:stCxn id="5" idx="2"/>
            <a:endCxn id="7" idx="3"/>
          </p:cNvCxnSpPr>
          <p:nvPr/>
        </p:nvCxnSpPr>
        <p:spPr>
          <a:xfrm rot="16200000" flipH="1">
            <a:off x="1303230" y="3371114"/>
            <a:ext cx="821940" cy="868463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5" name="Connecteur en angle 14"/>
          <p:cNvCxnSpPr>
            <a:stCxn id="6" idx="1"/>
            <a:endCxn id="12" idx="3"/>
          </p:cNvCxnSpPr>
          <p:nvPr/>
        </p:nvCxnSpPr>
        <p:spPr>
          <a:xfrm flipV="1">
            <a:off x="3219508" y="1615061"/>
            <a:ext cx="824809" cy="1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6" name="Connecteur en angle 15"/>
          <p:cNvCxnSpPr>
            <a:endCxn id="8" idx="2"/>
          </p:cNvCxnSpPr>
          <p:nvPr/>
        </p:nvCxnSpPr>
        <p:spPr>
          <a:xfrm flipV="1">
            <a:off x="3802373" y="3571136"/>
            <a:ext cx="1527597" cy="644711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7" name="Connecteur en angle 16"/>
          <p:cNvCxnSpPr>
            <a:stCxn id="7" idx="1"/>
            <a:endCxn id="20" idx="2"/>
          </p:cNvCxnSpPr>
          <p:nvPr/>
        </p:nvCxnSpPr>
        <p:spPr>
          <a:xfrm flipV="1">
            <a:off x="3219508" y="3571136"/>
            <a:ext cx="819636" cy="645180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8" name="Connecteur en angle 17"/>
          <p:cNvCxnSpPr>
            <a:stCxn id="7" idx="1"/>
            <a:endCxn id="11" idx="3"/>
          </p:cNvCxnSpPr>
          <p:nvPr/>
        </p:nvCxnSpPr>
        <p:spPr>
          <a:xfrm flipV="1">
            <a:off x="3219508" y="4211198"/>
            <a:ext cx="3593599" cy="5118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9" name="Connecteur en angle 18"/>
          <p:cNvCxnSpPr>
            <a:endCxn id="10" idx="3"/>
          </p:cNvCxnSpPr>
          <p:nvPr/>
        </p:nvCxnSpPr>
        <p:spPr>
          <a:xfrm flipV="1">
            <a:off x="5329970" y="2882274"/>
            <a:ext cx="1483137" cy="1328455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sp>
        <p:nvSpPr>
          <p:cNvPr id="20" name="Forme libre 19"/>
          <p:cNvSpPr/>
          <p:nvPr/>
        </p:nvSpPr>
        <p:spPr>
          <a:xfrm>
            <a:off x="3429227" y="2557495"/>
            <a:ext cx="1219834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Des comptes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991252" y="1279454"/>
            <a:ext cx="547440" cy="37755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solidFill>
                  <a:srgbClr val="7DA7D8"/>
                </a:solidFill>
                <a:latin typeface="Liberation Sans" pitchFamily="18"/>
                <a:ea typeface="Microsoft YaHei" pitchFamily="2"/>
                <a:cs typeface="Lucida Sans" pitchFamily="2"/>
              </a:rPr>
              <a:t>gérant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37624" y="4163573"/>
            <a:ext cx="768151" cy="37755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solidFill>
                  <a:srgbClr val="5E8AC7"/>
                </a:solidFill>
                <a:latin typeface="Liberation Sans" pitchFamily="18"/>
                <a:ea typeface="Microsoft YaHei" pitchFamily="2"/>
                <a:cs typeface="Lucida Sans" pitchFamily="2"/>
              </a:rPr>
              <a:t>conseiller</a:t>
            </a:r>
          </a:p>
        </p:txBody>
      </p:sp>
      <p:cxnSp>
        <p:nvCxnSpPr>
          <p:cNvPr id="23" name="Connecteur en angle 22"/>
          <p:cNvCxnSpPr>
            <a:endCxn id="9" idx="3"/>
          </p:cNvCxnSpPr>
          <p:nvPr/>
        </p:nvCxnSpPr>
        <p:spPr>
          <a:xfrm rot="5400000" flipH="1" flipV="1">
            <a:off x="5783426" y="1852125"/>
            <a:ext cx="1320935" cy="738427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8995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300" y="247538"/>
            <a:ext cx="6761100" cy="857400"/>
          </a:xfrm>
        </p:spPr>
        <p:txBody>
          <a:bodyPr/>
          <a:lstStyle/>
          <a:p>
            <a:r>
              <a:rPr lang="fr-FR" dirty="0" smtClean="0"/>
              <a:t>Analyse besoins client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8300" y="1089313"/>
            <a:ext cx="6761100" cy="2980500"/>
          </a:xfrm>
        </p:spPr>
        <p:txBody>
          <a:bodyPr/>
          <a:lstStyle/>
          <a:p>
            <a:r>
              <a:rPr lang="fr-FR" sz="1500" dirty="0"/>
              <a:t>Transférer de l’argent d’un compte à un autre</a:t>
            </a:r>
          </a:p>
          <a:p>
            <a:endParaRPr lang="fr-FR" sz="1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>
          <a:xfrm>
            <a:off x="105385" y="4713274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3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44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204062" y="3740893"/>
            <a:ext cx="1038498" cy="23676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69537"/>
              </p:ext>
            </p:extLst>
          </p:nvPr>
        </p:nvGraphicFramePr>
        <p:xfrm>
          <a:off x="851435" y="1801603"/>
          <a:ext cx="62434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4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Comptes émetteurs : Comptes du client sur lequel le conseiller travaille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Comptes destinataires : </a:t>
                      </a:r>
                      <a:r>
                        <a:rPr lang="fr-FR" sz="1100" dirty="0" smtClean="0"/>
                        <a:t>Comptes de la banque sauf le compte émetteur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Montant : </a:t>
                      </a:r>
                      <a:r>
                        <a:rPr lang="fr-FR" sz="1100" b="0" dirty="0" smtClean="0">
                          <a:solidFill>
                            <a:schemeClr val="dk1"/>
                          </a:solidFill>
                        </a:rPr>
                        <a:t>Sécurités</a:t>
                      </a:r>
                      <a:r>
                        <a:rPr lang="fr-FR" sz="1100" dirty="0" smtClean="0"/>
                        <a:t> pour éviter les découverts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Traçabilité : conservation des</a:t>
                      </a:r>
                      <a:r>
                        <a:rPr lang="fr-FR" sz="1100" b="0" baseline="0" dirty="0" smtClean="0">
                          <a:solidFill>
                            <a:schemeClr val="tx1"/>
                          </a:solidFill>
                        </a:rPr>
                        <a:t> informations des virements (base de données)</a:t>
                      </a:r>
                      <a:endParaRPr lang="fr-FR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Traçabilité : journalisation</a:t>
                      </a:r>
                      <a:r>
                        <a:rPr lang="fr-FR" sz="1100" b="0" baseline="0" dirty="0" smtClean="0">
                          <a:solidFill>
                            <a:schemeClr val="tx1"/>
                          </a:solidFill>
                        </a:rPr>
                        <a:t> des virements (logs)</a:t>
                      </a:r>
                      <a:endParaRPr lang="fr-FR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Traçabilité et supervision : comptage et tracé</a:t>
                      </a:r>
                      <a:r>
                        <a:rPr lang="fr-FR" sz="1100" b="0" baseline="0" dirty="0" smtClean="0">
                          <a:solidFill>
                            <a:schemeClr val="tx1"/>
                          </a:solidFill>
                        </a:rPr>
                        <a:t> des virements par mois</a:t>
                      </a:r>
                      <a:endParaRPr lang="fr-FR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>
            <a:off x="6685083" y="1887875"/>
            <a:ext cx="162018" cy="162018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" name="Ellipse 8"/>
          <p:cNvSpPr/>
          <p:nvPr/>
        </p:nvSpPr>
        <p:spPr>
          <a:xfrm>
            <a:off x="6685083" y="2298161"/>
            <a:ext cx="162018" cy="16201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0" name="Ellipse 9"/>
          <p:cNvSpPr/>
          <p:nvPr/>
        </p:nvSpPr>
        <p:spPr>
          <a:xfrm>
            <a:off x="6685083" y="2639675"/>
            <a:ext cx="162018" cy="162018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" name="Ellipse 11"/>
          <p:cNvSpPr/>
          <p:nvPr/>
        </p:nvSpPr>
        <p:spPr>
          <a:xfrm>
            <a:off x="6685083" y="3001731"/>
            <a:ext cx="162018" cy="162018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3" name="Ellipse 12"/>
          <p:cNvSpPr/>
          <p:nvPr/>
        </p:nvSpPr>
        <p:spPr>
          <a:xfrm>
            <a:off x="6685083" y="3363420"/>
            <a:ext cx="162018" cy="162018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4" name="Ellipse 13"/>
          <p:cNvSpPr/>
          <p:nvPr/>
        </p:nvSpPr>
        <p:spPr>
          <a:xfrm>
            <a:off x="6685083" y="3737156"/>
            <a:ext cx="162018" cy="16201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pic>
        <p:nvPicPr>
          <p:cNvPr id="15" name="Picture 2" descr="RÃ©sultat de recherche d'images pour &quot;icon demo&quot;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23" y="739375"/>
            <a:ext cx="920756" cy="92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8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300" y="146063"/>
            <a:ext cx="6761100" cy="857400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45</a:t>
            </a:fld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681318" y="1696312"/>
            <a:ext cx="2160240" cy="31926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8" name="ZoneTexte 17"/>
          <p:cNvSpPr txBox="1"/>
          <p:nvPr/>
        </p:nvSpPr>
        <p:spPr>
          <a:xfrm>
            <a:off x="4681318" y="1696312"/>
            <a:ext cx="21587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/>
              <a:t>Web-service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49277" y="1696312"/>
            <a:ext cx="22142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/>
              <a:t>application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9277" y="1696312"/>
            <a:ext cx="2328546" cy="31926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2869424" y="2722426"/>
            <a:ext cx="21872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63523" y="2852922"/>
            <a:ext cx="168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Protocole HTTP</a:t>
            </a:r>
          </a:p>
          <a:p>
            <a:pPr algn="ctr"/>
            <a:r>
              <a:rPr lang="fr-FR" sz="900" dirty="0" smtClean="0"/>
              <a:t>Messages au Format </a:t>
            </a:r>
            <a:r>
              <a:rPr lang="fr-FR" sz="900" dirty="0"/>
              <a:t>JSON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2757314" y="3424504"/>
            <a:ext cx="21872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681318" y="2806756"/>
            <a:ext cx="2160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TRAITEMENTS</a:t>
            </a:r>
          </a:p>
          <a:p>
            <a:pPr algn="ctr"/>
            <a:r>
              <a:rPr lang="fr-FR" sz="1050" dirty="0"/>
              <a:t>METIER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849277" y="2722426"/>
            <a:ext cx="22205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TRAITEMENTS</a:t>
            </a:r>
          </a:p>
          <a:p>
            <a:pPr algn="ctr"/>
            <a:r>
              <a:rPr lang="fr-FR" sz="1050" dirty="0"/>
              <a:t>EXTERNALISES</a:t>
            </a:r>
          </a:p>
          <a:p>
            <a:pPr algn="ctr"/>
            <a:r>
              <a:rPr lang="fr-FR" sz="1050" dirty="0"/>
              <a:t>(consommation web-service)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842989" y="3868189"/>
            <a:ext cx="22205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INTERACTIONS</a:t>
            </a:r>
          </a:p>
          <a:p>
            <a:pPr algn="ctr"/>
            <a:r>
              <a:rPr lang="fr-FR" sz="1050" dirty="0" smtClean="0"/>
              <a:t>AVEC L’UTILISATEUR</a:t>
            </a:r>
            <a:endParaRPr lang="fr-FR" sz="1050" dirty="0"/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1"/>
          </p:nvPr>
        </p:nvSpPr>
        <p:spPr>
          <a:xfrm>
            <a:off x="718300" y="824068"/>
            <a:ext cx="6761100" cy="2980500"/>
          </a:xfrm>
        </p:spPr>
        <p:txBody>
          <a:bodyPr/>
          <a:lstStyle/>
          <a:p>
            <a:r>
              <a:rPr lang="fr-FR" sz="1500" dirty="0"/>
              <a:t>Focus technologique : le web-service</a:t>
            </a:r>
          </a:p>
          <a:p>
            <a:pPr marL="76200" indent="0">
              <a:buNone/>
            </a:pPr>
            <a:r>
              <a:rPr lang="fr-FR" sz="1500" dirty="0" smtClean="0"/>
              <a:t>		Enjeux </a:t>
            </a:r>
            <a:r>
              <a:rPr lang="fr-FR" sz="1500" dirty="0"/>
              <a:t>et utilisation du web-service</a:t>
            </a: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5393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300" y="146063"/>
            <a:ext cx="6761100" cy="857400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46</a:t>
            </a:fld>
            <a:endParaRPr lang="fr-FR"/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1"/>
          </p:nvPr>
        </p:nvSpPr>
        <p:spPr>
          <a:xfrm>
            <a:off x="718300" y="824068"/>
            <a:ext cx="6761100" cy="2980500"/>
          </a:xfrm>
        </p:spPr>
        <p:txBody>
          <a:bodyPr/>
          <a:lstStyle/>
          <a:p>
            <a:r>
              <a:rPr lang="fr-FR" sz="1500" dirty="0"/>
              <a:t>Focus technologique : le web-service</a:t>
            </a:r>
          </a:p>
          <a:p>
            <a:pPr marL="76200" indent="0">
              <a:buNone/>
            </a:pPr>
            <a:r>
              <a:rPr lang="fr-FR" sz="1500" dirty="0" smtClean="0"/>
              <a:t>		Enjeux </a:t>
            </a:r>
            <a:r>
              <a:rPr lang="fr-FR" sz="1500" dirty="0"/>
              <a:t>et utilisation du </a:t>
            </a:r>
            <a:r>
              <a:rPr lang="fr-FR" sz="1500" dirty="0" smtClean="0"/>
              <a:t>web-service</a:t>
            </a:r>
          </a:p>
          <a:p>
            <a:pPr marL="76200" indent="0">
              <a:buNone/>
            </a:pPr>
            <a:endParaRPr lang="fr-FR" sz="1500" dirty="0"/>
          </a:p>
          <a:p>
            <a:pPr marL="76200" indent="0">
              <a:buNone/>
            </a:pPr>
            <a:endParaRPr lang="fr-FR" sz="1500" dirty="0" smtClean="0"/>
          </a:p>
          <a:p>
            <a:pPr marL="76200" indent="0">
              <a:buNone/>
            </a:pPr>
            <a:r>
              <a:rPr lang="fr-FR" sz="1500" dirty="0" smtClean="0"/>
              <a:t>Modularité</a:t>
            </a:r>
            <a:endParaRPr lang="fr-FR" sz="1500" dirty="0"/>
          </a:p>
          <a:p>
            <a:pPr marL="76200" indent="0">
              <a:buNone/>
            </a:pPr>
            <a:r>
              <a:rPr lang="fr-FR" sz="1500" dirty="0"/>
              <a:t> 	</a:t>
            </a:r>
            <a:r>
              <a:rPr lang="fr-FR" sz="1500" dirty="0" smtClean="0"/>
              <a:t>maintenable</a:t>
            </a:r>
            <a:endParaRPr lang="fr-FR" sz="1500" dirty="0"/>
          </a:p>
          <a:p>
            <a:pPr marL="76200" indent="0">
              <a:buNone/>
            </a:pPr>
            <a:r>
              <a:rPr lang="fr-FR" sz="1500" dirty="0" smtClean="0"/>
              <a:t>	évolutif</a:t>
            </a:r>
          </a:p>
          <a:p>
            <a:pPr marL="76200" indent="0">
              <a:buNone/>
            </a:pPr>
            <a:endParaRPr lang="fr-FR" sz="1500" dirty="0"/>
          </a:p>
          <a:p>
            <a:pPr marL="76200" indent="0">
              <a:buNone/>
            </a:pPr>
            <a:r>
              <a:rPr lang="fr-FR" sz="1600" dirty="0"/>
              <a:t>Facilités organisationnelles	 </a:t>
            </a:r>
          </a:p>
          <a:p>
            <a:pPr marL="76200" indent="0">
              <a:buNone/>
            </a:pPr>
            <a:endParaRPr lang="fr-FR" sz="1500" dirty="0"/>
          </a:p>
          <a:p>
            <a:pPr marL="76200" indent="0">
              <a:buNone/>
            </a:pPr>
            <a:r>
              <a:rPr lang="fr-FR" sz="1500" dirty="0"/>
              <a:t>	 </a:t>
            </a:r>
          </a:p>
          <a:p>
            <a:pPr marL="76200" indent="0">
              <a:buNone/>
            </a:pPr>
            <a:endParaRPr lang="fr-FR" sz="1500" dirty="0" smtClean="0"/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3644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300" y="146063"/>
            <a:ext cx="6761100" cy="857400"/>
          </a:xfrm>
        </p:spPr>
        <p:txBody>
          <a:bodyPr/>
          <a:lstStyle/>
          <a:p>
            <a:r>
              <a:rPr lang="fr-FR" dirty="0" smtClean="0"/>
              <a:t>Améliorations envisagées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47</a:t>
            </a:fld>
            <a:endParaRPr lang="fr-FR"/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1"/>
          </p:nvPr>
        </p:nvSpPr>
        <p:spPr>
          <a:xfrm>
            <a:off x="718300" y="907828"/>
            <a:ext cx="6761100" cy="2980500"/>
          </a:xfrm>
        </p:spPr>
        <p:txBody>
          <a:bodyPr/>
          <a:lstStyle/>
          <a:p>
            <a:pPr marL="76200" indent="0">
              <a:buNone/>
            </a:pPr>
            <a:r>
              <a:rPr lang="fr-FR" sz="1500" dirty="0"/>
              <a:t>Virement vers le compte émetteur </a:t>
            </a:r>
            <a:r>
              <a:rPr lang="fr-FR" sz="1500" dirty="0" smtClean="0"/>
              <a:t>impossible</a:t>
            </a:r>
          </a:p>
          <a:p>
            <a:pPr marL="76200" indent="0">
              <a:buNone/>
            </a:pPr>
            <a:r>
              <a:rPr lang="fr-FR" sz="1500" dirty="0"/>
              <a:t> </a:t>
            </a:r>
            <a:r>
              <a:rPr lang="fr-FR" sz="1500" dirty="0" smtClean="0"/>
              <a:t>            </a:t>
            </a:r>
            <a:r>
              <a:rPr lang="fr-FR" sz="1200" dirty="0" smtClean="0"/>
              <a:t>Fonction </a:t>
            </a:r>
            <a:r>
              <a:rPr lang="fr-FR" sz="1200" dirty="0">
                <a:solidFill>
                  <a:srgbClr val="FF0000"/>
                </a:solidFill>
              </a:rPr>
              <a:t>non implémentée</a:t>
            </a:r>
          </a:p>
          <a:p>
            <a:pPr marL="342900" lvl="1" indent="0">
              <a:buNone/>
            </a:pPr>
            <a:r>
              <a:rPr lang="fr-FR" sz="1200" dirty="0" smtClean="0"/>
              <a:t>	Message </a:t>
            </a:r>
            <a:r>
              <a:rPr lang="fr-FR" sz="1200" dirty="0"/>
              <a:t>d’erreur en cas de tentative et retour</a:t>
            </a:r>
          </a:p>
          <a:p>
            <a:pPr marL="342900" lvl="1" indent="0">
              <a:buNone/>
            </a:pPr>
            <a:r>
              <a:rPr lang="fr-FR" sz="1200" dirty="0" smtClean="0"/>
              <a:t>	Retrait </a:t>
            </a:r>
            <a:r>
              <a:rPr lang="fr-FR" sz="1200" dirty="0"/>
              <a:t>du compte émetteur de la liste des destinataires possibles</a:t>
            </a:r>
          </a:p>
          <a:p>
            <a:pPr marL="76200" indent="0">
              <a:buNone/>
            </a:pPr>
            <a:endParaRPr lang="fr-FR" sz="1500" dirty="0" smtClean="0"/>
          </a:p>
          <a:p>
            <a:pPr marL="76200" indent="0">
              <a:buNone/>
            </a:pPr>
            <a:r>
              <a:rPr lang="fr-FR" sz="1600" dirty="0"/>
              <a:t>Tracé de l’historique des virements (nombre par mois</a:t>
            </a:r>
            <a:r>
              <a:rPr lang="fr-FR" sz="1600" dirty="0" smtClean="0"/>
              <a:t>)</a:t>
            </a:r>
          </a:p>
          <a:p>
            <a:pPr marL="533400" lvl="1" indent="0">
              <a:buNone/>
            </a:pPr>
            <a:r>
              <a:rPr lang="fr-FR" sz="1200" dirty="0" smtClean="0"/>
              <a:t>	Méthodes </a:t>
            </a:r>
            <a:r>
              <a:rPr lang="fr-FR" sz="1200" dirty="0"/>
              <a:t>java </a:t>
            </a:r>
            <a:r>
              <a:rPr lang="fr-FR" sz="1200" dirty="0">
                <a:solidFill>
                  <a:srgbClr val="00B050"/>
                </a:solidFill>
              </a:rPr>
              <a:t>créées</a:t>
            </a:r>
          </a:p>
          <a:p>
            <a:pPr marL="533400" lvl="1" indent="0">
              <a:buNone/>
            </a:pPr>
            <a:r>
              <a:rPr lang="fr-FR" sz="1200" dirty="0" smtClean="0"/>
              <a:t>	Page </a:t>
            </a:r>
            <a:r>
              <a:rPr lang="fr-FR" sz="1200" dirty="0"/>
              <a:t>web </a:t>
            </a:r>
            <a:r>
              <a:rPr lang="fr-FR" sz="1200" dirty="0">
                <a:solidFill>
                  <a:srgbClr val="FF0000"/>
                </a:solidFill>
              </a:rPr>
              <a:t>non créée</a:t>
            </a:r>
          </a:p>
          <a:p>
            <a:pPr marL="533400" lvl="1" indent="0">
              <a:buNone/>
            </a:pPr>
            <a:r>
              <a:rPr lang="fr-FR" sz="1200" dirty="0" smtClean="0"/>
              <a:t>	Classe </a:t>
            </a:r>
            <a:r>
              <a:rPr lang="fr-FR" sz="1200" dirty="0"/>
              <a:t>JSF </a:t>
            </a:r>
            <a:r>
              <a:rPr lang="fr-FR" sz="1200" dirty="0">
                <a:solidFill>
                  <a:srgbClr val="FF0000"/>
                </a:solidFill>
              </a:rPr>
              <a:t>non créée</a:t>
            </a:r>
          </a:p>
          <a:p>
            <a:pPr marL="533400" lvl="1" indent="0">
              <a:buNone/>
            </a:pPr>
            <a:r>
              <a:rPr lang="fr-FR" sz="1200" dirty="0" smtClean="0"/>
              <a:t>	Navigation </a:t>
            </a:r>
            <a:r>
              <a:rPr lang="fr-FR" sz="1200" dirty="0"/>
              <a:t>web </a:t>
            </a:r>
            <a:r>
              <a:rPr lang="fr-FR" sz="1200" dirty="0">
                <a:solidFill>
                  <a:srgbClr val="FF0000"/>
                </a:solidFill>
              </a:rPr>
              <a:t>non créée</a:t>
            </a:r>
          </a:p>
          <a:p>
            <a:pPr marL="76200" indent="0">
              <a:buNone/>
            </a:pPr>
            <a:endParaRPr lang="fr-FR" sz="1600" dirty="0"/>
          </a:p>
          <a:p>
            <a:pPr marL="76200" indent="0">
              <a:buNone/>
            </a:pPr>
            <a:endParaRPr lang="fr-FR" sz="1500" dirty="0" smtClean="0"/>
          </a:p>
          <a:p>
            <a:pPr marL="76200" indent="0">
              <a:buNone/>
            </a:pPr>
            <a:r>
              <a:rPr lang="fr-FR" sz="1500" dirty="0"/>
              <a:t>	 </a:t>
            </a:r>
          </a:p>
          <a:p>
            <a:pPr marL="76200" indent="0">
              <a:buNone/>
            </a:pPr>
            <a:endParaRPr lang="fr-FR" sz="1500" dirty="0" smtClean="0"/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3049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personnel / bilan de formation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0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231" y="3550631"/>
            <a:ext cx="6761100" cy="8574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Virement / Affichage listing des comptes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5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Shape 39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7" name="Shape 3898"/>
          <p:cNvSpPr txBox="1">
            <a:spLocks/>
          </p:cNvSpPr>
          <p:nvPr/>
        </p:nvSpPr>
        <p:spPr>
          <a:xfrm>
            <a:off x="718300" y="5615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dirty="0" smtClean="0"/>
              <a:t>2- Besoin: </a:t>
            </a:r>
            <a:endParaRPr lang="fr-FR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91099"/>
              </p:ext>
            </p:extLst>
          </p:nvPr>
        </p:nvGraphicFramePr>
        <p:xfrm>
          <a:off x="1012411" y="1418975"/>
          <a:ext cx="617287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184">
                  <a:extLst>
                    <a:ext uri="{9D8B030D-6E8A-4147-A177-3AD203B41FA5}">
                      <a16:colId xmlns:a16="http://schemas.microsoft.com/office/drawing/2014/main" val="2169637055"/>
                    </a:ext>
                  </a:extLst>
                </a:gridCol>
                <a:gridCol w="2014162">
                  <a:extLst>
                    <a:ext uri="{9D8B030D-6E8A-4147-A177-3AD203B41FA5}">
                      <a16:colId xmlns:a16="http://schemas.microsoft.com/office/drawing/2014/main" val="3409181144"/>
                    </a:ext>
                  </a:extLst>
                </a:gridCol>
                <a:gridCol w="2526532">
                  <a:extLst>
                    <a:ext uri="{9D8B030D-6E8A-4147-A177-3AD203B41FA5}">
                      <a16:colId xmlns:a16="http://schemas.microsoft.com/office/drawing/2014/main" val="2060228606"/>
                    </a:ext>
                  </a:extLst>
                </a:gridCol>
              </a:tblGrid>
              <a:tr h="26427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fonctionnalités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Besoin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389479"/>
                  </a:ext>
                </a:extLst>
              </a:tr>
              <a:tr h="26427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Commune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Authentification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Authentification</a:t>
                      </a:r>
                      <a:r>
                        <a:rPr lang="fr-FR" sz="1200" baseline="0" dirty="0" smtClean="0"/>
                        <a:t> avec un </a:t>
                      </a:r>
                    </a:p>
                    <a:p>
                      <a:pPr algn="ctr"/>
                      <a:r>
                        <a:rPr lang="fr-FR" sz="1200" dirty="0" smtClean="0"/>
                        <a:t>Login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/>
                        <a:t>&amp; </a:t>
                      </a:r>
                      <a:r>
                        <a:rPr lang="fr-FR" sz="1200" baseline="0" dirty="0" err="1"/>
                        <a:t>Password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403066"/>
                  </a:ext>
                </a:extLst>
              </a:tr>
              <a:tr h="396405">
                <a:tc rowSpan="4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r>
                        <a:rPr lang="fr-FR" sz="1200" dirty="0"/>
                        <a:t>Conseiller:</a:t>
                      </a:r>
                    </a:p>
                    <a:p>
                      <a:pPr algn="ctr"/>
                      <a:endParaRPr lang="fr-FR" sz="1200" dirty="0"/>
                    </a:p>
                    <a:p>
                      <a:pPr algn="ctr"/>
                      <a:endParaRPr lang="fr-F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Lister les clients</a:t>
                      </a:r>
                    </a:p>
                    <a:p>
                      <a:pPr algn="ctr"/>
                      <a:endParaRPr lang="fr-F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Affichage </a:t>
                      </a:r>
                      <a:r>
                        <a:rPr lang="fr-FR" sz="1200" dirty="0" smtClean="0"/>
                        <a:t>un tableau avec les client</a:t>
                      </a:r>
                      <a:endParaRPr lang="fr-F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05760"/>
                  </a:ext>
                </a:extLst>
              </a:tr>
              <a:tr h="396405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Ajouter</a:t>
                      </a:r>
                      <a:r>
                        <a:rPr lang="fr-FR" sz="1200" baseline="0" dirty="0"/>
                        <a:t> un Client</a:t>
                      </a:r>
                      <a:endParaRPr lang="fr-FR" sz="1200" dirty="0"/>
                    </a:p>
                    <a:p>
                      <a:pPr algn="ctr"/>
                      <a:endParaRPr lang="fr-F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Un formulaire </a:t>
                      </a:r>
                      <a:r>
                        <a:rPr lang="fr-FR" sz="1200" dirty="0"/>
                        <a:t>à remplir par l’utilisateur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597722"/>
                  </a:ext>
                </a:extLst>
              </a:tr>
              <a:tr h="30834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Éditer</a:t>
                      </a:r>
                      <a:r>
                        <a:rPr lang="fr-FR" sz="1200" baseline="0" dirty="0"/>
                        <a:t> un Client</a:t>
                      </a:r>
                      <a:endParaRPr lang="fr-FR" sz="1200" dirty="0"/>
                    </a:p>
                    <a:p>
                      <a:pPr algn="ctr"/>
                      <a:endParaRPr lang="fr-F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98150"/>
                  </a:ext>
                </a:extLst>
              </a:tr>
              <a:tr h="554966">
                <a:tc v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Virement</a:t>
                      </a:r>
                      <a:r>
                        <a:rPr lang="fr-FR" sz="1200" baseline="0" dirty="0"/>
                        <a:t> compte à compte</a:t>
                      </a:r>
                      <a:endParaRPr lang="fr-FR" sz="1200" dirty="0"/>
                    </a:p>
                    <a:p>
                      <a:pPr algn="ctr"/>
                      <a:endParaRPr lang="fr-F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Opération de </a:t>
                      </a:r>
                      <a:r>
                        <a:rPr lang="fr-FR" sz="1200" dirty="0" smtClean="0"/>
                        <a:t>crédit</a:t>
                      </a:r>
                      <a:r>
                        <a:rPr lang="fr-FR" sz="1200" baseline="0" dirty="0" smtClean="0"/>
                        <a:t> et de </a:t>
                      </a:r>
                      <a:r>
                        <a:rPr lang="fr-FR" sz="1200" dirty="0" smtClean="0"/>
                        <a:t>débit </a:t>
                      </a:r>
                      <a:r>
                        <a:rPr lang="fr-FR" sz="1200" dirty="0"/>
                        <a:t>réaliser par les compte domicilié dans l’agence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22838"/>
                  </a:ext>
                </a:extLst>
              </a:tr>
              <a:tr h="237843"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Gérant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Rapport des transactions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Graphique: Histogramme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046498"/>
                  </a:ext>
                </a:extLst>
              </a:tr>
              <a:tr h="396405">
                <a:tc v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Alerte compte à découvert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Alerter le</a:t>
                      </a:r>
                      <a:r>
                        <a:rPr lang="fr-FR" sz="1200" baseline="0" dirty="0" smtClean="0"/>
                        <a:t> gérant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/>
                        <a:t>que le compte client est a découvert 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6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7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 du développeur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1500" b="1" dirty="0" smtClean="0">
                <a:latin typeface="Titillium Web"/>
                <a:ea typeface="Titillium Web"/>
                <a:cs typeface="Titillium Web"/>
                <a:sym typeface="Titillium Web"/>
              </a:rPr>
              <a:t>Inès </a:t>
            </a:r>
            <a:r>
              <a:rPr lang="fr-FR" sz="1500" b="1" dirty="0" err="1" smtClean="0">
                <a:latin typeface="Titillium Web"/>
                <a:ea typeface="Titillium Web"/>
                <a:cs typeface="Titillium Web"/>
                <a:sym typeface="Titillium Web"/>
              </a:rPr>
              <a:t>Hedi</a:t>
            </a:r>
            <a:endParaRPr lang="fr-FR" sz="15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None/>
            </a:pPr>
            <a:endParaRPr lang="fr-FR" sz="1500" dirty="0"/>
          </a:p>
          <a:p>
            <a:r>
              <a:rPr lang="fr-FR" sz="1500" dirty="0"/>
              <a:t>Master en chimie analytique</a:t>
            </a:r>
          </a:p>
          <a:p>
            <a:r>
              <a:rPr lang="fr-FR" sz="1500" dirty="0"/>
              <a:t>Travail dans le secteur pharmaceutique </a:t>
            </a:r>
            <a:r>
              <a:rPr lang="fr-FR" sz="1500" dirty="0">
                <a:sym typeface="Wingdings" pitchFamily="2" charset="2"/>
              </a:rPr>
              <a:t> Laboratoire Contrôle qualité</a:t>
            </a:r>
          </a:p>
          <a:p>
            <a:r>
              <a:rPr lang="fr-FR" sz="1500" dirty="0">
                <a:sym typeface="Wingdings" pitchFamily="2" charset="2"/>
              </a:rPr>
              <a:t>Choix de reconversion </a:t>
            </a:r>
            <a:r>
              <a:rPr lang="fr-FR" sz="1500" dirty="0" smtClean="0">
                <a:sym typeface="Wingdings" pitchFamily="2" charset="2"/>
              </a:rPr>
              <a:t>professionnelle :</a:t>
            </a:r>
            <a:endParaRPr lang="fr-FR" sz="1500" dirty="0">
              <a:sym typeface="Wingdings" pitchFamily="2" charset="2"/>
            </a:endParaRPr>
          </a:p>
          <a:p>
            <a:pPr lvl="1"/>
            <a:r>
              <a:rPr lang="fr-FR" sz="1500" dirty="0">
                <a:sym typeface="Wingdings" pitchFamily="2" charset="2"/>
              </a:rPr>
              <a:t>Contexte économique  domaine de l’informatique</a:t>
            </a:r>
          </a:p>
          <a:p>
            <a:r>
              <a:rPr lang="fr-FR" sz="1500" dirty="0">
                <a:sym typeface="Wingdings" pitchFamily="2" charset="2"/>
              </a:rPr>
              <a:t>Intégration </a:t>
            </a:r>
            <a:r>
              <a:rPr lang="fr-FR" sz="1500" dirty="0" smtClean="0">
                <a:sym typeface="Wingdings" pitchFamily="2" charset="2"/>
              </a:rPr>
              <a:t>d’une POE-I </a:t>
            </a:r>
            <a:r>
              <a:rPr lang="fr-FR" sz="1500" dirty="0">
                <a:sym typeface="Wingdings" pitchFamily="2" charset="2"/>
              </a:rPr>
              <a:t>avec  </a:t>
            </a:r>
            <a:r>
              <a:rPr lang="fr-FR" sz="1500" dirty="0" smtClean="0">
                <a:sym typeface="Wingdings" pitchFamily="2" charset="2"/>
              </a:rPr>
              <a:t>GT’M Ingénierie</a:t>
            </a:r>
            <a:endParaRPr lang="fr-FR" sz="1500" dirty="0">
              <a:sym typeface="Wingdings" panose="05000000000000000000" pitchFamily="2" charset="2"/>
            </a:endParaRP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300" y="145015"/>
            <a:ext cx="6761100" cy="857400"/>
          </a:xfrm>
        </p:spPr>
        <p:txBody>
          <a:bodyPr/>
          <a:lstStyle/>
          <a:p>
            <a:r>
              <a:rPr lang="fr-FR" dirty="0"/>
              <a:t>Cinématique de navigation</a:t>
            </a:r>
          </a:p>
        </p:txBody>
      </p:sp>
      <p:sp>
        <p:nvSpPr>
          <p:cNvPr id="5" name="Forme libre 4"/>
          <p:cNvSpPr/>
          <p:nvPr/>
        </p:nvSpPr>
        <p:spPr>
          <a:xfrm>
            <a:off x="595671" y="2380735"/>
            <a:ext cx="1368595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DA7D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Authentification</a:t>
            </a:r>
          </a:p>
        </p:txBody>
      </p:sp>
      <p:sp>
        <p:nvSpPr>
          <p:cNvPr id="6" name="Forme libre 5"/>
          <p:cNvSpPr/>
          <p:nvPr/>
        </p:nvSpPr>
        <p:spPr>
          <a:xfrm>
            <a:off x="2133558" y="1108241"/>
            <a:ext cx="1085950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conseillers</a:t>
            </a:r>
          </a:p>
        </p:txBody>
      </p:sp>
      <p:sp>
        <p:nvSpPr>
          <p:cNvPr id="7" name="Forme libre 6"/>
          <p:cNvSpPr/>
          <p:nvPr/>
        </p:nvSpPr>
        <p:spPr>
          <a:xfrm>
            <a:off x="2148432" y="3709495"/>
            <a:ext cx="1071076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 des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clients</a:t>
            </a:r>
          </a:p>
        </p:txBody>
      </p:sp>
      <p:sp>
        <p:nvSpPr>
          <p:cNvPr id="8" name="Forme libre 7"/>
          <p:cNvSpPr/>
          <p:nvPr/>
        </p:nvSpPr>
        <p:spPr>
          <a:xfrm>
            <a:off x="4898565" y="2557495"/>
            <a:ext cx="862810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Virement</a:t>
            </a:r>
          </a:p>
        </p:txBody>
      </p:sp>
      <p:sp>
        <p:nvSpPr>
          <p:cNvPr id="9" name="Forme libre 8"/>
          <p:cNvSpPr/>
          <p:nvPr/>
        </p:nvSpPr>
        <p:spPr>
          <a:xfrm>
            <a:off x="6813107" y="1051218"/>
            <a:ext cx="892563" cy="10193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Créer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6813107" y="2372622"/>
            <a:ext cx="892563" cy="10193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Modifier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</a:t>
            </a:r>
          </a:p>
        </p:txBody>
      </p:sp>
      <p:sp>
        <p:nvSpPr>
          <p:cNvPr id="11" name="Forme libre 10"/>
          <p:cNvSpPr/>
          <p:nvPr/>
        </p:nvSpPr>
        <p:spPr>
          <a:xfrm>
            <a:off x="6813107" y="3701546"/>
            <a:ext cx="892563" cy="10193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Supprimer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</a:t>
            </a:r>
            <a:r>
              <a:rPr lang="fr-FR" sz="18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</a:p>
        </p:txBody>
      </p:sp>
      <p:sp>
        <p:nvSpPr>
          <p:cNvPr id="12" name="Forme libre 11"/>
          <p:cNvSpPr/>
          <p:nvPr/>
        </p:nvSpPr>
        <p:spPr>
          <a:xfrm>
            <a:off x="4044317" y="1108240"/>
            <a:ext cx="1205554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Suivi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transactions</a:t>
            </a:r>
          </a:p>
        </p:txBody>
      </p:sp>
      <p:cxnSp>
        <p:nvCxnSpPr>
          <p:cNvPr id="13" name="Connecteur en angle 12"/>
          <p:cNvCxnSpPr>
            <a:stCxn id="5" idx="0"/>
            <a:endCxn id="6" idx="3"/>
          </p:cNvCxnSpPr>
          <p:nvPr/>
        </p:nvCxnSpPr>
        <p:spPr>
          <a:xfrm rot="5400000" flipH="1" flipV="1">
            <a:off x="1323927" y="1571105"/>
            <a:ext cx="765673" cy="853589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4" name="Connecteur en angle 13"/>
          <p:cNvCxnSpPr>
            <a:stCxn id="5" idx="2"/>
            <a:endCxn id="7" idx="3"/>
          </p:cNvCxnSpPr>
          <p:nvPr/>
        </p:nvCxnSpPr>
        <p:spPr>
          <a:xfrm rot="16200000" flipH="1">
            <a:off x="1303230" y="3371114"/>
            <a:ext cx="821940" cy="868463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5" name="Connecteur en angle 14"/>
          <p:cNvCxnSpPr>
            <a:stCxn id="6" idx="1"/>
            <a:endCxn id="12" idx="3"/>
          </p:cNvCxnSpPr>
          <p:nvPr/>
        </p:nvCxnSpPr>
        <p:spPr>
          <a:xfrm flipV="1">
            <a:off x="3219508" y="1615061"/>
            <a:ext cx="824809" cy="1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6" name="Connecteur en angle 15"/>
          <p:cNvCxnSpPr>
            <a:endCxn id="8" idx="2"/>
          </p:cNvCxnSpPr>
          <p:nvPr/>
        </p:nvCxnSpPr>
        <p:spPr>
          <a:xfrm flipV="1">
            <a:off x="3802373" y="3571136"/>
            <a:ext cx="1527597" cy="644711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7" name="Connecteur en angle 16"/>
          <p:cNvCxnSpPr>
            <a:stCxn id="7" idx="1"/>
            <a:endCxn id="20" idx="2"/>
          </p:cNvCxnSpPr>
          <p:nvPr/>
        </p:nvCxnSpPr>
        <p:spPr>
          <a:xfrm flipV="1">
            <a:off x="3219508" y="3571136"/>
            <a:ext cx="819636" cy="645180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8" name="Connecteur en angle 17"/>
          <p:cNvCxnSpPr>
            <a:stCxn id="7" idx="1"/>
            <a:endCxn id="11" idx="3"/>
          </p:cNvCxnSpPr>
          <p:nvPr/>
        </p:nvCxnSpPr>
        <p:spPr>
          <a:xfrm flipV="1">
            <a:off x="3219508" y="4211198"/>
            <a:ext cx="3593599" cy="5118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9" name="Connecteur en angle 18"/>
          <p:cNvCxnSpPr>
            <a:endCxn id="10" idx="3"/>
          </p:cNvCxnSpPr>
          <p:nvPr/>
        </p:nvCxnSpPr>
        <p:spPr>
          <a:xfrm flipV="1">
            <a:off x="5329970" y="2882274"/>
            <a:ext cx="1483137" cy="1328455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sp>
        <p:nvSpPr>
          <p:cNvPr id="20" name="Forme libre 19"/>
          <p:cNvSpPr/>
          <p:nvPr/>
        </p:nvSpPr>
        <p:spPr>
          <a:xfrm>
            <a:off x="3429227" y="2557495"/>
            <a:ext cx="1219834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Des comptes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991252" y="1279454"/>
            <a:ext cx="547440" cy="37755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solidFill>
                  <a:srgbClr val="7DA7D8"/>
                </a:solidFill>
                <a:latin typeface="Liberation Sans" pitchFamily="18"/>
                <a:ea typeface="Microsoft YaHei" pitchFamily="2"/>
                <a:cs typeface="Lucida Sans" pitchFamily="2"/>
              </a:rPr>
              <a:t>gérant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37624" y="4163573"/>
            <a:ext cx="768151" cy="37755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solidFill>
                  <a:srgbClr val="5E8AC7"/>
                </a:solidFill>
                <a:latin typeface="Liberation Sans" pitchFamily="18"/>
                <a:ea typeface="Microsoft YaHei" pitchFamily="2"/>
                <a:cs typeface="Lucida Sans" pitchFamily="2"/>
              </a:rPr>
              <a:t>conseiller</a:t>
            </a:r>
          </a:p>
        </p:txBody>
      </p:sp>
      <p:cxnSp>
        <p:nvCxnSpPr>
          <p:cNvPr id="23" name="Connecteur en angle 22"/>
          <p:cNvCxnSpPr>
            <a:endCxn id="9" idx="3"/>
          </p:cNvCxnSpPr>
          <p:nvPr/>
        </p:nvCxnSpPr>
        <p:spPr>
          <a:xfrm rot="5400000" flipH="1" flipV="1">
            <a:off x="5783426" y="1852125"/>
            <a:ext cx="1320935" cy="738427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0610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Tests Unitaires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189" lvl="1">
              <a:spcBef>
                <a:spcPts val="600"/>
              </a:spcBef>
              <a:buFont typeface="Titillium Web Light"/>
              <a:buChar char="▪"/>
            </a:pPr>
            <a:r>
              <a:rPr lang="fr-FR" dirty="0">
                <a:sym typeface="Wingdings" panose="05000000000000000000" pitchFamily="2" charset="2"/>
              </a:rPr>
              <a:t>Pourquoi les tests unitaires</a:t>
            </a:r>
            <a:endParaRPr lang="fr-FR" dirty="0"/>
          </a:p>
          <a:p>
            <a:pPr lvl="1"/>
            <a:r>
              <a:rPr lang="fr-FR" sz="2000" dirty="0">
                <a:sym typeface="Wingdings" panose="05000000000000000000" pitchFamily="2" charset="2"/>
              </a:rPr>
              <a:t>Avoir une plus </a:t>
            </a:r>
            <a:r>
              <a:rPr lang="fr-FR" sz="2000" dirty="0" smtClean="0">
                <a:sym typeface="Wingdings" panose="05000000000000000000" pitchFamily="2" charset="2"/>
              </a:rPr>
              <a:t>grande </a:t>
            </a:r>
            <a:r>
              <a:rPr lang="fr-FR" sz="2000" dirty="0">
                <a:sym typeface="Wingdings" panose="05000000000000000000" pitchFamily="2" charset="2"/>
              </a:rPr>
              <a:t>robustesse de nos méthodes  </a:t>
            </a:r>
          </a:p>
          <a:p>
            <a:pPr lvl="2">
              <a:buNone/>
            </a:pPr>
            <a:r>
              <a:rPr lang="fr-FR" sz="2000" dirty="0">
                <a:sym typeface="Wingdings" panose="05000000000000000000" pitchFamily="2" charset="2"/>
              </a:rPr>
              <a:t>	 </a:t>
            </a:r>
            <a:r>
              <a:rPr lang="fr-FR" sz="2000" dirty="0" smtClean="0">
                <a:sym typeface="Wingdings" panose="05000000000000000000" pitchFamily="2" charset="2"/>
              </a:rPr>
              <a:t>La gestion </a:t>
            </a:r>
            <a:r>
              <a:rPr lang="fr-FR" sz="2000" dirty="0">
                <a:sym typeface="Wingdings" panose="05000000000000000000" pitchFamily="2" charset="2"/>
              </a:rPr>
              <a:t>des erreurs.</a:t>
            </a:r>
          </a:p>
          <a:p>
            <a:pPr lvl="1"/>
            <a:r>
              <a:rPr lang="fr-FR" sz="2000" dirty="0">
                <a:sym typeface="Wingdings" panose="05000000000000000000" pitchFamily="2" charset="2"/>
              </a:rPr>
              <a:t>Mise en place d’un cahier de test afin de définir tous les cas.</a:t>
            </a:r>
          </a:p>
          <a:p>
            <a:pPr lvl="2">
              <a:buNone/>
            </a:pPr>
            <a:r>
              <a:rPr lang="fr-FR" sz="2000" dirty="0">
                <a:sym typeface="Wingdings" panose="05000000000000000000" pitchFamily="2" charset="2"/>
              </a:rPr>
              <a:t>	Mise en place du TDD (Développement piloté par les tests).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7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 Unitaires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 Unitaire sur la </a:t>
            </a:r>
            <a:r>
              <a:rPr lang="fr-FR" dirty="0" smtClean="0"/>
              <a:t>fonctionnalité : </a:t>
            </a:r>
            <a:r>
              <a:rPr lang="fr-FR" dirty="0"/>
              <a:t>fonction virement (</a:t>
            </a:r>
            <a:r>
              <a:rPr lang="fr-FR" dirty="0" smtClean="0"/>
              <a:t>côté </a:t>
            </a:r>
            <a:r>
              <a:rPr lang="fr-FR" dirty="0"/>
              <a:t>Client)</a:t>
            </a:r>
          </a:p>
          <a:p>
            <a:pPr lvl="1"/>
            <a:r>
              <a:rPr lang="fr-FR" sz="1500" dirty="0"/>
              <a:t>Technologie mise en jeu: Framework </a:t>
            </a:r>
            <a:r>
              <a:rPr lang="fr-FR" sz="1500" dirty="0" err="1"/>
              <a:t>JUnit</a:t>
            </a:r>
            <a:r>
              <a:rPr lang="fr-FR" sz="1500" dirty="0"/>
              <a:t> 4 </a:t>
            </a:r>
            <a:r>
              <a:rPr lang="fr-FR" sz="1500" dirty="0">
                <a:sym typeface="Wingdings" panose="05000000000000000000" pitchFamily="2" charset="2"/>
              </a:rPr>
              <a:t> Standard en JAVA</a:t>
            </a:r>
          </a:p>
          <a:p>
            <a:pPr lvl="3"/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Méthodologie:</a:t>
            </a:r>
          </a:p>
          <a:p>
            <a:pPr lvl="2"/>
            <a:r>
              <a:rPr lang="fr-FR" sz="1500" dirty="0">
                <a:sym typeface="Wingdings" panose="05000000000000000000" pitchFamily="2" charset="2"/>
              </a:rPr>
              <a:t>Lister </a:t>
            </a:r>
            <a:r>
              <a:rPr lang="fr-FR" sz="1500" dirty="0" smtClean="0">
                <a:sym typeface="Wingdings" panose="05000000000000000000" pitchFamily="2" charset="2"/>
              </a:rPr>
              <a:t>certains  scenarii </a:t>
            </a:r>
            <a:r>
              <a:rPr lang="fr-FR" sz="1500" dirty="0">
                <a:sym typeface="Wingdings" panose="05000000000000000000" pitchFamily="2" charset="2"/>
              </a:rPr>
              <a:t>de tests </a:t>
            </a:r>
            <a:endParaRPr lang="fr-FR" sz="1500" dirty="0" smtClean="0">
              <a:sym typeface="Wingdings" panose="05000000000000000000" pitchFamily="2" charset="2"/>
            </a:endParaRPr>
          </a:p>
          <a:p>
            <a:pPr lvl="2"/>
            <a:r>
              <a:rPr lang="fr-FR" sz="1500" dirty="0" smtClean="0">
                <a:sym typeface="Wingdings" panose="05000000000000000000" pitchFamily="2" charset="2"/>
              </a:rPr>
              <a:t>Effectuer </a:t>
            </a:r>
            <a:r>
              <a:rPr lang="fr-FR" sz="1500" dirty="0">
                <a:sym typeface="Wingdings" panose="05000000000000000000" pitchFamily="2" charset="2"/>
              </a:rPr>
              <a:t>les tests</a:t>
            </a:r>
            <a:endParaRPr lang="fr-FR" sz="15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53</a:t>
            </a:fld>
            <a:endParaRPr lang="fr-FR"/>
          </a:p>
        </p:txBody>
      </p:sp>
      <p:pic>
        <p:nvPicPr>
          <p:cNvPr id="5" name="Picture 2" descr="RÃ©sultat de recherche d'images pour &quot;juni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918" y="465936"/>
            <a:ext cx="1077752" cy="107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1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 Unitaires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54</a:t>
            </a:fld>
            <a:endParaRPr lang="fr-FR"/>
          </a:p>
        </p:txBody>
      </p:sp>
      <p:pic>
        <p:nvPicPr>
          <p:cNvPr id="5" name="Picture 2" descr="RÃ©sultat de recherche d'images pour &quot;juni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352" y="243538"/>
            <a:ext cx="1077752" cy="107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-303" t="52756" r="42649" b="15291"/>
          <a:stretch/>
        </p:blipFill>
        <p:spPr>
          <a:xfrm>
            <a:off x="4428221" y="2365658"/>
            <a:ext cx="4184013" cy="1882524"/>
          </a:xfrm>
          <a:prstGeom prst="rect">
            <a:avLst/>
          </a:prstGeom>
        </p:spPr>
      </p:pic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52" y="2037934"/>
            <a:ext cx="3394698" cy="25379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Connecteur droit avec flèche 7"/>
          <p:cNvCxnSpPr/>
          <p:nvPr/>
        </p:nvCxnSpPr>
        <p:spPr>
          <a:xfrm flipV="1">
            <a:off x="3776263" y="4020568"/>
            <a:ext cx="1081923" cy="411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93460" y="4362595"/>
            <a:ext cx="2764140" cy="139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9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les comptes d’un client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55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775" y="1685160"/>
            <a:ext cx="4120056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503" y="2810084"/>
            <a:ext cx="2948805" cy="180015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4346074" y="3066286"/>
            <a:ext cx="1384184" cy="658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151"/>
          <p:cNvSpPr/>
          <p:nvPr/>
        </p:nvSpPr>
        <p:spPr>
          <a:xfrm>
            <a:off x="947514" y="2889708"/>
            <a:ext cx="3499510" cy="37261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9" name="Shape 151"/>
          <p:cNvSpPr/>
          <p:nvPr/>
        </p:nvSpPr>
        <p:spPr>
          <a:xfrm>
            <a:off x="947514" y="3398713"/>
            <a:ext cx="3499510" cy="46245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"/>
          </p:nvPr>
        </p:nvSpPr>
        <p:spPr>
          <a:xfrm>
            <a:off x="4234585" y="1673553"/>
            <a:ext cx="2779280" cy="85378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fr-FR" sz="1400" dirty="0"/>
              <a:t>Permet d’afficher les informations des comptes d’un client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1400" dirty="0"/>
          </a:p>
          <a:p>
            <a:pPr marL="533387" lvl="1" indent="0">
              <a:buNone/>
            </a:pPr>
            <a:endParaRPr lang="fr-FR" sz="1400" dirty="0"/>
          </a:p>
          <a:p>
            <a:endParaRPr lang="fr-FR" dirty="0"/>
          </a:p>
        </p:txBody>
      </p:sp>
      <p:pic>
        <p:nvPicPr>
          <p:cNvPr id="10" name="Picture 2" descr="RÃ©sultat de recherche d'images pour &quot;icon demo&quot;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89" y="764404"/>
            <a:ext cx="920756" cy="92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1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envisagées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8300" y="1733551"/>
            <a:ext cx="6761100" cy="2886248"/>
          </a:xfrm>
        </p:spPr>
        <p:txBody>
          <a:bodyPr/>
          <a:lstStyle/>
          <a:p>
            <a:r>
              <a:rPr lang="fr-FR" dirty="0"/>
              <a:t>Les Tests unitaires</a:t>
            </a:r>
          </a:p>
          <a:p>
            <a:pPr lvl="1"/>
            <a:r>
              <a:rPr lang="fr-FR" sz="2000" dirty="0" smtClean="0"/>
              <a:t>Augmenter </a:t>
            </a:r>
            <a:r>
              <a:rPr lang="fr-FR" sz="2000" dirty="0"/>
              <a:t>les tests unitaires</a:t>
            </a:r>
          </a:p>
          <a:p>
            <a:pPr lvl="1"/>
            <a:r>
              <a:rPr lang="fr-FR" sz="2000" dirty="0"/>
              <a:t>Mettre en place un </a:t>
            </a:r>
            <a:r>
              <a:rPr lang="fr-FR" sz="2000" dirty="0" err="1" smtClean="0"/>
              <a:t>mock</a:t>
            </a:r>
            <a:r>
              <a:rPr lang="fr-FR" sz="2000" dirty="0" smtClean="0"/>
              <a:t>.</a:t>
            </a:r>
            <a:endParaRPr lang="fr-FR" sz="2000" dirty="0"/>
          </a:p>
          <a:p>
            <a:r>
              <a:rPr lang="fr-FR" dirty="0"/>
              <a:t>L’affichage des comptes d’un client</a:t>
            </a:r>
          </a:p>
          <a:p>
            <a:pPr lvl="1"/>
            <a:r>
              <a:rPr lang="fr-FR" sz="2000" dirty="0"/>
              <a:t>Afficher plus </a:t>
            </a:r>
            <a:r>
              <a:rPr lang="fr-FR" sz="2000" dirty="0" smtClean="0"/>
              <a:t>d’informations </a:t>
            </a:r>
            <a:r>
              <a:rPr lang="fr-FR" sz="2000" dirty="0"/>
              <a:t>sur le client</a:t>
            </a:r>
          </a:p>
          <a:p>
            <a:pPr lvl="1"/>
            <a:r>
              <a:rPr lang="fr-FR" sz="2000" dirty="0"/>
              <a:t>Mise en place d’une alerte dans certaines conditions</a:t>
            </a:r>
          </a:p>
          <a:p>
            <a:pPr lvl="1"/>
            <a:r>
              <a:rPr lang="fr-FR" sz="2000" dirty="0"/>
              <a:t>Afficher les mouvements des comptes</a:t>
            </a:r>
          </a:p>
          <a:p>
            <a:pPr marL="533387" lvl="1" indent="0">
              <a:buNone/>
            </a:pPr>
            <a:endParaRPr lang="fr-F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1400" dirty="0"/>
          </a:p>
          <a:p>
            <a:pPr marL="533387" lvl="1" indent="0">
              <a:buNone/>
            </a:pPr>
            <a:endParaRPr lang="fr-FR" sz="14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</a:t>
            </a:r>
            <a:r>
              <a:rPr lang="fr-FR" dirty="0" smtClean="0"/>
              <a:t>Personnel / bilan de formation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500" dirty="0"/>
              <a:t>Très dense </a:t>
            </a:r>
          </a:p>
          <a:p>
            <a:r>
              <a:rPr lang="fr-FR" sz="1500" dirty="0" smtClean="0"/>
              <a:t>Donne </a:t>
            </a:r>
            <a:r>
              <a:rPr lang="fr-FR" sz="1500" dirty="0"/>
              <a:t>un aperçu des technologies du secteur</a:t>
            </a:r>
          </a:p>
          <a:p>
            <a:r>
              <a:rPr lang="fr-FR" sz="1500" dirty="0"/>
              <a:t>Nouvelles Perspectives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231" y="3550631"/>
            <a:ext cx="6761100" cy="857400"/>
          </a:xfrm>
        </p:spPr>
        <p:txBody>
          <a:bodyPr>
            <a:normAutofit/>
          </a:bodyPr>
          <a:lstStyle/>
          <a:p>
            <a:r>
              <a:rPr lang="fr-FR" dirty="0" smtClean="0"/>
              <a:t>Gestion du client et multi-module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48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59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781362" y="865500"/>
            <a:ext cx="6761100" cy="857400"/>
          </a:xfrm>
        </p:spPr>
        <p:txBody>
          <a:bodyPr/>
          <a:lstStyle/>
          <a:p>
            <a:pPr lvl="0"/>
            <a:r>
              <a:rPr lang="fr-FR" kern="1200" spc="-3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kern="1200" spc="-3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kern="1200" spc="-3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kern="1200" spc="-3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kern="1200" spc="-3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kern="1200" spc="-3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kern="1200" spc="-3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kern="1200" spc="-3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kern="1200" spc="-38" dirty="0" smtClean="0">
                <a:solidFill>
                  <a:schemeClr val="accent1">
                    <a:lumMod val="75000"/>
                  </a:schemeClr>
                </a:solidFill>
              </a:rPr>
              <a:t>Présentation personnelle</a:t>
            </a:r>
            <a:r>
              <a:rPr lang="fr-FR" kern="1200" spc="-3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kern="1200" spc="-3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dirty="0"/>
          </a:p>
        </p:txBody>
      </p:sp>
      <p:sp>
        <p:nvSpPr>
          <p:cNvPr id="7" name="Espace réservé du contenu 13"/>
          <p:cNvSpPr txBox="1">
            <a:spLocks noGrp="1"/>
          </p:cNvSpPr>
          <p:nvPr>
            <p:ph type="body" idx="1"/>
          </p:nvPr>
        </p:nvSpPr>
        <p:spPr>
          <a:xfrm>
            <a:off x="686769" y="1323647"/>
            <a:ext cx="6761100" cy="309271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2500"/>
          </a:bodyPr>
          <a:lstStyle/>
          <a:p>
            <a:pPr marL="45720" lvl="0" defTabSz="685800">
              <a:lnSpc>
                <a:spcPct val="90000"/>
              </a:lnSpc>
              <a:spcAft>
                <a:spcPts val="150"/>
              </a:spcAft>
              <a:buClr>
                <a:schemeClr val="accent1"/>
              </a:buClr>
              <a:buSzPct val="100000"/>
            </a:pPr>
            <a:r>
              <a:rPr lang="fr-FR" sz="16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BENAZOUZ Salah-Eddine </a:t>
            </a:r>
            <a:endParaRPr kumimoji="0" lang="fr-F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" marR="0" lvl="0" indent="-6858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fr-F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" lvl="0" indent="-68580" defTabSz="685800">
              <a:lnSpc>
                <a:spcPct val="90000"/>
              </a:lnSpc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1800" dirty="0" smtClean="0"/>
              <a:t>- Ingénieur en Electrotechnique</a:t>
            </a:r>
          </a:p>
          <a:p>
            <a:pPr marL="68580" lvl="0" indent="-68580" defTabSz="685800">
              <a:lnSpc>
                <a:spcPct val="90000"/>
              </a:lnSpc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kumimoji="0" lang="fr-FR" sz="16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" lvl="0" indent="-68580" defTabSz="685800">
              <a:lnSpc>
                <a:spcPct val="90000"/>
              </a:lnSpc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1800" dirty="0" smtClean="0"/>
              <a:t>- 7 ans d’expérience en ingénierie électrique et pétrolière à l’étranger</a:t>
            </a:r>
          </a:p>
          <a:p>
            <a:pPr marL="68580" lvl="0" indent="-68580" defTabSz="685800">
              <a:lnSpc>
                <a:spcPct val="90000"/>
              </a:lnSpc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fr-FR" sz="1800" dirty="0" smtClean="0"/>
          </a:p>
          <a:p>
            <a:pPr marL="68580" lvl="0" indent="-68580" defTabSz="685800">
              <a:lnSpc>
                <a:spcPct val="90000"/>
              </a:lnSpc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1800" dirty="0" smtClean="0"/>
              <a:t>- Reconversion : Concepteur Développeur JAVA  J2EE</a:t>
            </a:r>
          </a:p>
          <a:p>
            <a:pPr marL="68580" lvl="0" indent="-68580" defTabSz="685800">
              <a:lnSpc>
                <a:spcPct val="90000"/>
              </a:lnSpc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fr-FR" sz="1800" dirty="0" smtClean="0"/>
          </a:p>
          <a:p>
            <a:pPr marL="68580" lvl="0" indent="-68580" defTabSz="685800">
              <a:lnSpc>
                <a:spcPct val="90000"/>
              </a:lnSpc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1800" dirty="0" smtClean="0"/>
              <a:t>- Futur Employeur :   </a:t>
            </a:r>
          </a:p>
        </p:txBody>
      </p:sp>
      <p:pic>
        <p:nvPicPr>
          <p:cNvPr id="8" name="Picture 2" descr="C:\Users\user\Desktop\gfi-informatique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9843" y="3630667"/>
            <a:ext cx="1109303" cy="562959"/>
          </a:xfrm>
          <a:prstGeom prst="rect">
            <a:avLst/>
          </a:prstGeom>
          <a:noFill/>
        </p:spPr>
      </p:pic>
      <p:pic>
        <p:nvPicPr>
          <p:cNvPr id="1026" name="Picture 2" descr="C:\Users\user\Desktop\logo_gtm_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3569" y="3069356"/>
            <a:ext cx="1040524" cy="651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06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Shape 3929"/>
          <p:cNvSpPr/>
          <p:nvPr/>
        </p:nvSpPr>
        <p:spPr>
          <a:xfrm>
            <a:off x="2367466" y="2459602"/>
            <a:ext cx="1908781" cy="1862422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Securité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Shape 3930"/>
          <p:cNvSpPr/>
          <p:nvPr/>
        </p:nvSpPr>
        <p:spPr>
          <a:xfrm>
            <a:off x="4000363" y="2459602"/>
            <a:ext cx="1954900" cy="1896498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Maintenance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Shape 3931"/>
          <p:cNvSpPr/>
          <p:nvPr/>
        </p:nvSpPr>
        <p:spPr>
          <a:xfrm>
            <a:off x="3265462" y="1236400"/>
            <a:ext cx="1850293" cy="1774077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Performance</a:t>
            </a:r>
            <a:endParaRPr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Shape 39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7" name="Shape 3898"/>
          <p:cNvSpPr txBox="1">
            <a:spLocks/>
          </p:cNvSpPr>
          <p:nvPr/>
        </p:nvSpPr>
        <p:spPr>
          <a:xfrm>
            <a:off x="365881" y="3790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dirty="0"/>
              <a:t>3</a:t>
            </a:r>
            <a:r>
              <a:rPr lang="fr-FR" dirty="0" smtClean="0"/>
              <a:t>- Solution: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69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6902" y="241738"/>
            <a:ext cx="7227126" cy="632066"/>
          </a:xfrm>
        </p:spPr>
        <p:txBody>
          <a:bodyPr/>
          <a:lstStyle/>
          <a:p>
            <a:r>
              <a:rPr lang="fr-FR" sz="2000" dirty="0">
                <a:latin typeface="Lato" charset="0"/>
                <a:ea typeface="Lato" charset="0"/>
                <a:cs typeface="Lato" charset="0"/>
              </a:rPr>
              <a:t>Fonctionnalités 2 : </a:t>
            </a:r>
            <a:r>
              <a:rPr lang="fr-FR" sz="2000" dirty="0" smtClean="0">
                <a:latin typeface="Lato" charset="0"/>
                <a:ea typeface="Lato" charset="0"/>
                <a:cs typeface="Lato" charset="0"/>
              </a:rPr>
              <a:t>Gestion </a:t>
            </a:r>
            <a:r>
              <a:rPr lang="fr-FR" sz="2000" dirty="0">
                <a:latin typeface="Lato" charset="0"/>
                <a:ea typeface="Lato" charset="0"/>
                <a:cs typeface="Lato" charset="0"/>
              </a:rPr>
              <a:t>d</a:t>
            </a:r>
            <a:r>
              <a:rPr lang="fr-FR" sz="2000" dirty="0" smtClean="0">
                <a:latin typeface="Lato" charset="0"/>
                <a:ea typeface="Lato" charset="0"/>
                <a:cs typeface="Lato" charset="0"/>
              </a:rPr>
              <a:t>es clients</a:t>
            </a:r>
            <a:endParaRPr lang="fr-FR" sz="2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5385" y="1215957"/>
            <a:ext cx="7693152" cy="3423017"/>
          </a:xfrm>
        </p:spPr>
        <p:txBody>
          <a:bodyPr anchor="ctr"/>
          <a:lstStyle/>
          <a:p>
            <a:pPr>
              <a:buFontTx/>
              <a:buChar char="-"/>
            </a:pPr>
            <a:r>
              <a:rPr lang="fr-FR" sz="1600" u="sng" dirty="0"/>
              <a:t>Besoin du client:</a:t>
            </a:r>
          </a:p>
          <a:p>
            <a:pPr lvl="1"/>
            <a:r>
              <a:rPr lang="fr-FR" sz="2000" dirty="0"/>
              <a:t>Pour chaque client, le conseiller peut </a:t>
            </a:r>
            <a:r>
              <a:rPr lang="fr-FR" sz="2000" dirty="0" smtClean="0"/>
              <a:t>effectuer des créations, modifications et suppressions des clients.</a:t>
            </a:r>
          </a:p>
          <a:p>
            <a:pPr lvl="1"/>
            <a:endParaRPr lang="fr-FR" sz="1800" dirty="0" smtClean="0"/>
          </a:p>
          <a:p>
            <a:pPr lvl="1">
              <a:buNone/>
            </a:pPr>
            <a:r>
              <a:rPr lang="fr-FR" sz="1600" u="sng" dirty="0" smtClean="0"/>
              <a:t>Les enjeux:</a:t>
            </a:r>
          </a:p>
          <a:p>
            <a:pPr lvl="1"/>
            <a:r>
              <a:rPr lang="fr-FR" sz="2000" dirty="0" smtClean="0"/>
              <a:t>Permettre </a:t>
            </a:r>
            <a:r>
              <a:rPr lang="fr-FR" sz="2000" dirty="0"/>
              <a:t>au conseiller </a:t>
            </a:r>
            <a:r>
              <a:rPr lang="fr-FR" sz="2000" dirty="0" smtClean="0"/>
              <a:t>d’accéder à ces fonctionnalités via l’application Proxibanque</a:t>
            </a:r>
            <a:r>
              <a:rPr lang="fr-FR" sz="2000" dirty="0"/>
              <a:t>.</a:t>
            </a:r>
            <a:endParaRPr lang="fr-FR" sz="1800" dirty="0" smtClean="0"/>
          </a:p>
          <a:p>
            <a:pPr lvl="1">
              <a:buNone/>
            </a:pPr>
            <a:r>
              <a:rPr lang="fr-FR" sz="1600" u="sng" dirty="0" smtClean="0"/>
              <a:t>Les exigences:</a:t>
            </a:r>
          </a:p>
          <a:p>
            <a:pPr lvl="1"/>
            <a:r>
              <a:rPr lang="fr-FR" sz="2000" dirty="0" smtClean="0"/>
              <a:t>Les actions effectuées doivent être bien enregistrées en base de données.</a:t>
            </a:r>
          </a:p>
          <a:p>
            <a:pPr lvl="1"/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5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300" y="145015"/>
            <a:ext cx="6761100" cy="857400"/>
          </a:xfrm>
        </p:spPr>
        <p:txBody>
          <a:bodyPr/>
          <a:lstStyle/>
          <a:p>
            <a:r>
              <a:rPr lang="fr-FR" dirty="0"/>
              <a:t>Cinématique de navigation</a:t>
            </a:r>
          </a:p>
        </p:txBody>
      </p:sp>
      <p:sp>
        <p:nvSpPr>
          <p:cNvPr id="5" name="Forme libre 4"/>
          <p:cNvSpPr/>
          <p:nvPr/>
        </p:nvSpPr>
        <p:spPr>
          <a:xfrm>
            <a:off x="595671" y="2380735"/>
            <a:ext cx="1368595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DA7D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Authentification</a:t>
            </a:r>
          </a:p>
        </p:txBody>
      </p:sp>
      <p:sp>
        <p:nvSpPr>
          <p:cNvPr id="6" name="Forme libre 5"/>
          <p:cNvSpPr/>
          <p:nvPr/>
        </p:nvSpPr>
        <p:spPr>
          <a:xfrm>
            <a:off x="2133558" y="1108241"/>
            <a:ext cx="1085950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conseillers</a:t>
            </a:r>
          </a:p>
        </p:txBody>
      </p:sp>
      <p:sp>
        <p:nvSpPr>
          <p:cNvPr id="7" name="Forme libre 6"/>
          <p:cNvSpPr/>
          <p:nvPr/>
        </p:nvSpPr>
        <p:spPr>
          <a:xfrm>
            <a:off x="2148432" y="3709495"/>
            <a:ext cx="1071076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 des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clients</a:t>
            </a:r>
          </a:p>
        </p:txBody>
      </p:sp>
      <p:sp>
        <p:nvSpPr>
          <p:cNvPr id="8" name="Forme libre 7"/>
          <p:cNvSpPr/>
          <p:nvPr/>
        </p:nvSpPr>
        <p:spPr>
          <a:xfrm>
            <a:off x="4898565" y="2557495"/>
            <a:ext cx="862810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Virement</a:t>
            </a:r>
          </a:p>
        </p:txBody>
      </p:sp>
      <p:sp>
        <p:nvSpPr>
          <p:cNvPr id="9" name="Forme libre 8"/>
          <p:cNvSpPr/>
          <p:nvPr/>
        </p:nvSpPr>
        <p:spPr>
          <a:xfrm>
            <a:off x="6813107" y="1051218"/>
            <a:ext cx="892563" cy="10193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Créer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6813107" y="2372622"/>
            <a:ext cx="892563" cy="10193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Modifier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</a:t>
            </a:r>
          </a:p>
        </p:txBody>
      </p:sp>
      <p:sp>
        <p:nvSpPr>
          <p:cNvPr id="11" name="Forme libre 10"/>
          <p:cNvSpPr/>
          <p:nvPr/>
        </p:nvSpPr>
        <p:spPr>
          <a:xfrm>
            <a:off x="6813107" y="3701546"/>
            <a:ext cx="892563" cy="10193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Supprimer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</a:t>
            </a:r>
            <a:r>
              <a:rPr lang="fr-FR" sz="18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</a:p>
        </p:txBody>
      </p:sp>
      <p:sp>
        <p:nvSpPr>
          <p:cNvPr id="12" name="Forme libre 11"/>
          <p:cNvSpPr/>
          <p:nvPr/>
        </p:nvSpPr>
        <p:spPr>
          <a:xfrm>
            <a:off x="4044317" y="1108240"/>
            <a:ext cx="1205554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Suivi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transactions</a:t>
            </a:r>
          </a:p>
        </p:txBody>
      </p:sp>
      <p:cxnSp>
        <p:nvCxnSpPr>
          <p:cNvPr id="13" name="Connecteur en angle 12"/>
          <p:cNvCxnSpPr>
            <a:stCxn id="5" idx="0"/>
            <a:endCxn id="6" idx="3"/>
          </p:cNvCxnSpPr>
          <p:nvPr/>
        </p:nvCxnSpPr>
        <p:spPr>
          <a:xfrm rot="5400000" flipH="1" flipV="1">
            <a:off x="1323927" y="1571105"/>
            <a:ext cx="765673" cy="853589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4" name="Connecteur en angle 13"/>
          <p:cNvCxnSpPr>
            <a:stCxn id="5" idx="2"/>
            <a:endCxn id="7" idx="3"/>
          </p:cNvCxnSpPr>
          <p:nvPr/>
        </p:nvCxnSpPr>
        <p:spPr>
          <a:xfrm rot="16200000" flipH="1">
            <a:off x="1303230" y="3371114"/>
            <a:ext cx="821940" cy="868463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5" name="Connecteur en angle 14"/>
          <p:cNvCxnSpPr>
            <a:stCxn id="6" idx="1"/>
            <a:endCxn id="12" idx="3"/>
          </p:cNvCxnSpPr>
          <p:nvPr/>
        </p:nvCxnSpPr>
        <p:spPr>
          <a:xfrm flipV="1">
            <a:off x="3219508" y="1615061"/>
            <a:ext cx="824809" cy="1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6" name="Connecteur en angle 15"/>
          <p:cNvCxnSpPr>
            <a:endCxn id="8" idx="2"/>
          </p:cNvCxnSpPr>
          <p:nvPr/>
        </p:nvCxnSpPr>
        <p:spPr>
          <a:xfrm flipV="1">
            <a:off x="3802373" y="3571136"/>
            <a:ext cx="1527597" cy="644711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7" name="Connecteur en angle 16"/>
          <p:cNvCxnSpPr>
            <a:stCxn id="7" idx="1"/>
            <a:endCxn id="20" idx="2"/>
          </p:cNvCxnSpPr>
          <p:nvPr/>
        </p:nvCxnSpPr>
        <p:spPr>
          <a:xfrm flipV="1">
            <a:off x="3219508" y="3571136"/>
            <a:ext cx="819636" cy="645180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8" name="Connecteur en angle 17"/>
          <p:cNvCxnSpPr>
            <a:stCxn id="7" idx="1"/>
            <a:endCxn id="11" idx="3"/>
          </p:cNvCxnSpPr>
          <p:nvPr/>
        </p:nvCxnSpPr>
        <p:spPr>
          <a:xfrm flipV="1">
            <a:off x="3219508" y="4211198"/>
            <a:ext cx="3593599" cy="5118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9" name="Connecteur en angle 18"/>
          <p:cNvCxnSpPr>
            <a:endCxn id="10" idx="3"/>
          </p:cNvCxnSpPr>
          <p:nvPr/>
        </p:nvCxnSpPr>
        <p:spPr>
          <a:xfrm flipV="1">
            <a:off x="5329970" y="2882274"/>
            <a:ext cx="1483137" cy="1328455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sp>
        <p:nvSpPr>
          <p:cNvPr id="20" name="Forme libre 19"/>
          <p:cNvSpPr/>
          <p:nvPr/>
        </p:nvSpPr>
        <p:spPr>
          <a:xfrm>
            <a:off x="3429227" y="2557495"/>
            <a:ext cx="1219834" cy="101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Des comptes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991252" y="1279454"/>
            <a:ext cx="547440" cy="37755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solidFill>
                  <a:srgbClr val="7DA7D8"/>
                </a:solidFill>
                <a:latin typeface="Liberation Sans" pitchFamily="18"/>
                <a:ea typeface="Microsoft YaHei" pitchFamily="2"/>
                <a:cs typeface="Lucida Sans" pitchFamily="2"/>
              </a:rPr>
              <a:t>gérant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37624" y="4163573"/>
            <a:ext cx="768151" cy="37755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i="0" u="none" strike="noStrike" kern="1200" cap="none" dirty="0">
                <a:ln>
                  <a:noFill/>
                </a:ln>
                <a:solidFill>
                  <a:srgbClr val="5E8AC7"/>
                </a:solidFill>
                <a:latin typeface="Liberation Sans" pitchFamily="18"/>
                <a:ea typeface="Microsoft YaHei" pitchFamily="2"/>
                <a:cs typeface="Lucida Sans" pitchFamily="2"/>
              </a:rPr>
              <a:t>conseiller</a:t>
            </a:r>
          </a:p>
        </p:txBody>
      </p:sp>
      <p:cxnSp>
        <p:nvCxnSpPr>
          <p:cNvPr id="23" name="Connecteur en angle 22"/>
          <p:cNvCxnSpPr>
            <a:endCxn id="9" idx="3"/>
          </p:cNvCxnSpPr>
          <p:nvPr/>
        </p:nvCxnSpPr>
        <p:spPr>
          <a:xfrm rot="5400000" flipH="1" flipV="1">
            <a:off x="5783426" y="1852125"/>
            <a:ext cx="1320935" cy="738427"/>
          </a:xfrm>
          <a:prstGeom prst="bentConnector2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7398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81573" y="1249672"/>
            <a:ext cx="27403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sz="1600" u="sng" dirty="0" smtClean="0"/>
              <a:t>Solution retenue:</a:t>
            </a:r>
          </a:p>
          <a:p>
            <a:pPr lvl="2"/>
            <a:r>
              <a:rPr lang="fr-FR" dirty="0" smtClean="0"/>
              <a:t>Page dédiée à la modification</a:t>
            </a:r>
          </a:p>
          <a:p>
            <a:pPr lvl="2"/>
            <a:r>
              <a:rPr lang="fr-FR" dirty="0" smtClean="0"/>
              <a:t>  des données d’un client	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50135" y="409903"/>
            <a:ext cx="6761100" cy="346044"/>
          </a:xfrm>
        </p:spPr>
        <p:txBody>
          <a:bodyPr/>
          <a:lstStyle/>
          <a:p>
            <a:r>
              <a:rPr lang="fr-FR" sz="2000" dirty="0">
                <a:latin typeface="Lato" charset="0"/>
                <a:ea typeface="Lato" charset="0"/>
                <a:cs typeface="Lato" charset="0"/>
              </a:rPr>
              <a:t>Fonctionnalités </a:t>
            </a:r>
            <a:r>
              <a:rPr lang="fr-FR" sz="2000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2000" dirty="0">
                <a:latin typeface="Lato" charset="0"/>
                <a:ea typeface="Lato" charset="0"/>
                <a:cs typeface="Lato" charset="0"/>
              </a:rPr>
              <a:t>: Modifier les informations d’un client</a:t>
            </a:r>
            <a:endParaRPr lang="fr-FR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6" t="24205" r="26544" b="26498"/>
          <a:stretch>
            <a:fillRect/>
          </a:stretch>
        </p:blipFill>
        <p:spPr>
          <a:xfrm>
            <a:off x="3547960" y="3598481"/>
            <a:ext cx="2522483" cy="1257299"/>
          </a:xfrm>
          <a:prstGeom prst="rect">
            <a:avLst/>
          </a:prstGeom>
        </p:spPr>
      </p:pic>
      <p:pic>
        <p:nvPicPr>
          <p:cNvPr id="10" name="Picture 2" descr="C:\Users\user\Desktop\V4\Livraison Group1\Maquette\Ecran2-v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7093" y="856542"/>
            <a:ext cx="5117557" cy="2613232"/>
          </a:xfrm>
          <a:prstGeom prst="rect">
            <a:avLst/>
          </a:prstGeom>
          <a:noFill/>
        </p:spPr>
      </p:pic>
      <p:cxnSp>
        <p:nvCxnSpPr>
          <p:cNvPr id="11" name="Connecteur droit avec flèche 10"/>
          <p:cNvCxnSpPr/>
          <p:nvPr/>
        </p:nvCxnSpPr>
        <p:spPr>
          <a:xfrm rot="5400000">
            <a:off x="5686099" y="2669629"/>
            <a:ext cx="1282259" cy="1051035"/>
          </a:xfrm>
          <a:prstGeom prst="straightConnector1">
            <a:avLst/>
          </a:prstGeom>
          <a:ln w="38100">
            <a:solidFill>
              <a:srgbClr val="FD3F6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483" y="2270754"/>
            <a:ext cx="253824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u="sng" dirty="0" smtClean="0"/>
              <a:t>-Technologie mise en œuvr</a:t>
            </a:r>
            <a:r>
              <a:rPr lang="fr-FR" dirty="0" smtClean="0"/>
              <a:t>e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JSF </a:t>
            </a:r>
            <a:r>
              <a:rPr lang="fr-FR" dirty="0" err="1" smtClean="0"/>
              <a:t>Mojarra</a:t>
            </a:r>
            <a:r>
              <a:rPr lang="fr-FR" dirty="0" smtClean="0"/>
              <a:t> 2.2</a:t>
            </a:r>
          </a:p>
          <a:p>
            <a:pPr lvl="2"/>
            <a:r>
              <a:rPr lang="fr-FR" dirty="0" err="1" smtClean="0"/>
              <a:t>ManagedBean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PrimeFaces</a:t>
            </a:r>
            <a:r>
              <a:rPr lang="fr-FR" dirty="0" smtClean="0"/>
              <a:t> 6.2</a:t>
            </a:r>
          </a:p>
          <a:p>
            <a:pPr lvl="2"/>
            <a:r>
              <a:rPr lang="fr-FR" dirty="0" smtClean="0"/>
              <a:t>Construction du formulaire</a:t>
            </a:r>
            <a:endParaRPr lang="fr-FR" dirty="0"/>
          </a:p>
        </p:txBody>
      </p:sp>
      <p:pic>
        <p:nvPicPr>
          <p:cNvPr id="13" name="Picture 2" descr="RÃ©sultat de recherche d'images pour &quot;icon demo&quot;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71" y="3827590"/>
            <a:ext cx="920756" cy="92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231" y="185231"/>
            <a:ext cx="6761100" cy="857400"/>
          </a:xfrm>
        </p:spPr>
        <p:txBody>
          <a:bodyPr/>
          <a:lstStyle/>
          <a:p>
            <a:r>
              <a:rPr lang="fr-FR" dirty="0" smtClean="0"/>
              <a:t>Diagramme de déploiement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2" y="1042631"/>
            <a:ext cx="6847528" cy="367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300" y="477078"/>
            <a:ext cx="6761100" cy="1119697"/>
          </a:xfrm>
        </p:spPr>
        <p:txBody>
          <a:bodyPr/>
          <a:lstStyle/>
          <a:p>
            <a:r>
              <a:rPr lang="fr-FR" dirty="0">
                <a:latin typeface="Lato" charset="0"/>
              </a:rPr>
              <a:t>Intégration de la structure MAVEN multi-module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59" y="2153479"/>
            <a:ext cx="3467100" cy="15791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43" y="2060714"/>
            <a:ext cx="2501543" cy="1835425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V="1">
            <a:off x="1822174" y="3061253"/>
            <a:ext cx="2617304" cy="6714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1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techniques à venir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6761100" cy="2701816"/>
          </a:xfrm>
        </p:spPr>
        <p:txBody>
          <a:bodyPr/>
          <a:lstStyle/>
          <a:p>
            <a:r>
              <a:rPr lang="fr-FR" dirty="0" smtClean="0"/>
              <a:t>-Messages (Champs formulaire):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    -Contraintes format d’email et structure de l’adresse du client.</a:t>
            </a:r>
          </a:p>
          <a:p>
            <a:r>
              <a:rPr lang="fr-FR" dirty="0" smtClean="0"/>
              <a:t>-Multi module (architecture)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5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Personnel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Projet Technique</a:t>
            </a:r>
          </a:p>
          <a:p>
            <a:r>
              <a:rPr lang="fr-FR" sz="1600" dirty="0" smtClean="0">
                <a:solidFill>
                  <a:schemeClr val="tx1"/>
                </a:solidFill>
              </a:rPr>
              <a:t>Consolidation des acquis front-end</a:t>
            </a:r>
          </a:p>
          <a:p>
            <a:r>
              <a:rPr lang="fr-FR" sz="1600" dirty="0" smtClean="0">
                <a:solidFill>
                  <a:schemeClr val="tx1"/>
                </a:solidFill>
              </a:rPr>
              <a:t>Maitrise de l’architecture multi module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6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Formation riche et dense ouvrant des Nouvelles perspectives professionnelles</a:t>
            </a:r>
          </a:p>
          <a:p>
            <a:r>
              <a:rPr lang="fr-FR" dirty="0" smtClean="0"/>
              <a:t>Acquisition de nouvelles compétences</a:t>
            </a:r>
          </a:p>
          <a:p>
            <a:r>
              <a:rPr lang="fr-FR" dirty="0" smtClean="0"/>
              <a:t>Apprentissage de nouvelles approches méthodologiques efficaces et fructueuses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37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V. Bilan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285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6250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1-Avancée</a:t>
            </a:r>
            <a:endParaRPr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graphicFrame>
        <p:nvGraphicFramePr>
          <p:cNvPr id="5" name="Chart 1" title="Graphique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7687" y="1282699"/>
          <a:ext cx="6931713" cy="406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32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49"/>
            <a:ext cx="5268900" cy="1889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II-</a:t>
            </a:r>
            <a:r>
              <a:rPr lang="en" dirty="0" smtClean="0">
                <a:latin typeface="Titillium Web"/>
                <a:ea typeface="Titillium Web"/>
                <a:cs typeface="Titillium Web"/>
                <a:sym typeface="Titillium Web"/>
              </a:rPr>
              <a:t>Conception </a:t>
            </a:r>
            <a:r>
              <a:rPr lang="en" dirty="0">
                <a:latin typeface="Titillium Web"/>
                <a:ea typeface="Titillium Web"/>
                <a:cs typeface="Titillium Web"/>
                <a:sym typeface="Titillium Web"/>
              </a:rPr>
              <a:t>et gestion du projet</a:t>
            </a:r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0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Shape 3898"/>
          <p:cNvSpPr txBox="1">
            <a:spLocks noGrp="1"/>
          </p:cNvSpPr>
          <p:nvPr>
            <p:ph type="title"/>
          </p:nvPr>
        </p:nvSpPr>
        <p:spPr>
          <a:xfrm>
            <a:off x="705600" y="-11152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smtClean="0"/>
              <a:t>2 – Fonctionnalités réalisées</a:t>
            </a:r>
            <a:endParaRPr dirty="0"/>
          </a:p>
        </p:txBody>
      </p:sp>
      <p:sp>
        <p:nvSpPr>
          <p:cNvPr id="3900" name="Shape 390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65831"/>
              </p:ext>
            </p:extLst>
          </p:nvPr>
        </p:nvGraphicFramePr>
        <p:xfrm>
          <a:off x="723900" y="693870"/>
          <a:ext cx="6400800" cy="415753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22627">
                  <a:extLst>
                    <a:ext uri="{9D8B030D-6E8A-4147-A177-3AD203B41FA5}">
                      <a16:colId xmlns:a16="http://schemas.microsoft.com/office/drawing/2014/main" val="496796675"/>
                    </a:ext>
                  </a:extLst>
                </a:gridCol>
                <a:gridCol w="1378173">
                  <a:extLst>
                    <a:ext uri="{9D8B030D-6E8A-4147-A177-3AD203B41FA5}">
                      <a16:colId xmlns:a16="http://schemas.microsoft.com/office/drawing/2014/main" val="1120866510"/>
                    </a:ext>
                  </a:extLst>
                </a:gridCol>
              </a:tblGrid>
              <a:tr h="34487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 smtClean="0">
                          <a:effectLst/>
                        </a:rPr>
                        <a:t>Fonctionnalités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 smtClean="0">
                          <a:effectLst/>
                        </a:rPr>
                        <a:t>Etats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1967413"/>
                  </a:ext>
                </a:extLst>
              </a:tr>
              <a:tr h="34487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Afficher la liste des clients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FINI</a:t>
                      </a:r>
                      <a:endParaRPr lang="fr-FR" sz="2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0799873"/>
                  </a:ext>
                </a:extLst>
              </a:tr>
              <a:tr h="33964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Afficher les comptes d'un client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FINI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2638924"/>
                  </a:ext>
                </a:extLst>
              </a:tr>
              <a:tr h="22860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Authentification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FINI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4949711"/>
                  </a:ext>
                </a:extLst>
              </a:tr>
              <a:tr h="2303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Virement </a:t>
                      </a:r>
                      <a:r>
                        <a:rPr lang="fr-FR" sz="2000" u="none" strike="noStrike" dirty="0" smtClean="0">
                          <a:effectLst/>
                        </a:rPr>
                        <a:t>Compte à</a:t>
                      </a:r>
                      <a:r>
                        <a:rPr lang="fr-FR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fr-FR" sz="2000" u="none" strike="noStrike" dirty="0" smtClean="0">
                          <a:effectLst/>
                        </a:rPr>
                        <a:t>Compte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FINI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4031004"/>
                  </a:ext>
                </a:extLst>
              </a:tr>
              <a:tr h="2303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 smtClean="0">
                          <a:effectLst/>
                        </a:rPr>
                        <a:t>Créer</a:t>
                      </a:r>
                      <a:r>
                        <a:rPr lang="fr-FR" sz="2000" u="none" strike="noStrike" baseline="0" dirty="0" smtClean="0">
                          <a:effectLst/>
                        </a:rPr>
                        <a:t> un</a:t>
                      </a:r>
                      <a:r>
                        <a:rPr lang="fr-FR" sz="2000" u="none" strike="noStrike" dirty="0" smtClean="0">
                          <a:effectLst/>
                        </a:rPr>
                        <a:t> </a:t>
                      </a:r>
                      <a:r>
                        <a:rPr lang="fr-FR" sz="2000" u="none" strike="noStrike" dirty="0">
                          <a:effectLst/>
                        </a:rPr>
                        <a:t>client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FINI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3295704"/>
                  </a:ext>
                </a:extLst>
              </a:tr>
              <a:tr h="22860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 smtClean="0">
                          <a:effectLst/>
                        </a:rPr>
                        <a:t>Supprimer </a:t>
                      </a:r>
                      <a:r>
                        <a:rPr lang="fr-FR" sz="2000" u="none" strike="noStrike" dirty="0">
                          <a:effectLst/>
                        </a:rPr>
                        <a:t>un client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FINI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7728938"/>
                  </a:ext>
                </a:extLst>
              </a:tr>
              <a:tr h="22860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Modifier un client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FINI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7670339"/>
                  </a:ext>
                </a:extLst>
              </a:tr>
              <a:tr h="22860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Authentification différenciée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EN COURS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7955396"/>
                  </a:ext>
                </a:extLst>
              </a:tr>
              <a:tr h="34487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>
                          <a:effectLst/>
                        </a:rPr>
                        <a:t>Afficher liste des conseillers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EN COURS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3803781"/>
                  </a:ext>
                </a:extLst>
              </a:tr>
              <a:tr h="22860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>
                          <a:effectLst/>
                        </a:rPr>
                        <a:t>Alerte des découverts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EN COURS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516143"/>
                  </a:ext>
                </a:extLst>
              </a:tr>
              <a:tr h="34487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Historique des transactions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EN COURS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4138922"/>
                  </a:ext>
                </a:extLst>
              </a:tr>
              <a:tr h="2303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Pages d'erreur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FINI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7419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0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Shape 3898"/>
          <p:cNvSpPr txBox="1">
            <a:spLocks noGrp="1"/>
          </p:cNvSpPr>
          <p:nvPr>
            <p:ph type="title"/>
          </p:nvPr>
        </p:nvSpPr>
        <p:spPr>
          <a:xfrm>
            <a:off x="718300" y="5615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smtClean="0"/>
              <a:t>3 – Fonctionnalités non disponibles</a:t>
            </a:r>
            <a:endParaRPr dirty="0"/>
          </a:p>
        </p:txBody>
      </p:sp>
      <p:sp>
        <p:nvSpPr>
          <p:cNvPr id="3900" name="Shape 390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28492"/>
              </p:ext>
            </p:extLst>
          </p:nvPr>
        </p:nvGraphicFramePr>
        <p:xfrm>
          <a:off x="242371" y="1982959"/>
          <a:ext cx="7469436" cy="2001520"/>
        </p:xfrm>
        <a:graphic>
          <a:graphicData uri="http://schemas.openxmlformats.org/drawingml/2006/table">
            <a:tbl>
              <a:tblPr firstRow="1" bandRow="1">
                <a:tableStyleId>{9BC7CF3E-DCB0-4E95-AB55-F8028BB94229}</a:tableStyleId>
              </a:tblPr>
              <a:tblGrid>
                <a:gridCol w="388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1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noProof="0" dirty="0" smtClean="0"/>
                        <a:t>Fonctionnalité</a:t>
                      </a:r>
                      <a:endParaRPr lang="fr-FR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noProof="0" dirty="0" smtClean="0"/>
                        <a:t>avancement</a:t>
                      </a:r>
                      <a:endParaRPr lang="fr-FR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noProof="0" dirty="0" smtClean="0"/>
                        <a:t>Temps requis estimé</a:t>
                      </a:r>
                      <a:endParaRPr lang="fr-FR" b="1" baseline="0" noProof="0" dirty="0" smtClean="0"/>
                    </a:p>
                    <a:p>
                      <a:r>
                        <a:rPr lang="fr-FR" b="1" baseline="0" noProof="0" dirty="0" smtClean="0"/>
                        <a:t>pour livraison</a:t>
                      </a:r>
                      <a:endParaRPr lang="fr-FR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Authentification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différenciée</a:t>
                      </a:r>
                      <a:r>
                        <a:rPr lang="en-GB" dirty="0" smtClean="0"/>
                        <a:t> (</a:t>
                      </a:r>
                      <a:r>
                        <a:rPr lang="en-GB" dirty="0" err="1" smtClean="0"/>
                        <a:t>conseiller</a:t>
                      </a:r>
                      <a:r>
                        <a:rPr lang="en-GB" dirty="0" smtClean="0"/>
                        <a:t>/</a:t>
                      </a:r>
                      <a:r>
                        <a:rPr lang="en-GB" dirty="0" err="1" smtClean="0"/>
                        <a:t>gérant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1  </a:t>
                      </a:r>
                      <a:r>
                        <a:rPr lang="en-GB" dirty="0" smtClean="0"/>
                        <a:t>jour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Affichage</a:t>
                      </a:r>
                      <a:r>
                        <a:rPr lang="en-GB" dirty="0" smtClean="0"/>
                        <a:t> de la </a:t>
                      </a:r>
                      <a:r>
                        <a:rPr lang="en-GB" dirty="0" err="1" smtClean="0"/>
                        <a:t>liste</a:t>
                      </a:r>
                      <a:r>
                        <a:rPr lang="en-GB" dirty="0" smtClean="0"/>
                        <a:t> des </a:t>
                      </a:r>
                      <a:r>
                        <a:rPr lang="en-GB" dirty="0" err="1" smtClean="0"/>
                        <a:t>conseillers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¼  jour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Liste</a:t>
                      </a:r>
                      <a:r>
                        <a:rPr lang="en-GB" dirty="0" smtClean="0"/>
                        <a:t> des </a:t>
                      </a:r>
                      <a:r>
                        <a:rPr lang="en-GB" dirty="0" err="1" smtClean="0"/>
                        <a:t>comptes</a:t>
                      </a:r>
                      <a:r>
                        <a:rPr lang="en-GB" dirty="0" smtClean="0"/>
                        <a:t> à </a:t>
                      </a:r>
                      <a:r>
                        <a:rPr lang="en-GB" dirty="0" err="1" smtClean="0"/>
                        <a:t>découvert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¼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 jour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Historique</a:t>
                      </a:r>
                      <a:r>
                        <a:rPr lang="en-GB" dirty="0" smtClean="0"/>
                        <a:t> des</a:t>
                      </a:r>
                      <a:r>
                        <a:rPr lang="en-GB" baseline="0" dirty="0" smtClean="0"/>
                        <a:t> transactions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½  jour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751682" y="1505473"/>
            <a:ext cx="490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Fonctionnalités</a:t>
            </a:r>
            <a:r>
              <a:rPr lang="en-GB" sz="2000" b="1" dirty="0" smtClean="0"/>
              <a:t> </a:t>
            </a:r>
            <a:r>
              <a:rPr lang="fr-FR" sz="2000" b="1" dirty="0" smtClean="0"/>
              <a:t>demandées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0735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Shape 3898"/>
          <p:cNvSpPr txBox="1">
            <a:spLocks noGrp="1"/>
          </p:cNvSpPr>
          <p:nvPr>
            <p:ph type="title"/>
          </p:nvPr>
        </p:nvSpPr>
        <p:spPr>
          <a:xfrm>
            <a:off x="718300" y="5615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smtClean="0"/>
              <a:t>4 – Voies d’amélioration</a:t>
            </a:r>
            <a:endParaRPr dirty="0"/>
          </a:p>
        </p:txBody>
      </p:sp>
      <p:sp>
        <p:nvSpPr>
          <p:cNvPr id="3900" name="Shape 390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18300" y="1563629"/>
            <a:ext cx="6270167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600"/>
              </a:spcBef>
              <a:buClr>
                <a:srgbClr val="D3EBD5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500" dirty="0" smtClean="0">
                <a:solidFill>
                  <a:srgbClr val="003B55"/>
                </a:solidFill>
                <a:latin typeface="Titillium Web Light"/>
                <a:sym typeface="Titillium Web Light"/>
              </a:rPr>
              <a:t>Stockage </a:t>
            </a:r>
            <a:r>
              <a:rPr lang="fr-FR" sz="1500" dirty="0">
                <a:solidFill>
                  <a:srgbClr val="003B55"/>
                </a:solidFill>
                <a:latin typeface="Titillium Web Light"/>
                <a:sym typeface="Titillium Web Light"/>
              </a:rPr>
              <a:t>des mots de passe chiffré</a:t>
            </a:r>
          </a:p>
          <a:p>
            <a:pPr marL="285750" lvl="0" indent="-285750">
              <a:spcBef>
                <a:spcPts val="600"/>
              </a:spcBef>
              <a:buClr>
                <a:srgbClr val="D3EBD5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500" dirty="0">
                <a:solidFill>
                  <a:srgbClr val="003B55"/>
                </a:solidFill>
                <a:latin typeface="Titillium Web Light"/>
                <a:sym typeface="Titillium Web Light"/>
              </a:rPr>
              <a:t> Augmenter la couverture des </a:t>
            </a:r>
            <a:r>
              <a:rPr lang="fr-FR" sz="1500" dirty="0" smtClean="0">
                <a:solidFill>
                  <a:srgbClr val="003B55"/>
                </a:solidFill>
                <a:latin typeface="Titillium Web Light"/>
                <a:sym typeface="Titillium Web Light"/>
              </a:rPr>
              <a:t>tests</a:t>
            </a:r>
          </a:p>
          <a:p>
            <a:pPr marL="285750" lvl="0" indent="-285750">
              <a:spcBef>
                <a:spcPts val="600"/>
              </a:spcBef>
              <a:buClr>
                <a:srgbClr val="D3EBD5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500" dirty="0">
                <a:solidFill>
                  <a:srgbClr val="003B55"/>
                </a:solidFill>
                <a:latin typeface="Titillium Web Light"/>
                <a:sym typeface="Titillium Web Light"/>
              </a:rPr>
              <a:t>Refonte de la charte graphique pour gagner en ergonomie et améliorer l’expérience </a:t>
            </a:r>
            <a:r>
              <a:rPr lang="fr-FR" sz="1500" dirty="0" smtClean="0">
                <a:solidFill>
                  <a:srgbClr val="003B55"/>
                </a:solidFill>
                <a:latin typeface="Titillium Web Light"/>
                <a:sym typeface="Titillium Web Light"/>
              </a:rPr>
              <a:t>utilisateur</a:t>
            </a:r>
          </a:p>
          <a:p>
            <a:pPr marL="285750" lvl="0" indent="-285750">
              <a:spcBef>
                <a:spcPts val="600"/>
              </a:spcBef>
              <a:buClr>
                <a:srgbClr val="D3EBD5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500" dirty="0">
                <a:solidFill>
                  <a:srgbClr val="003B55"/>
                </a:solidFill>
                <a:latin typeface="Titillium Web Light"/>
                <a:sym typeface="Titillium Web Light"/>
              </a:rPr>
              <a:t>Mise en place de règles de login (différenciation conseiller/gérant) : navigation dynamique via </a:t>
            </a:r>
            <a:r>
              <a:rPr lang="fr-FR" sz="1500" dirty="0" smtClean="0">
                <a:solidFill>
                  <a:srgbClr val="003B55"/>
                </a:solidFill>
                <a:latin typeface="Titillium Web Light"/>
                <a:sym typeface="Titillium Web Light"/>
              </a:rPr>
              <a:t>JSF</a:t>
            </a:r>
          </a:p>
          <a:p>
            <a:pPr marL="285750" lvl="0" indent="-285750">
              <a:spcBef>
                <a:spcPts val="600"/>
              </a:spcBef>
              <a:buClr>
                <a:srgbClr val="D3EBD5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500" dirty="0">
                <a:solidFill>
                  <a:srgbClr val="003B55"/>
                </a:solidFill>
                <a:latin typeface="Titillium Web Light"/>
                <a:sym typeface="Titillium Web Light"/>
              </a:rPr>
              <a:t>Guide utilisateurs/  formations / </a:t>
            </a:r>
            <a:r>
              <a:rPr lang="fr-FR" sz="1500" dirty="0" smtClean="0">
                <a:solidFill>
                  <a:srgbClr val="003B55"/>
                </a:solidFill>
                <a:latin typeface="Titillium Web Light"/>
                <a:sym typeface="Titillium Web Light"/>
              </a:rPr>
              <a:t>FAQ</a:t>
            </a:r>
          </a:p>
          <a:p>
            <a:pPr marL="285750" lvl="0" indent="-285750">
              <a:spcBef>
                <a:spcPts val="600"/>
              </a:spcBef>
              <a:buClr>
                <a:srgbClr val="D3EBD5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500" dirty="0">
                <a:solidFill>
                  <a:srgbClr val="003B55"/>
                </a:solidFill>
                <a:latin typeface="Titillium Web Light"/>
                <a:sym typeface="Titillium Web Light"/>
              </a:rPr>
              <a:t>Précision de l’ensemble des cas de navigation (erreurs, retour accueil</a:t>
            </a:r>
            <a:r>
              <a:rPr lang="fr-FR" sz="1500" dirty="0" smtClean="0">
                <a:solidFill>
                  <a:srgbClr val="003B55"/>
                </a:solidFill>
                <a:latin typeface="Titillium Web Light"/>
                <a:sym typeface="Titillium Web Light"/>
              </a:rPr>
              <a:t>)</a:t>
            </a:r>
          </a:p>
          <a:p>
            <a:pPr marL="285750" lvl="0" indent="-285750">
              <a:spcBef>
                <a:spcPts val="600"/>
              </a:spcBef>
              <a:buClr>
                <a:srgbClr val="D3EBD5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500" dirty="0">
                <a:solidFill>
                  <a:srgbClr val="003B55"/>
                </a:solidFill>
                <a:latin typeface="Titillium Web Light"/>
                <a:sym typeface="Titillium Web Light"/>
              </a:rPr>
              <a:t>Ajout de la fonctionnalité de déconnexion</a:t>
            </a:r>
          </a:p>
          <a:p>
            <a:pPr marL="285750" lvl="0" indent="-285750">
              <a:spcBef>
                <a:spcPts val="600"/>
              </a:spcBef>
              <a:buClr>
                <a:srgbClr val="D3EBD5"/>
              </a:buClr>
              <a:buSzPts val="1800"/>
              <a:buFont typeface="Arial" panose="020B0604020202020204" pitchFamily="34" charset="0"/>
              <a:buChar char="•"/>
            </a:pPr>
            <a:endParaRPr lang="fr-FR" sz="1500" dirty="0" smtClean="0">
              <a:solidFill>
                <a:srgbClr val="003B55"/>
              </a:solidFill>
              <a:latin typeface="Titillium Web Light"/>
              <a:sym typeface="Titillium Web Light"/>
            </a:endParaRPr>
          </a:p>
          <a:p>
            <a:pPr marL="285750" lvl="0" indent="-285750">
              <a:spcBef>
                <a:spcPts val="600"/>
              </a:spcBef>
              <a:buClr>
                <a:srgbClr val="D3EBD5"/>
              </a:buClr>
              <a:buSzPts val="1800"/>
              <a:buFont typeface="Arial" panose="020B0604020202020204" pitchFamily="34" charset="0"/>
              <a:buChar char="•"/>
            </a:pPr>
            <a:endParaRPr lang="fr-FR" sz="1500" dirty="0" smtClean="0">
              <a:solidFill>
                <a:srgbClr val="003B55"/>
              </a:solidFill>
              <a:latin typeface="Titillium Web Light"/>
              <a:sym typeface="Titillium Web Light"/>
            </a:endParaRPr>
          </a:p>
          <a:p>
            <a:pPr marL="285750" lvl="0" indent="-285750">
              <a:spcBef>
                <a:spcPts val="600"/>
              </a:spcBef>
              <a:buClr>
                <a:srgbClr val="D3EBD5"/>
              </a:buClr>
              <a:buSzPts val="1800"/>
              <a:buFont typeface="Arial" panose="020B0604020202020204" pitchFamily="34" charset="0"/>
              <a:buChar char="•"/>
            </a:pPr>
            <a:endParaRPr lang="fr-FR" sz="1500" dirty="0" smtClean="0">
              <a:solidFill>
                <a:srgbClr val="003B55"/>
              </a:solidFill>
              <a:latin typeface="Titillium Web Light"/>
              <a:sym typeface="Titillium Web Light"/>
            </a:endParaRPr>
          </a:p>
          <a:p>
            <a:pPr marL="285750" lvl="0" indent="-285750">
              <a:spcBef>
                <a:spcPts val="600"/>
              </a:spcBef>
              <a:buClr>
                <a:srgbClr val="D3EBD5"/>
              </a:buClr>
              <a:buSzPts val="1800"/>
              <a:buFont typeface="Arial" panose="020B0604020202020204" pitchFamily="34" charset="0"/>
              <a:buChar char="•"/>
            </a:pPr>
            <a:endParaRPr lang="fr-FR" sz="1500" dirty="0" smtClean="0">
              <a:solidFill>
                <a:srgbClr val="003B55"/>
              </a:solidFill>
              <a:latin typeface="Titillium Web Light"/>
              <a:sym typeface="Titillium Web Light"/>
            </a:endParaRPr>
          </a:p>
          <a:p>
            <a:pPr marL="285750" lvl="0" indent="-285750">
              <a:spcBef>
                <a:spcPts val="600"/>
              </a:spcBef>
              <a:buClr>
                <a:srgbClr val="D3EBD5"/>
              </a:buClr>
              <a:buSzPts val="1800"/>
              <a:buFont typeface="Arial" panose="020B0604020202020204" pitchFamily="34" charset="0"/>
              <a:buChar char="•"/>
            </a:pPr>
            <a:endParaRPr lang="fr-FR" sz="1500" dirty="0" smtClean="0">
              <a:solidFill>
                <a:srgbClr val="003B55"/>
              </a:solidFill>
              <a:latin typeface="Titillium Web Light"/>
              <a:sym typeface="Titillium Web Light"/>
            </a:endParaRPr>
          </a:p>
          <a:p>
            <a:pPr marL="285750" lvl="0" indent="-285750">
              <a:spcBef>
                <a:spcPts val="600"/>
              </a:spcBef>
              <a:buClr>
                <a:srgbClr val="D3EBD5"/>
              </a:buClr>
              <a:buSzPts val="1800"/>
              <a:buFont typeface="Arial" panose="020B0604020202020204" pitchFamily="34" charset="0"/>
              <a:buChar char="•"/>
            </a:pPr>
            <a:endParaRPr lang="fr-FR" sz="1500" dirty="0">
              <a:solidFill>
                <a:srgbClr val="003B55"/>
              </a:solidFill>
              <a:latin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40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Remerciements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50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6250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 Presentation de l’equipe : </a:t>
            </a:r>
            <a:endParaRPr dirty="0"/>
          </a:p>
        </p:txBody>
      </p:sp>
      <p:sp>
        <p:nvSpPr>
          <p:cNvPr id="3842" name="Shape 3842"/>
          <p:cNvSpPr txBox="1">
            <a:spLocks noGrp="1"/>
          </p:cNvSpPr>
          <p:nvPr>
            <p:ph type="body" idx="2"/>
          </p:nvPr>
        </p:nvSpPr>
        <p:spPr>
          <a:xfrm>
            <a:off x="1301518" y="1762650"/>
            <a:ext cx="6096955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Tarik Mannou  : </a:t>
            </a:r>
            <a:r>
              <a:rPr lang="en" dirty="0" smtClean="0">
                <a:latin typeface="Titillium Web"/>
                <a:ea typeface="Titillium Web"/>
                <a:cs typeface="Titillium Web"/>
                <a:sym typeface="Titillium Web"/>
              </a:rPr>
              <a:t>Scrum Master + Leader Front-end</a:t>
            </a:r>
          </a:p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Beatriz Moreno : </a:t>
            </a:r>
            <a:r>
              <a:rPr lang="en" dirty="0" smtClean="0">
                <a:latin typeface="Titillium Web"/>
                <a:ea typeface="Titillium Web"/>
                <a:cs typeface="Titillium Web"/>
                <a:sym typeface="Titillium Web"/>
              </a:rPr>
              <a:t>Leader Back-end</a:t>
            </a:r>
          </a:p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" b="1" dirty="0" smtClean="0">
                <a:latin typeface="Titillium Web"/>
                <a:sym typeface="Titillium Web"/>
              </a:rPr>
              <a:t>Mathieu Tricoire : </a:t>
            </a:r>
            <a:r>
              <a:rPr lang="en" dirty="0" smtClean="0">
                <a:latin typeface="Titillium Web"/>
                <a:sym typeface="Titillium Web"/>
              </a:rPr>
              <a:t>Developpeur Front-end + Relation Client</a:t>
            </a:r>
          </a:p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fr-FR" b="1" dirty="0" smtClean="0"/>
              <a:t>Salah-Eddine </a:t>
            </a:r>
            <a:r>
              <a:rPr lang="fr-FR" b="1" dirty="0" err="1" smtClean="0"/>
              <a:t>Benazouz</a:t>
            </a:r>
            <a:r>
              <a:rPr lang="fr-FR" b="1" dirty="0" smtClean="0"/>
              <a:t> : </a:t>
            </a:r>
            <a:r>
              <a:rPr lang="en" dirty="0">
                <a:latin typeface="Titillium Web"/>
                <a:sym typeface="Titillium Web"/>
              </a:rPr>
              <a:t>Developpeur </a:t>
            </a:r>
            <a:r>
              <a:rPr lang="en" dirty="0" smtClean="0">
                <a:latin typeface="Titillium Web"/>
                <a:sym typeface="Titillium Web"/>
              </a:rPr>
              <a:t>Front-end</a:t>
            </a:r>
            <a:endParaRPr lang="en" dirty="0">
              <a:latin typeface="Titillium Web"/>
              <a:sym typeface="Titillium Web"/>
            </a:endParaRPr>
          </a:p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fr-FR" b="1" dirty="0" smtClean="0"/>
              <a:t>Frédéric </a:t>
            </a:r>
            <a:r>
              <a:rPr lang="fr-FR" b="1" dirty="0" err="1" smtClean="0"/>
              <a:t>Batault</a:t>
            </a:r>
            <a:r>
              <a:rPr lang="fr-FR" b="1" dirty="0" smtClean="0"/>
              <a:t> : </a:t>
            </a:r>
            <a:r>
              <a:rPr lang="fr-FR" dirty="0" smtClean="0"/>
              <a:t>Développeur Back-end</a:t>
            </a:r>
          </a:p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fr-FR" b="1" dirty="0" smtClean="0"/>
              <a:t>Inès </a:t>
            </a:r>
            <a:r>
              <a:rPr lang="fr-FR" b="1" dirty="0" err="1" smtClean="0"/>
              <a:t>Hedi</a:t>
            </a:r>
            <a:r>
              <a:rPr lang="fr-FR" b="1" dirty="0" smtClean="0"/>
              <a:t> : </a:t>
            </a:r>
            <a:r>
              <a:rPr lang="fr-FR" dirty="0" smtClean="0"/>
              <a:t>Développeuse  Full-</a:t>
            </a:r>
            <a:r>
              <a:rPr lang="fr-FR" dirty="0" err="1" smtClean="0"/>
              <a:t>stack</a:t>
            </a:r>
            <a:r>
              <a:rPr lang="fr-FR" dirty="0" smtClean="0"/>
              <a:t> + testeuse</a:t>
            </a:r>
          </a:p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3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Shape 3898"/>
          <p:cNvSpPr txBox="1">
            <a:spLocks noGrp="1"/>
          </p:cNvSpPr>
          <p:nvPr>
            <p:ph type="title"/>
          </p:nvPr>
        </p:nvSpPr>
        <p:spPr>
          <a:xfrm>
            <a:off x="718300" y="5615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smtClean="0"/>
              <a:t>1 – Méthodologie de conception</a:t>
            </a:r>
            <a:endParaRPr dirty="0"/>
          </a:p>
        </p:txBody>
      </p:sp>
      <p:sp>
        <p:nvSpPr>
          <p:cNvPr id="3900" name="Shape 390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aphicFrame>
        <p:nvGraphicFramePr>
          <p:cNvPr id="3" name="Diagramme 2"/>
          <p:cNvGraphicFramePr/>
          <p:nvPr>
            <p:extLst/>
          </p:nvPr>
        </p:nvGraphicFramePr>
        <p:xfrm>
          <a:off x="805119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67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1676</Words>
  <Application>Microsoft Office PowerPoint</Application>
  <PresentationFormat>Affichage à l'écran (16:9)</PresentationFormat>
  <Paragraphs>599</Paragraphs>
  <Slides>73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73</vt:i4>
      </vt:variant>
    </vt:vector>
  </HeadingPairs>
  <TitlesOfParts>
    <vt:vector size="87" baseType="lpstr">
      <vt:lpstr>Lato</vt:lpstr>
      <vt:lpstr>Arial</vt:lpstr>
      <vt:lpstr>Titillium Web</vt:lpstr>
      <vt:lpstr>Calibri</vt:lpstr>
      <vt:lpstr>Titillium Web Light</vt:lpstr>
      <vt:lpstr>Roboto</vt:lpstr>
      <vt:lpstr>Microsoft YaHei</vt:lpstr>
      <vt:lpstr>Lucida Sans</vt:lpstr>
      <vt:lpstr>Average</vt:lpstr>
      <vt:lpstr>Wingdings</vt:lpstr>
      <vt:lpstr>Dosis Light</vt:lpstr>
      <vt:lpstr>Open Sans</vt:lpstr>
      <vt:lpstr>Liberation Sans</vt:lpstr>
      <vt:lpstr>Mowbray template</vt:lpstr>
      <vt:lpstr>ProxibanqueSI</vt:lpstr>
      <vt:lpstr>Plan de la  presentation</vt:lpstr>
      <vt:lpstr>I. Besoins du client</vt:lpstr>
      <vt:lpstr>1 - Contexte</vt:lpstr>
      <vt:lpstr>Présentation PowerPoint</vt:lpstr>
      <vt:lpstr>Présentation PowerPoint</vt:lpstr>
      <vt:lpstr>II-Conception et gestion du projet</vt:lpstr>
      <vt:lpstr>1- Presentation de l’equipe : </vt:lpstr>
      <vt:lpstr>1 – Méthodologie de conception</vt:lpstr>
      <vt:lpstr>2 – Diagramme user Case </vt:lpstr>
      <vt:lpstr>3-Architecture</vt:lpstr>
      <vt:lpstr>4-Technologies</vt:lpstr>
      <vt:lpstr>5- Methode </vt:lpstr>
      <vt:lpstr>III. Fonctionnalités</vt:lpstr>
      <vt:lpstr>Authentification</vt:lpstr>
      <vt:lpstr>Profil du développeur</vt:lpstr>
      <vt:lpstr>Cinématique de navigation</vt:lpstr>
      <vt:lpstr>Authentification</vt:lpstr>
      <vt:lpstr> Authentification</vt:lpstr>
      <vt:lpstr> Authentification</vt:lpstr>
      <vt:lpstr> Authentification</vt:lpstr>
      <vt:lpstr>Authentification</vt:lpstr>
      <vt:lpstr>Authentification</vt:lpstr>
      <vt:lpstr> Authentification</vt:lpstr>
      <vt:lpstr>Bilan personnel / bilan de formation</vt:lpstr>
      <vt:lpstr>Affichage du Listing des clients</vt:lpstr>
      <vt:lpstr>Profil du développeur</vt:lpstr>
      <vt:lpstr>( Construction de l’interface )</vt:lpstr>
      <vt:lpstr>Construction de l’interface</vt:lpstr>
      <vt:lpstr>Construction de l’interface</vt:lpstr>
      <vt:lpstr>Construction de l’interface</vt:lpstr>
      <vt:lpstr>Cinématique de navigation</vt:lpstr>
      <vt:lpstr>Analyse besoins client</vt:lpstr>
      <vt:lpstr>Design maquette web</vt:lpstr>
      <vt:lpstr>Choix techniques</vt:lpstr>
      <vt:lpstr>Méthodologie</vt:lpstr>
      <vt:lpstr>Démonstration</vt:lpstr>
      <vt:lpstr>Améliorations envisagées</vt:lpstr>
      <vt:lpstr>Conclusion</vt:lpstr>
      <vt:lpstr>Virement</vt:lpstr>
      <vt:lpstr>Profil du développeur</vt:lpstr>
      <vt:lpstr>Cinématique de navigation</vt:lpstr>
      <vt:lpstr>Analyse besoins client</vt:lpstr>
      <vt:lpstr>Réalisation</vt:lpstr>
      <vt:lpstr>Réalisation</vt:lpstr>
      <vt:lpstr>Réalisation</vt:lpstr>
      <vt:lpstr>Améliorations envisagées</vt:lpstr>
      <vt:lpstr>Bilan personnel / bilan de formation</vt:lpstr>
      <vt:lpstr>Virement / Affichage listing des comptes</vt:lpstr>
      <vt:lpstr>Profil du développeur</vt:lpstr>
      <vt:lpstr>Cinématique de navigation</vt:lpstr>
      <vt:lpstr>Les Tests Unitaires</vt:lpstr>
      <vt:lpstr>Les Test Unitaires</vt:lpstr>
      <vt:lpstr>Les Test Unitaires</vt:lpstr>
      <vt:lpstr>Liste les comptes d’un client</vt:lpstr>
      <vt:lpstr>Améliorations envisagées</vt:lpstr>
      <vt:lpstr>Bilan Personnel / bilan de formation</vt:lpstr>
      <vt:lpstr>Gestion du client et multi-module</vt:lpstr>
      <vt:lpstr>    Présentation personnelle </vt:lpstr>
      <vt:lpstr>Fonctionnalités 2 : Gestion des clients</vt:lpstr>
      <vt:lpstr>Cinématique de navigation</vt:lpstr>
      <vt:lpstr>Fonctionnalités  : Modifier les informations d’un client</vt:lpstr>
      <vt:lpstr>Diagramme de déploiement</vt:lpstr>
      <vt:lpstr>Intégration de la structure MAVEN multi-module</vt:lpstr>
      <vt:lpstr>Améliorations techniques à venir</vt:lpstr>
      <vt:lpstr>Bilan Personnel</vt:lpstr>
      <vt:lpstr>Conclusion</vt:lpstr>
      <vt:lpstr>V. Bilan</vt:lpstr>
      <vt:lpstr>1-Avancée</vt:lpstr>
      <vt:lpstr>2 – Fonctionnalités réalisées</vt:lpstr>
      <vt:lpstr>3 – Fonctionnalités non disponibles</vt:lpstr>
      <vt:lpstr>4 – Voies d’amélioration</vt:lpstr>
      <vt:lpstr>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ProxibanqueSI</dc:title>
  <dc:creator>Stagiaire</dc:creator>
  <cp:lastModifiedBy>Stagiaire</cp:lastModifiedBy>
  <cp:revision>55</cp:revision>
  <dcterms:modified xsi:type="dcterms:W3CDTF">2018-05-25T11:52:21Z</dcterms:modified>
</cp:coreProperties>
</file>