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23311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Progettazione del software gestore della libreria digitale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Obbiettivi</a:t>
            </a:r>
            <a:endParaRPr/>
          </a:p>
        </p:txBody>
      </p:sp>
      <p:sp>
        <p:nvSpPr>
          <p:cNvPr id="69" name="Google Shape;69;p14"/>
          <p:cNvSpPr txBox="1"/>
          <p:nvPr/>
        </p:nvSpPr>
        <p:spPr>
          <a:xfrm>
            <a:off x="4968075" y="724200"/>
            <a:ext cx="3837000" cy="36951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Roboto"/>
              <a:buAutoNum type="arabicPeriod"/>
            </a:pPr>
            <a:r>
              <a:rPr lang="it" sz="1500">
                <a:solidFill>
                  <a:schemeClr val="dk1"/>
                </a:solidFill>
                <a:latin typeface="Roboto"/>
                <a:ea typeface="Roboto"/>
                <a:cs typeface="Roboto"/>
                <a:sym typeface="Roboto"/>
              </a:rPr>
              <a:t>Creare una rappresentazione per i e le a cui appartengono. Ogni libro avrà diverse informazioni e sarà assegnato a una categoria specifica.</a:t>
            </a:r>
            <a:endParaRPr sz="15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AutoNum type="arabicPeriod"/>
            </a:pPr>
            <a:r>
              <a:rPr lang="it" sz="1500">
                <a:solidFill>
                  <a:schemeClr val="dk1"/>
                </a:solidFill>
                <a:latin typeface="Roboto"/>
                <a:ea typeface="Roboto"/>
                <a:cs typeface="Roboto"/>
                <a:sym typeface="Roboto"/>
              </a:rPr>
              <a:t>Trovare il modo migliore per organizzare e gestire tutte queste informazioni. Inoltre, dovrete scrivere delle funzioni che vi permettano di stampare tutti i libri che appartengono a una determinata categoria, cercare un libro specifico in base al titolo e trovare tutti i libri che rie</a:t>
            </a:r>
            <a:r>
              <a:rPr lang="it" sz="1600">
                <a:solidFill>
                  <a:schemeClr val="dk1"/>
                </a:solidFill>
                <a:latin typeface="Roboto"/>
                <a:ea typeface="Roboto"/>
                <a:cs typeface="Roboto"/>
                <a:sym typeface="Roboto"/>
              </a:rPr>
              <a:t>ntrano in una certa categoria.</a:t>
            </a:r>
            <a:endParaRPr sz="1600">
              <a:solidFill>
                <a:schemeClr val="dk1"/>
              </a:solidFill>
              <a:latin typeface="Roboto"/>
              <a:ea typeface="Roboto"/>
              <a:cs typeface="Roboto"/>
              <a:sym typeface="Roboto"/>
            </a:endParaRPr>
          </a:p>
          <a:p>
            <a:pPr indent="0" lvl="0" marL="0" rtl="0" algn="l">
              <a:lnSpc>
                <a:spcPct val="115000"/>
              </a:lnSpc>
              <a:spcBef>
                <a:spcPts val="1600"/>
              </a:spcBef>
              <a:spcAft>
                <a:spcPts val="160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FUNZIONE CARICA</a:t>
            </a:r>
            <a:endParaRPr/>
          </a:p>
          <a:p>
            <a:pPr indent="0" lvl="0" marL="0" rtl="0" algn="l">
              <a:spcBef>
                <a:spcPts val="0"/>
              </a:spcBef>
              <a:spcAft>
                <a:spcPts val="0"/>
              </a:spcAft>
              <a:buNone/>
            </a:pPr>
            <a:r>
              <a:rPr lang="it"/>
              <a:t>LIBRI</a:t>
            </a:r>
            <a:endParaRPr/>
          </a:p>
        </p:txBody>
      </p:sp>
      <p:pic>
        <p:nvPicPr>
          <p:cNvPr id="75" name="Google Shape;75;p15"/>
          <p:cNvPicPr preferRelativeResize="0"/>
          <p:nvPr/>
        </p:nvPicPr>
        <p:blipFill rotWithShape="1">
          <a:blip r:embed="rId3">
            <a:alphaModFix/>
          </a:blip>
          <a:srcRect b="-857" l="1370" r="0" t="0"/>
          <a:stretch/>
        </p:blipFill>
        <p:spPr>
          <a:xfrm>
            <a:off x="4174875" y="212350"/>
            <a:ext cx="4059825" cy="4931150"/>
          </a:xfrm>
          <a:prstGeom prst="rect">
            <a:avLst/>
          </a:prstGeom>
          <a:noFill/>
          <a:ln>
            <a:noFill/>
          </a:ln>
        </p:spPr>
      </p:pic>
      <p:sp>
        <p:nvSpPr>
          <p:cNvPr id="76" name="Google Shape;76;p15"/>
          <p:cNvSpPr/>
          <p:nvPr/>
        </p:nvSpPr>
        <p:spPr>
          <a:xfrm>
            <a:off x="4495800" y="2505075"/>
            <a:ext cx="3619500" cy="226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7" name="Google Shape;77;p15"/>
          <p:cNvSpPr txBox="1"/>
          <p:nvPr/>
        </p:nvSpPr>
        <p:spPr>
          <a:xfrm>
            <a:off x="387900" y="1343025"/>
            <a:ext cx="3543300" cy="29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1"/>
                </a:solidFill>
                <a:latin typeface="Roboto"/>
                <a:ea typeface="Roboto"/>
                <a:cs typeface="Roboto"/>
                <a:sym typeface="Roboto"/>
              </a:rPr>
              <a:t>Viene definito all’interno del programma un dato di tipo libro che contiene le stesse caratteristiche di un libro reale,</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it" sz="1300">
                <a:solidFill>
                  <a:schemeClr val="dk1"/>
                </a:solidFill>
                <a:latin typeface="Roboto"/>
                <a:ea typeface="Roboto"/>
                <a:cs typeface="Roboto"/>
                <a:sym typeface="Roboto"/>
              </a:rPr>
              <a:t>Il file csv viene aperto in </a:t>
            </a:r>
            <a:r>
              <a:rPr lang="it" sz="1300">
                <a:solidFill>
                  <a:schemeClr val="dk1"/>
                </a:solidFill>
                <a:latin typeface="Roboto"/>
                <a:ea typeface="Roboto"/>
                <a:cs typeface="Roboto"/>
                <a:sym typeface="Roboto"/>
              </a:rPr>
              <a:t>modalità lettura e poi vengono dichiarati due contatori: read (che indica quante colonne sono state lette) e books (che indica quindi libri sono stati effettivamente letti). Finché non si arriva alla fine del file il contatore read deve leggere dal file, con la funzione fscanf, 2 stringhe (con massimo 49 caratteri e la loro lettura viene delimitata dalla virgola), un intero, un float e una stringa. Se tutti i 5 campi sono stati letti correttamente allora il contatore books si aggiorna altrimenti viene segnalato un errore. </a:t>
            </a:r>
            <a:endParaRPr sz="13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ALTRE FUNZIONI</a:t>
            </a:r>
            <a:endParaRPr/>
          </a:p>
        </p:txBody>
      </p:sp>
      <p:sp>
        <p:nvSpPr>
          <p:cNvPr id="83" name="Google Shape;83;p16"/>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2400">
                <a:solidFill>
                  <a:schemeClr val="accent5"/>
                </a:solidFill>
              </a:rPr>
              <a:t>RICERCA E STAMPA</a:t>
            </a:r>
            <a:endParaRPr sz="2400">
              <a:solidFill>
                <a:schemeClr val="accent5"/>
              </a:solidFill>
            </a:endParaRPr>
          </a:p>
        </p:txBody>
      </p:sp>
      <p:cxnSp>
        <p:nvCxnSpPr>
          <p:cNvPr id="84" name="Google Shape;84;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5" name="Google Shape;85;p16"/>
          <p:cNvSpPr txBox="1"/>
          <p:nvPr>
            <p:ph idx="4294967295" type="body"/>
          </p:nvPr>
        </p:nvSpPr>
        <p:spPr>
          <a:xfrm>
            <a:off x="4905750" y="1201625"/>
            <a:ext cx="40743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2400">
                <a:solidFill>
                  <a:schemeClr val="accent5"/>
                </a:solidFill>
              </a:rPr>
              <a:t>FUNZIONAMENTO:</a:t>
            </a:r>
            <a:endParaRPr sz="2400">
              <a:solidFill>
                <a:schemeClr val="accent5"/>
              </a:solidFill>
            </a:endParaRPr>
          </a:p>
        </p:txBody>
      </p:sp>
      <p:cxnSp>
        <p:nvCxnSpPr>
          <p:cNvPr id="86" name="Google Shape;86;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7" name="Google Shape;87;p16"/>
          <p:cNvSpPr txBox="1"/>
          <p:nvPr>
            <p:ph idx="4294967295" type="body"/>
          </p:nvPr>
        </p:nvSpPr>
        <p:spPr>
          <a:xfrm>
            <a:off x="4905750" y="18977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400"/>
              <a:t>Le funzioni di ricerca seguono la stessa formula: All’interno di un ciclo for, che continua per tutto il numero di libri precedentemente letti, avviene la ricerca tramite la funzione strcmp che mette in confronto il titolo o categoria dei libri con l’input dell’utente (che dovrebbe ritornare un valore uguale a 0 se identico). Nel caso la ricerca fosse positiva, il risultato e i suoi campi vengono stampati coi loro rispettivi specificatori di formato.</a:t>
            </a:r>
            <a:endParaRPr sz="1400"/>
          </a:p>
        </p:txBody>
      </p:sp>
      <p:pic>
        <p:nvPicPr>
          <p:cNvPr id="88" name="Google Shape;88;p16"/>
          <p:cNvPicPr preferRelativeResize="0"/>
          <p:nvPr/>
        </p:nvPicPr>
        <p:blipFill>
          <a:blip r:embed="rId3">
            <a:alphaModFix/>
          </a:blip>
          <a:stretch>
            <a:fillRect/>
          </a:stretch>
        </p:blipFill>
        <p:spPr>
          <a:xfrm>
            <a:off x="261700" y="1904151"/>
            <a:ext cx="4124641" cy="311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2824550" y="824213"/>
            <a:ext cx="6243251" cy="3952275"/>
          </a:xfrm>
          <a:prstGeom prst="rect">
            <a:avLst/>
          </a:prstGeom>
          <a:noFill/>
          <a:ln>
            <a:noFill/>
          </a:ln>
        </p:spPr>
      </p:pic>
      <p:sp>
        <p:nvSpPr>
          <p:cNvPr id="94" name="Google Shape;94;p17"/>
          <p:cNvSpPr txBox="1"/>
          <p:nvPr/>
        </p:nvSpPr>
        <p:spPr>
          <a:xfrm>
            <a:off x="190500" y="1419225"/>
            <a:ext cx="2476500" cy="3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700">
                <a:solidFill>
                  <a:schemeClr val="dk1"/>
                </a:solidFill>
                <a:latin typeface="Roboto"/>
                <a:ea typeface="Roboto"/>
                <a:cs typeface="Roboto"/>
                <a:sym typeface="Roboto"/>
              </a:rPr>
              <a:t>Nella parte principale del programma, i libri vengono caricati e viene ritornato il numero definitivo di libri letti che poi viene sfruttato da tutte le altre funzioni. Infine viene usato un switch per gestire l’uso delle funzioni d’accordo con la scelta dell’utente.</a:t>
            </a:r>
            <a:endParaRPr sz="1700">
              <a:solidFill>
                <a:schemeClr val="dk1"/>
              </a:solidFill>
              <a:latin typeface="Roboto"/>
              <a:ea typeface="Roboto"/>
              <a:cs typeface="Roboto"/>
              <a:sym typeface="Roboto"/>
            </a:endParaRPr>
          </a:p>
        </p:txBody>
      </p:sp>
      <p:sp>
        <p:nvSpPr>
          <p:cNvPr id="95" name="Google Shape;95;p17"/>
          <p:cNvSpPr/>
          <p:nvPr/>
        </p:nvSpPr>
        <p:spPr>
          <a:xfrm>
            <a:off x="3038475" y="2076450"/>
            <a:ext cx="5838900" cy="2657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6" name="Google Shape;96;p17"/>
          <p:cNvSpPr txBox="1"/>
          <p:nvPr/>
        </p:nvSpPr>
        <p:spPr>
          <a:xfrm>
            <a:off x="457200" y="714225"/>
            <a:ext cx="24765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500">
                <a:solidFill>
                  <a:schemeClr val="dk1"/>
                </a:solidFill>
                <a:latin typeface="Roboto Slab"/>
                <a:ea typeface="Roboto Slab"/>
                <a:cs typeface="Roboto Slab"/>
                <a:sym typeface="Roboto Slab"/>
              </a:rPr>
              <a:t>MAIN</a:t>
            </a:r>
            <a:endParaRPr sz="3500">
              <a:solidFill>
                <a:schemeClr val="dk1"/>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it"/>
              <a:t>Inserisci qui il testo Inserisci qui il testo Inserisci qui il testo Inserisci qui il testo Inserisci qui il testo Inserisci qui il testo </a:t>
            </a:r>
            <a:endParaRPr/>
          </a:p>
        </p:txBody>
      </p:sp>
      <p:sp>
        <p:nvSpPr>
          <p:cNvPr id="102" name="Google Shape;102;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Soluzione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