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6" r:id="rId5"/>
    <p:sldId id="259" r:id="rId6"/>
    <p:sldId id="275" r:id="rId7"/>
    <p:sldId id="268" r:id="rId8"/>
    <p:sldId id="276" r:id="rId9"/>
    <p:sldId id="269" r:id="rId10"/>
    <p:sldId id="277" r:id="rId11"/>
    <p:sldId id="27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792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168">
          <p15:clr>
            <a:srgbClr val="A4A3A4"/>
          </p15:clr>
        </p15:guide>
        <p15:guide id="5" pos="3839">
          <p15:clr>
            <a:srgbClr val="A4A3A4"/>
          </p15:clr>
        </p15:guide>
        <p15:guide id="6" pos="815">
          <p15:clr>
            <a:srgbClr val="A4A3A4"/>
          </p15:clr>
        </p15:guide>
        <p15:guide id="7" pos="6863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4991">
          <p15:clr>
            <a:srgbClr val="A4A3A4"/>
          </p15:clr>
        </p15:guide>
        <p15:guide id="11" pos="671">
          <p15:clr>
            <a:srgbClr val="A4A3A4"/>
          </p15:clr>
        </p15:guide>
        <p15:guide id="12" pos="7007">
          <p15:clr>
            <a:srgbClr val="A4A3A4"/>
          </p15:clr>
        </p15:guide>
        <p15:guide id="13" pos="3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orient="horz" pos="3792"/>
        <p:guide orient="horz" pos="1152"/>
        <p:guide orient="horz" pos="3168"/>
        <p:guide pos="3839"/>
        <p:guide pos="815"/>
        <p:guide pos="6863"/>
        <p:guide pos="959"/>
        <p:guide pos="6719"/>
        <p:guide pos="4991"/>
        <p:guide pos="671"/>
        <p:guide pos="7007"/>
        <p:guide pos="35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45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onstantia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ihand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5" name="Freihand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3" name="Gruppieren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ihand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1" name="Freihand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2" name="Freihand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3" name="Freihand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4" name="Freihand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5" name="Freihand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6" name="Freihand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8" name="Freihand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29" name="Freihand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0" name="Freihand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1" name="Freihand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2" name="Freihand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3" name="Freihand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4" name="Freihand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5" name="Freihand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6" name="Freihand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7" name="Freihand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8" name="Freihand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39" name="Freihand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0" name="Freihand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1" name="Freihand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2" name="Freihand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3" name="Freihand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4" name="Freihand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5" name="Freihand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6" name="Freihand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7" name="Freihand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8" name="Freihand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49" name="Freihand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0" name="Freihand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1" name="Freihand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2" name="Freihand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3" name="Freihand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4" name="Freihand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5" name="Freihand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6" name="Freihand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7" name="Freihand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8" name="Freihand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59" name="Freihand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0" name="Freihand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1" name="Freihand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2" name="Freihand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3" name="Freihand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4" name="Freihand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5" name="Freihand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6" name="Freihand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7" name="Freihand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8" name="Freihand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69" name="Freihand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0" name="Freihand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1" name="Freihand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2" name="Freihand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3" name="Freihand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4" name="Freihand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5" name="Freihand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6" name="Freihand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7" name="Freihand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8" name="Freihand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79" name="Freihand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0" name="Freihand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1" name="Freihand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2" name="Freihand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3" name="Freihand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4" name="Freihand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5" name="Freihand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6" name="Freihand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7" name="Freihand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8" name="Freihand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89" name="Freihand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0" name="Freihand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1" name="Freihand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2" name="Freihand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3" name="Freihand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4" name="Freihand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5" name="Freihand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6" name="Freihand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7" name="Freihand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8" name="Freihand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99" name="Freihand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0" name="Freihand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1" name="Freihand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2" name="Freihand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3" name="Freihand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4" name="Freihand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5" name="Freihand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6" name="Freihand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7" name="Freihand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8" name="Freihand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09" name="Freihand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0" name="Freihand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1" name="Freihand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2" name="Freihand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3" name="Freihand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4" name="Freihand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5" name="Freihand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6" name="Freihand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7" name="Freihand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8" name="Freihand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19" name="Freihand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0" name="Freihand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1" name="Freihand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2" name="Freihand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3" name="Freihand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4" name="Freihand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5" name="Freihand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6" name="Freihand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7" name="Freihand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8" name="Freihand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29" name="Freihand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0" name="Freihand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1" name="Freihand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2" name="Freihand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3" name="Freihand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4" name="Freihand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5" name="Freihand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6" name="Freihand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7" name="Freihand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8" name="Freihand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39" name="Freihand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5" name="Freihand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6" name="Freihand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151" name="Freihand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6" name="Freihand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48" name="Gruppieren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ihand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8" name="Freihand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89" name="Freihand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0" name="Freihand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1" name="Freihand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2" name="Freihand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3" name="Freihand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4" name="Freihand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5" name="Freihand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6" name="Freihand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8" name="Freihand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99" name="Freihand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0" name="Freihand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1" name="Freihand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2" name="Freihand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3" name="Freihand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4" name="Freihand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5" name="Freihand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6" name="Freihand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7" name="Freihand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8" name="Freihand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09" name="Freihand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0" name="Freihand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1" name="Freihand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2" name="Freihand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3" name="Freihand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4" name="Freihand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5" name="Freihand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6" name="Freihand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8" name="Freihand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19" name="Freihand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1341" name="Freihand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43" name="Freihand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grpSp>
        <p:nvGrpSpPr>
          <p:cNvPr id="1351" name="Gruppieren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ihand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0" name="Freihand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42" name="Freihand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40" name="Datumsplatzhalt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241" name="Fußzeilenplatzhalt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2" name="Foliennummernplatzhalt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6" name="Datumsplatzhalt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87" name="Fußzeilenplatzhalt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0" name="Foliennummernplatzhalt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ihand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</a:t>
            </a:r>
          </a:p>
          <a:p>
            <a:pPr lvl="6"/>
            <a:r>
              <a:rPr lang="de-DE" dirty="0" smtClean="0"/>
              <a:t>Sieben</a:t>
            </a:r>
          </a:p>
          <a:p>
            <a:pPr lvl="7"/>
            <a:r>
              <a:rPr lang="de-DE" dirty="0" smtClean="0"/>
              <a:t>Acht</a:t>
            </a:r>
          </a:p>
          <a:p>
            <a:pPr lvl="8"/>
            <a:r>
              <a:rPr lang="de-DE" dirty="0" smtClean="0"/>
              <a:t>Neun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de-DE" smtClean="0"/>
              <a:pPr/>
              <a:t>03.04.2016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6600" b="1" i="0" baseline="0" dirty="0" smtClean="0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Meine Finanzen</a:t>
            </a:r>
            <a:endParaRPr lang="de-DE" dirty="0">
              <a:latin typeface="Constantia" pitchFamily="18" charset="0"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Gruppe Freitag/Team 10</a:t>
            </a:r>
          </a:p>
          <a:p>
            <a:pPr marL="0" indent="0" algn="l">
              <a:buNone/>
            </a:pPr>
            <a:r>
              <a:rPr lang="de-DE" sz="2800" b="0" i="0" baseline="0" dirty="0" smtClean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Constantia"/>
              </a:rPr>
              <a:t>Projekt 14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/>
              <a:t>Feedback nach </a:t>
            </a:r>
            <a:r>
              <a:rPr lang="de-AT" i="1" dirty="0" smtClean="0"/>
              <a:t>Transaktionen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Dynamische Grafiken</a:t>
            </a:r>
            <a:endParaRPr lang="de-AT" i="1" dirty="0"/>
          </a:p>
          <a:p>
            <a:pPr marL="0" indent="0">
              <a:buNone/>
            </a:pP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Haushaltsbuch Pro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8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11255" y="2743200"/>
            <a:ext cx="3830391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6217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Projektteam</a:t>
            </a:r>
            <a:endParaRPr lang="de-DE" u="sng" dirty="0">
              <a:latin typeface="Constantia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Camkerten</a:t>
            </a: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Dursun </a:t>
            </a:r>
          </a:p>
          <a:p>
            <a:pPr>
              <a:buFont typeface="Arial"/>
              <a:buChar char="•"/>
            </a:pPr>
            <a:r>
              <a:rPr lang="de-DE" sz="2400" b="0" i="0" dirty="0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Tarik </a:t>
            </a:r>
            <a:r>
              <a:rPr lang="de-DE" sz="2400" b="0" i="0" dirty="0" err="1" smtClean="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Pektas</a:t>
            </a:r>
            <a:endParaRPr lang="de-DE" sz="2400" b="0" i="0" dirty="0" smtClean="0">
              <a:solidFill>
                <a:schemeClr val="tx1"/>
              </a:solidFill>
              <a:effectLst>
                <a:outerShdw blurRad="50800" dist="38100" dir="2700000" algn="tr" rotWithShape="0">
                  <a:schemeClr val="bg2">
                    <a:lumMod val="50000"/>
                    <a:alpha val="43000"/>
                  </a:schemeClr>
                </a:outerShdw>
              </a:effectLst>
              <a:latin typeface="Constantia"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Bozkurt Yigit </a:t>
            </a:r>
            <a:r>
              <a:rPr lang="de-AT" dirty="0" err="1" smtClean="0">
                <a:effectLst/>
              </a:rPr>
              <a:t>Berkay</a:t>
            </a:r>
            <a:endParaRPr lang="de-AT" dirty="0" smtClean="0">
              <a:effectLst/>
            </a:endParaRPr>
          </a:p>
          <a:p>
            <a:pPr>
              <a:buFont typeface="Arial"/>
              <a:buChar char="•"/>
            </a:pPr>
            <a:r>
              <a:rPr lang="de-AT" dirty="0">
                <a:effectLst/>
              </a:rPr>
              <a:t>Ayyildiz Mert Ahmet</a:t>
            </a:r>
            <a:endParaRPr lang="de-DE" dirty="0" smtClean="0">
              <a:latin typeface="Constantia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124744"/>
            <a:ext cx="3203277" cy="32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372600" cy="1121724"/>
          </a:xfrm>
        </p:spPr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Wieso </a:t>
            </a:r>
            <a:r>
              <a:rPr lang="de-DE" dirty="0">
                <a:latin typeface="Constantia"/>
              </a:rPr>
              <a:t>e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ine Finanz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 </a:t>
            </a:r>
            <a:r>
              <a:rPr lang="de-DE" dirty="0" smtClean="0">
                <a:latin typeface="Constantia"/>
              </a:rPr>
              <a:t>A</a:t>
            </a:r>
            <a:r>
              <a:rPr lang="de-DE" sz="3800" b="1" i="0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pp</a:t>
            </a:r>
            <a:r>
              <a:rPr lang="de-DE" sz="3800" b="1" i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22412" y="2276872"/>
            <a:ext cx="9144000" cy="2176264"/>
          </a:xfrm>
        </p:spPr>
        <p:txBody>
          <a:bodyPr/>
          <a:lstStyle/>
          <a:p>
            <a:r>
              <a:rPr lang="de-AT" dirty="0" smtClean="0"/>
              <a:t>Finanzsektor im steigenden Trend</a:t>
            </a:r>
          </a:p>
          <a:p>
            <a:r>
              <a:rPr lang="de-AT" dirty="0" smtClean="0"/>
              <a:t>Solide Grundlage für zukünftige Projekte</a:t>
            </a:r>
          </a:p>
          <a:p>
            <a:r>
              <a:rPr lang="de-AT" dirty="0" smtClean="0"/>
              <a:t>Privatnutzung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747">
            <a:off x="8057911" y="2750880"/>
            <a:ext cx="3056238" cy="18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Nutzeranalyse</a:t>
            </a:r>
            <a:endParaRPr lang="de-DE" u="sng" dirty="0"/>
          </a:p>
        </p:txBody>
      </p:sp>
      <p:graphicFrame>
        <p:nvGraphicFramePr>
          <p:cNvPr id="7" name="Inhaltsplatzhalter 6" descr="Sample table with 3 columns, 4 row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2649258"/>
              </p:ext>
            </p:extLst>
          </p:nvPr>
        </p:nvGraphicFramePr>
        <p:xfrm>
          <a:off x="3214092" y="1916832"/>
          <a:ext cx="6336703" cy="24906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03389"/>
                <a:gridCol w="1714071"/>
                <a:gridCol w="2119243"/>
              </a:tblGrid>
              <a:tr h="661851"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Primär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Sekundär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Grenzfälle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AT" noProof="0" dirty="0" smtClean="0"/>
                        <a:t>Personen mit durchschnittlichem Einkommen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 smtClean="0"/>
                        <a:t>Sachwalter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Jugendliche</a:t>
                      </a:r>
                    </a:p>
                    <a:p>
                      <a:pPr algn="ctr"/>
                      <a:r>
                        <a:rPr lang="de-DE" noProof="0" dirty="0" smtClean="0"/>
                        <a:t>&lt;</a:t>
                      </a:r>
                      <a:r>
                        <a:rPr lang="de-DE" baseline="0" noProof="0" dirty="0" smtClean="0"/>
                        <a:t> </a:t>
                      </a:r>
                      <a:r>
                        <a:rPr lang="de-DE" noProof="0" dirty="0" smtClean="0"/>
                        <a:t>16</a:t>
                      </a:r>
                      <a:endParaRPr lang="de-DE" noProof="0" dirty="0"/>
                    </a:p>
                  </a:txBody>
                  <a:tcPr anchor="ctr"/>
                </a:tc>
              </a:tr>
              <a:tr h="551543">
                <a:tc>
                  <a:txBody>
                    <a:bodyPr/>
                    <a:lstStyle/>
                    <a:p>
                      <a:r>
                        <a:rPr lang="de-DE" noProof="0" dirty="0" smtClean="0"/>
                        <a:t>Familien Väter</a:t>
                      </a:r>
                      <a:r>
                        <a:rPr lang="de-DE" baseline="0" noProof="0" dirty="0" smtClean="0"/>
                        <a:t>/ </a:t>
                      </a:r>
                      <a:r>
                        <a:rPr lang="de-DE" noProof="0" dirty="0" smtClean="0"/>
                        <a:t>Mütter (Familienoberhaupt)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Buchhalter</a:t>
                      </a:r>
                      <a:endParaRPr lang="de-DE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noProof="0" dirty="0" smtClean="0"/>
                        <a:t> Ältere Personen </a:t>
                      </a:r>
                    </a:p>
                    <a:p>
                      <a:pPr algn="ctr"/>
                      <a:r>
                        <a:rPr lang="de-DE" noProof="0" dirty="0" smtClean="0"/>
                        <a:t>&gt; 60</a:t>
                      </a:r>
                    </a:p>
                    <a:p>
                      <a:pPr algn="ctr"/>
                      <a:endParaRPr lang="de-DE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528">
            <a:off x="9764127" y="443230"/>
            <a:ext cx="2109156" cy="1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800" b="1" i="0" u="sng" baseline="0" dirty="0" smtClean="0">
                <a:solidFill>
                  <a:schemeClr val="tx1"/>
                </a:solidFill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Kontextanalyse</a:t>
            </a:r>
            <a:endParaRPr lang="de-DE" u="sng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2133972" y="1828800"/>
            <a:ext cx="8532441" cy="4191000"/>
          </a:xfrm>
        </p:spPr>
        <p:txBody>
          <a:bodyPr/>
          <a:lstStyle/>
          <a:p>
            <a:r>
              <a:rPr lang="de-AT" dirty="0" smtClean="0"/>
              <a:t>Keine Hektik</a:t>
            </a:r>
          </a:p>
          <a:p>
            <a:r>
              <a:rPr lang="de-AT" dirty="0" smtClean="0"/>
              <a:t>Umgebung variiert</a:t>
            </a:r>
          </a:p>
          <a:p>
            <a:r>
              <a:rPr lang="de-AT" dirty="0" smtClean="0"/>
              <a:t>Täglich</a:t>
            </a:r>
          </a:p>
          <a:p>
            <a:r>
              <a:rPr lang="de-AT" dirty="0" smtClean="0"/>
              <a:t>Spontane Zeiten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060848"/>
            <a:ext cx="164405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Ein </a:t>
            </a:r>
            <a:r>
              <a:rPr lang="de-AT" dirty="0"/>
              <a:t>und Ausgaben </a:t>
            </a:r>
            <a:r>
              <a:rPr lang="de-AT" dirty="0" smtClean="0"/>
              <a:t>abbilden</a:t>
            </a:r>
          </a:p>
          <a:p>
            <a:r>
              <a:rPr lang="de-AT" dirty="0" smtClean="0"/>
              <a:t>Etikettierung</a:t>
            </a:r>
          </a:p>
          <a:p>
            <a:r>
              <a:rPr lang="de-AT" dirty="0" smtClean="0"/>
              <a:t>Fertigstellung </a:t>
            </a:r>
            <a:r>
              <a:rPr lang="de-AT" dirty="0"/>
              <a:t>der App bis </a:t>
            </a:r>
            <a:r>
              <a:rPr lang="de-AT" dirty="0" smtClean="0"/>
              <a:t>08.06.2016</a:t>
            </a:r>
          </a:p>
          <a:p>
            <a:r>
              <a:rPr lang="de-AT" dirty="0"/>
              <a:t>Visualisierung der </a:t>
            </a:r>
            <a:r>
              <a:rPr lang="de-AT" dirty="0" smtClean="0"/>
              <a:t>momentanen Finanzsituation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1285">
            <a:off x="9821718" y="510405"/>
            <a:ext cx="2181600" cy="13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3"/>
          <p:cNvSpPr txBox="1">
            <a:spLocks/>
          </p:cNvSpPr>
          <p:nvPr/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800" u="sng" dirty="0" smtClean="0">
                <a:effectLst>
                  <a:outerShdw blurRad="38100" dist="38100" dir="2700000" algn="b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Constantia"/>
              </a:rPr>
              <a:t>Nicht-Ziele</a:t>
            </a:r>
            <a:endParaRPr lang="de-DE" u="sng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2133972" y="1828800"/>
            <a:ext cx="853244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r" rotWithShape="0">
                    <a:schemeClr val="bg2">
                      <a:lumMod val="50000"/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12700" dir="8100000" algn="tr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smtClean="0"/>
              <a:t>Bankapplikationen ersetzen</a:t>
            </a:r>
            <a:endParaRPr lang="de-AT" dirty="0"/>
          </a:p>
          <a:p>
            <a:r>
              <a:rPr lang="de-AT" dirty="0" smtClean="0"/>
              <a:t>Transaktionen </a:t>
            </a:r>
          </a:p>
          <a:p>
            <a:r>
              <a:rPr lang="de-AT" dirty="0" smtClean="0"/>
              <a:t>Simpler Ein-Ausgaben </a:t>
            </a:r>
            <a:r>
              <a:rPr lang="de-AT" dirty="0"/>
              <a:t>Rechner 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2727">
            <a:off x="9692982" y="469889"/>
            <a:ext cx="2183073" cy="179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Konten mit Profilfoto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i="1" dirty="0" smtClean="0"/>
              <a:t>Kategorien mit Icons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/>
              <a:t>Moneyboard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7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9322" y="2743200"/>
            <a:ext cx="3794257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27226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u="sng" dirty="0"/>
              <a:t>Usability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de-AT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Leicht zu bedienen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dirty="0" smtClean="0"/>
              <a:t> </a:t>
            </a:r>
            <a:r>
              <a:rPr lang="de-AT" i="1" dirty="0" smtClean="0"/>
              <a:t>Anleitungsvideo </a:t>
            </a:r>
            <a:endParaRPr lang="de-AT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Support vorhanden</a:t>
            </a:r>
            <a:endParaRPr lang="de-DE" i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u="sng" dirty="0" smtClean="0"/>
              <a:t>Meine Finanzen</a:t>
            </a:r>
            <a:endParaRPr lang="de-DE" u="sng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u="sng" dirty="0" smtClean="0"/>
              <a:t>Konkurrenz</a:t>
            </a:r>
            <a:endParaRPr lang="de-DE" u="sng" dirty="0"/>
          </a:p>
        </p:txBody>
      </p:sp>
      <p:pic>
        <p:nvPicPr>
          <p:cNvPr id="9" name="officeArt object"/>
          <p:cNvPicPr>
            <a:picLocks noGrp="1"/>
          </p:cNvPicPr>
          <p:nvPr>
            <p:ph sz="quarter" idx="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1646" y="2743200"/>
            <a:ext cx="3809608" cy="32766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1287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F49E14C-F81F-4D76-84E5-4A7B0F5AD8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Währung (Breitbild)</Template>
  <TotalTime>0</TotalTime>
  <Words>122</Words>
  <Application>Microsoft Office PowerPoint</Application>
  <PresentationFormat>Benutzerdefiniert</PresentationFormat>
  <Paragraphs>60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Constantia</vt:lpstr>
      <vt:lpstr>Wingdings</vt:lpstr>
      <vt:lpstr>Currency 16x9</vt:lpstr>
      <vt:lpstr>Meine Finanzen</vt:lpstr>
      <vt:lpstr>Projektteam</vt:lpstr>
      <vt:lpstr>Wieso eine Finanz App?</vt:lpstr>
      <vt:lpstr>Nutzeranalyse</vt:lpstr>
      <vt:lpstr>Kontextanalyse</vt:lpstr>
      <vt:lpstr>PowerPoint-Präsentation</vt:lpstr>
      <vt:lpstr>PowerPoint-Präsentation</vt:lpstr>
      <vt:lpstr>Konkurrenz</vt:lpstr>
      <vt:lpstr>Konkurrenz</vt:lpstr>
      <vt:lpstr>Konkurrenz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2016-04-03T11:21:40Z</dcterms:created>
  <dcterms:modified xsi:type="dcterms:W3CDTF">2016-04-03T18:49:08Z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