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6" r:id="rId5"/>
    <p:sldId id="259" r:id="rId6"/>
    <p:sldId id="275" r:id="rId7"/>
    <p:sldId id="268" r:id="rId8"/>
    <p:sldId id="276" r:id="rId9"/>
    <p:sldId id="269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7" r:id="rId18"/>
    <p:sldId id="286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4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onstantia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ihand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5" name="Freihand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3" name="Gruppieren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ihand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1" name="Freihand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2" name="Freihand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3" name="Freihand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4" name="Freihand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5" name="Freihand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6" name="Freihand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8" name="Freihand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9" name="Freihand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0" name="Freihand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1" name="Freihand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2" name="Freihand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3" name="Freihand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4" name="Freihand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5" name="Freihand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6" name="Freihand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7" name="Freihand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8" name="Freihand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9" name="Freihand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0" name="Freihand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1" name="Freihand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2" name="Freihand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3" name="Freihand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4" name="Freihand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5" name="Freihand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6" name="Freihand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7" name="Freihand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8" name="Freihand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9" name="Freihand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0" name="Freihand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1" name="Freihand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2" name="Freihand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3" name="Freihand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4" name="Freihand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5" name="Freihand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6" name="Freihand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7" name="Freihand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8" name="Freihand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9" name="Freihand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0" name="Freihand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1" name="Freihand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2" name="Freihand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3" name="Freihand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4" name="Freihand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5" name="Freihand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6" name="Freihand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7" name="Freihand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8" name="Freihand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9" name="Freihand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0" name="Freihand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1" name="Freihand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2" name="Freihand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3" name="Freihand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4" name="Freihand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5" name="Freihand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6" name="Freihand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7" name="Freihand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8" name="Freihand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9" name="Freihand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0" name="Freihand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1" name="Freihand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2" name="Freihand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3" name="Freihand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4" name="Freihand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5" name="Freihand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6" name="Freihand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7" name="Freihand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8" name="Freihand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9" name="Freihand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0" name="Freihand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1" name="Freihand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2" name="Freihand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3" name="Freihand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4" name="Freihand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5" name="Freihand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6" name="Freihand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7" name="Freihand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8" name="Freihand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9" name="Freihand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0" name="Freihand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1" name="Freihand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2" name="Freihand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3" name="Freihand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4" name="Freihand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5" name="Freihand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6" name="Freihand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7" name="Freihand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8" name="Freihand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9" name="Freihand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0" name="Freihand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1" name="Freihand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2" name="Freihand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3" name="Freihand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4" name="Freihand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5" name="Freihand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6" name="Freihand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7" name="Freihand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8" name="Freihand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9" name="Freihand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0" name="Freihand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1" name="Freihand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2" name="Freihand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3" name="Freihand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4" name="Freihand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5" name="Freihand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6" name="Freihand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7" name="Freihand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8" name="Freihand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9" name="Freihand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0" name="Freihand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1" name="Freihand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2" name="Freihand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3" name="Freihand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4" name="Freihand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5" name="Freihand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6" name="Freihand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7" name="Freihand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8" name="Freihand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9" name="Freihand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5" name="Freihand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6" name="Freihand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151" name="Freihand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6" name="Freihand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48" name="Gruppieren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ihand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8" name="Freihand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9" name="Freihand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0" name="Freihand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1" name="Freihand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2" name="Freihand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3" name="Freihand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4" name="Freihand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5" name="Freihand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6" name="Freihand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8" name="Freihand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9" name="Freihand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0" name="Freihand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1" name="Freihand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2" name="Freihand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3" name="Freihand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4" name="Freihand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5" name="Freihand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6" name="Freihand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7" name="Freihand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8" name="Freihand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9" name="Freihand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0" name="Freihand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1" name="Freihand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2" name="Freihand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3" name="Freihand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4" name="Freihand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5" name="Freihand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6" name="Freihand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8" name="Freihand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9" name="Freihand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41" name="Freihand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43" name="Freihand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1" name="Gruppieren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ihand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0" name="Freihand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2" name="Freihand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40" name="Datumsplatzhalt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241" name="Fußzeilenplatzhalt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2" name="Foliennummernplatzhalt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6" name="Datumsplatzhalt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87" name="Fußzeilenplatzhalt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0" name="Foliennummernplatzhalt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ihand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</a:t>
            </a:r>
          </a:p>
          <a:p>
            <a:pPr lvl="6"/>
            <a:r>
              <a:rPr lang="de-DE" dirty="0" smtClean="0"/>
              <a:t>Sieben</a:t>
            </a:r>
          </a:p>
          <a:p>
            <a:pPr lvl="7"/>
            <a:r>
              <a:rPr lang="de-DE" dirty="0" smtClean="0"/>
              <a:t>Acht</a:t>
            </a:r>
          </a:p>
          <a:p>
            <a:pPr lvl="8"/>
            <a:r>
              <a:rPr lang="de-DE" dirty="0" smtClean="0"/>
              <a:t>Neun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600" b="1" i="0" baseline="0" dirty="0" smtClean="0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Meine Finanzen</a:t>
            </a:r>
            <a:endParaRPr lang="de-DE" dirty="0">
              <a:latin typeface="Constantia" pitchFamily="18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Gruppe Freitag/Team 10</a:t>
            </a:r>
          </a:p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Projekt 14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/>
              <a:t>Feedback nach </a:t>
            </a:r>
            <a:r>
              <a:rPr lang="de-AT" i="1" dirty="0" smtClean="0"/>
              <a:t>Transaktionen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Dynamische Grafiken</a:t>
            </a:r>
            <a:endParaRPr lang="de-AT" i="1" dirty="0"/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Haushaltsbuch Pro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8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11255" y="2743200"/>
            <a:ext cx="3830391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17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Primär 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Thomas </a:t>
            </a:r>
            <a:r>
              <a:rPr lang="de-AT" sz="1600" dirty="0" smtClean="0"/>
              <a:t>Steiger</a:t>
            </a:r>
          </a:p>
          <a:p>
            <a:r>
              <a:rPr lang="de-AT" sz="1600" dirty="0" smtClean="0"/>
              <a:t>Alter: 23</a:t>
            </a:r>
          </a:p>
          <a:p>
            <a:r>
              <a:rPr lang="de-AT" sz="1600" dirty="0" smtClean="0"/>
              <a:t>Beruf: Kellner</a:t>
            </a:r>
          </a:p>
          <a:p>
            <a:r>
              <a:rPr lang="de-AT" sz="1600" dirty="0" smtClean="0"/>
              <a:t>Hobbies: Fotografieren, Trainieren, Lesen, Schach</a:t>
            </a:r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Einkommensverwaltung, Ausgabenübersicht, Sparen auf ein neues Fotoapparat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90" y="2185890"/>
            <a:ext cx="1315118" cy="131511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068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Sekundär </a:t>
            </a:r>
            <a:r>
              <a:rPr lang="de-AT" u="sng" dirty="0"/>
              <a:t>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</a:t>
            </a:r>
            <a:r>
              <a:rPr lang="de-AT" sz="1600" dirty="0" smtClean="0"/>
              <a:t>Lena Bauer</a:t>
            </a:r>
          </a:p>
          <a:p>
            <a:r>
              <a:rPr lang="de-AT" sz="1600" dirty="0" smtClean="0"/>
              <a:t>Alter: 30</a:t>
            </a:r>
          </a:p>
          <a:p>
            <a:r>
              <a:rPr lang="de-AT" sz="1600" dirty="0" smtClean="0"/>
              <a:t>Beruf: Buchhalterin</a:t>
            </a:r>
          </a:p>
          <a:p>
            <a:r>
              <a:rPr lang="de-AT" sz="1600" dirty="0" smtClean="0"/>
              <a:t>Hobbies: Puzzle, Familienausflüge</a:t>
            </a:r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Sie möchte durch </a:t>
            </a:r>
            <a:r>
              <a:rPr lang="de-AT" sz="1600" dirty="0" smtClean="0"/>
              <a:t>regelmäßiges Sparen ihre Puzzle Collection erweitern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30" y="2276872"/>
            <a:ext cx="1561077" cy="129614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593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Negativ </a:t>
            </a:r>
            <a:r>
              <a:rPr lang="de-AT" u="sng" dirty="0"/>
              <a:t>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</a:t>
            </a:r>
            <a:r>
              <a:rPr lang="de-AT" sz="1600" dirty="0" smtClean="0"/>
              <a:t>Wilhelm Kastner</a:t>
            </a:r>
          </a:p>
          <a:p>
            <a:r>
              <a:rPr lang="de-AT" sz="1600" dirty="0" smtClean="0"/>
              <a:t>Alter: 77</a:t>
            </a:r>
          </a:p>
          <a:p>
            <a:r>
              <a:rPr lang="de-AT" sz="1600" dirty="0" smtClean="0"/>
              <a:t>Beruf: Pensionierte Professor</a:t>
            </a:r>
          </a:p>
          <a:p>
            <a:r>
              <a:rPr lang="de-AT" sz="1600" dirty="0" smtClean="0"/>
              <a:t>Hobbies: Kreuzworträtsel, Spazieren</a:t>
            </a:r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Obwohl er ein Smartphone hat bevorzugt er für finanzielle Angelegenheiten weiterhin Stift und Papier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84" y="2276872"/>
            <a:ext cx="1349168" cy="129614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0721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Aufgabenanalyse</a:t>
            </a:r>
            <a:endParaRPr lang="de-DE" u="sng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61" y="2204864"/>
            <a:ext cx="7902190" cy="3658983"/>
          </a:xfr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AT" sz="2400" dirty="0" smtClean="0"/>
              <a:t>Tasks und </a:t>
            </a:r>
            <a:r>
              <a:rPr lang="de-AT" sz="2400" dirty="0"/>
              <a:t>Häufigkeit</a:t>
            </a:r>
          </a:p>
        </p:txBody>
      </p:sp>
    </p:spTree>
    <p:extLst>
      <p:ext uri="{BB962C8B-B14F-4D97-AF65-F5344CB8AC3E}">
        <p14:creationId xmlns:p14="http://schemas.microsoft.com/office/powerpoint/2010/main" val="30433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Literatur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Design and Implementation Money Management Web Based Application for Personal and </a:t>
            </a:r>
            <a:r>
              <a:rPr lang="en-US" dirty="0" smtClean="0"/>
              <a:t>Family </a:t>
            </a:r>
            <a:r>
              <a:rPr lang="en-US" dirty="0"/>
              <a:t>Proposed for CV. </a:t>
            </a:r>
            <a:r>
              <a:rPr lang="en-US" dirty="0" smtClean="0"/>
              <a:t>X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de-AT" sz="1800" dirty="0" smtClean="0"/>
              <a:t>Unentgeltliche Persönliche Finanzberatung</a:t>
            </a:r>
            <a:endParaRPr lang="de-AT" sz="1800" dirty="0"/>
          </a:p>
          <a:p>
            <a:r>
              <a:rPr lang="de-AT" sz="1800" dirty="0" smtClean="0"/>
              <a:t>Geld-Management-Dienstleistungen =&gt; einfach und schnell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2000" b="1" u="sng" dirty="0" smtClean="0">
                <a:effectLst/>
              </a:rPr>
              <a:t>Implikationen zum Projekt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Beratungsfunktion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Kostenlose Nutzungsmöglichkeit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385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Literatur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and Use Financial Software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A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r>
              <a:rPr lang="de-AT" sz="1800" dirty="0" smtClean="0"/>
              <a:t>Verschlüsselung </a:t>
            </a:r>
            <a:r>
              <a:rPr lang="de-AT" sz="1800" dirty="0"/>
              <a:t>und Kennwortschutz</a:t>
            </a:r>
          </a:p>
          <a:p>
            <a:r>
              <a:rPr lang="de-AT" sz="1800" dirty="0" smtClean="0"/>
              <a:t>Usability</a:t>
            </a:r>
            <a:endParaRPr lang="de-AT" sz="18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2000" b="1" u="sng" dirty="0" smtClean="0">
                <a:effectLst/>
              </a:rPr>
              <a:t>Implikationen zum Projekt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Sicherheit geht vor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Intuitives Design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Quellen</a:t>
            </a:r>
            <a:endParaRPr lang="de-AT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AT" sz="1200" dirty="0" smtClean="0"/>
              <a:t>Design </a:t>
            </a:r>
            <a:r>
              <a:rPr lang="de-AT" sz="1200" dirty="0" err="1"/>
              <a:t>and</a:t>
            </a:r>
            <a:r>
              <a:rPr lang="de-AT" sz="1200" dirty="0"/>
              <a:t> Implementation Money Management Web </a:t>
            </a:r>
            <a:r>
              <a:rPr lang="de-AT" sz="1200" dirty="0" err="1"/>
              <a:t>Based</a:t>
            </a:r>
            <a:r>
              <a:rPr lang="de-AT" sz="1200" dirty="0"/>
              <a:t> </a:t>
            </a:r>
            <a:r>
              <a:rPr lang="de-AT" sz="1200" dirty="0" err="1"/>
              <a:t>Application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Personal </a:t>
            </a:r>
            <a:r>
              <a:rPr lang="de-AT" sz="1200" dirty="0" err="1"/>
              <a:t>and</a:t>
            </a:r>
            <a:r>
              <a:rPr lang="de-AT" sz="1200" dirty="0"/>
              <a:t> Family </a:t>
            </a:r>
            <a:r>
              <a:rPr lang="de-AT" sz="1200" dirty="0" err="1"/>
              <a:t>Proposed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CV. X </a:t>
            </a:r>
            <a:r>
              <a:rPr lang="de-AT" sz="1200" dirty="0" err="1"/>
              <a:t>Mumpuni</a:t>
            </a:r>
            <a:r>
              <a:rPr lang="de-AT" sz="1200" dirty="0"/>
              <a:t>, Melvin ; Sukarno, </a:t>
            </a:r>
            <a:r>
              <a:rPr lang="de-AT" sz="1200" dirty="0" err="1"/>
              <a:t>Subiakto</a:t>
            </a:r>
            <a:r>
              <a:rPr lang="de-AT" sz="1200" dirty="0"/>
              <a:t> </a:t>
            </a:r>
            <a:r>
              <a:rPr lang="de-AT" sz="1200" dirty="0" err="1"/>
              <a:t>Procedia</a:t>
            </a:r>
            <a:r>
              <a:rPr lang="de-AT" sz="1200" dirty="0"/>
              <a:t> - </a:t>
            </a:r>
            <a:r>
              <a:rPr lang="de-AT" sz="1200" dirty="0" err="1"/>
              <a:t>Social</a:t>
            </a:r>
            <a:r>
              <a:rPr lang="de-AT" sz="1200" dirty="0"/>
              <a:t> </a:t>
            </a:r>
            <a:r>
              <a:rPr lang="de-AT" sz="1200" dirty="0" err="1"/>
              <a:t>and</a:t>
            </a:r>
            <a:r>
              <a:rPr lang="de-AT" sz="1200" dirty="0"/>
              <a:t> </a:t>
            </a:r>
            <a:r>
              <a:rPr lang="de-AT" sz="1200" dirty="0" err="1"/>
              <a:t>Behavioral</a:t>
            </a:r>
            <a:r>
              <a:rPr lang="de-AT" sz="1200" dirty="0"/>
              <a:t> </a:t>
            </a:r>
            <a:r>
              <a:rPr lang="de-AT" sz="1200" dirty="0" err="1"/>
              <a:t>Sciences</a:t>
            </a:r>
            <a:r>
              <a:rPr lang="de-AT" sz="1200" dirty="0"/>
              <a:t>, 2014, Vol.115, pp.444-459 [Peer </a:t>
            </a:r>
            <a:r>
              <a:rPr lang="de-AT" sz="1200" dirty="0" err="1"/>
              <a:t>Reviewed</a:t>
            </a:r>
            <a:r>
              <a:rPr lang="de-AT" sz="1200" dirty="0"/>
              <a:t> Journal]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The Wall Street Journal guides.wsj.com </a:t>
            </a:r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://itunes.apple.com/at/app/meine-ﬁnanzen-personliche/id797005152?mt=8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://itunes.apple.com/us/app/moneyboard-personalﬁnance/id625887028?mt=8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://itunes.apple.com/at/app/haushaltsbuch-pro/id879507285?mt=8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://www.dpsg-oesede.de/img/moritz.jpg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://www.haaretz.com/polopolyfs/1.664893.1436288976!/image/3768882842.jpg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://www.tcm-gyni.ch/wp-content/uploads/2013/04/schwangerchaftsbeschwerdenlinderun.jpg 11. http://www.nkfu.com/wp-content/uploads/2011/07/yasli-adam.jpg</a:t>
            </a:r>
          </a:p>
        </p:txBody>
      </p:sp>
    </p:spTree>
    <p:extLst>
      <p:ext uri="{BB962C8B-B14F-4D97-AF65-F5344CB8AC3E}">
        <p14:creationId xmlns:p14="http://schemas.microsoft.com/office/powerpoint/2010/main" val="36564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Projektteam</a:t>
            </a:r>
            <a:endParaRPr lang="de-DE" u="sng" dirty="0">
              <a:latin typeface="Constantia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Camkerten</a:t>
            </a: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Dursun </a:t>
            </a:r>
          </a:p>
          <a:p>
            <a:pPr>
              <a:buFont typeface="Arial"/>
              <a:buChar char="•"/>
            </a:pP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Tarik </a:t>
            </a: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Pektas</a:t>
            </a:r>
            <a:endParaRPr lang="de-DE" sz="2400" b="0" i="0" dirty="0" smtClean="0">
              <a:solidFill>
                <a:schemeClr val="tx1"/>
              </a:solidFill>
              <a:effectLst>
                <a:outerShdw blurRad="50800" dist="38100" dir="2700000" algn="tr" rotWithShape="0">
                  <a:schemeClr val="bg2">
                    <a:lumMod val="50000"/>
                    <a:alpha val="43000"/>
                  </a:schemeClr>
                </a:outerShdw>
              </a:effectLst>
              <a:latin typeface="Constantia"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Bozkurt Yigit </a:t>
            </a:r>
            <a:r>
              <a:rPr lang="de-AT" dirty="0" err="1" smtClean="0">
                <a:effectLst/>
              </a:rPr>
              <a:t>Berkay</a:t>
            </a:r>
            <a:endParaRPr lang="de-AT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Ayyildiz Mert Ahmet</a:t>
            </a:r>
            <a:endParaRPr lang="de-DE" dirty="0" smtClean="0">
              <a:latin typeface="Constantia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124744"/>
            <a:ext cx="3203277" cy="32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372600" cy="1121724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Wieso </a:t>
            </a:r>
            <a:r>
              <a:rPr lang="de-DE" dirty="0">
                <a:latin typeface="Constantia"/>
              </a:rPr>
              <a:t>e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ine Finanz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</a:t>
            </a:r>
            <a:r>
              <a:rPr lang="de-DE" dirty="0" smtClean="0">
                <a:latin typeface="Constantia"/>
              </a:rPr>
              <a:t>A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pp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2276872"/>
            <a:ext cx="9144000" cy="2176264"/>
          </a:xfrm>
        </p:spPr>
        <p:txBody>
          <a:bodyPr/>
          <a:lstStyle/>
          <a:p>
            <a:r>
              <a:rPr lang="de-AT" dirty="0" smtClean="0"/>
              <a:t>Finanzsektor im steigenden Trend</a:t>
            </a:r>
          </a:p>
          <a:p>
            <a:r>
              <a:rPr lang="de-AT" dirty="0" smtClean="0"/>
              <a:t>Solide Grundlage für zukünftige Projekte</a:t>
            </a:r>
          </a:p>
          <a:p>
            <a:r>
              <a:rPr lang="de-AT" dirty="0" smtClean="0"/>
              <a:t>Privatnutzung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747">
            <a:off x="8057911" y="2750880"/>
            <a:ext cx="3056238" cy="18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Nutzeranalyse</a:t>
            </a:r>
            <a:endParaRPr lang="de-DE" u="sng" dirty="0"/>
          </a:p>
        </p:txBody>
      </p:sp>
      <p:graphicFrame>
        <p:nvGraphicFramePr>
          <p:cNvPr id="7" name="Inhaltsplatzhalter 6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2649258"/>
              </p:ext>
            </p:extLst>
          </p:nvPr>
        </p:nvGraphicFramePr>
        <p:xfrm>
          <a:off x="3214092" y="1916832"/>
          <a:ext cx="6336703" cy="2490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3389"/>
                <a:gridCol w="1714071"/>
                <a:gridCol w="2119243"/>
              </a:tblGrid>
              <a:tr h="661851"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Primär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Sekundär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Grenzfälle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Personen mit durchschnittlichem Einkommen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 smtClean="0"/>
                        <a:t>Sachwalter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Jugendliche</a:t>
                      </a:r>
                    </a:p>
                    <a:p>
                      <a:pPr algn="ctr"/>
                      <a:r>
                        <a:rPr lang="de-DE" noProof="0" dirty="0" smtClean="0"/>
                        <a:t>&lt;</a:t>
                      </a:r>
                      <a:r>
                        <a:rPr lang="de-DE" baseline="0" noProof="0" dirty="0" smtClean="0"/>
                        <a:t> </a:t>
                      </a:r>
                      <a:r>
                        <a:rPr lang="de-DE" noProof="0" dirty="0" smtClean="0"/>
                        <a:t>16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Familien Väter</a:t>
                      </a:r>
                      <a:r>
                        <a:rPr lang="de-DE" baseline="0" noProof="0" dirty="0" smtClean="0"/>
                        <a:t>/ </a:t>
                      </a:r>
                      <a:r>
                        <a:rPr lang="de-DE" noProof="0" dirty="0" smtClean="0"/>
                        <a:t>Mütter (Familienoberhaupt)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Buchhalter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 Ältere Personen </a:t>
                      </a:r>
                    </a:p>
                    <a:p>
                      <a:pPr algn="ctr"/>
                      <a:r>
                        <a:rPr lang="de-DE" noProof="0" dirty="0" smtClean="0"/>
                        <a:t>&gt; 60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8">
            <a:off x="9764127" y="443230"/>
            <a:ext cx="2109156" cy="1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Kontextanalyse</a:t>
            </a:r>
            <a:endParaRPr lang="de-DE" u="sng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2133972" y="1828800"/>
            <a:ext cx="8532441" cy="4191000"/>
          </a:xfrm>
        </p:spPr>
        <p:txBody>
          <a:bodyPr/>
          <a:lstStyle/>
          <a:p>
            <a:r>
              <a:rPr lang="de-AT" dirty="0" smtClean="0"/>
              <a:t>Keine Hektik</a:t>
            </a:r>
          </a:p>
          <a:p>
            <a:r>
              <a:rPr lang="de-AT" dirty="0" smtClean="0"/>
              <a:t>Umgebung variiert</a:t>
            </a:r>
          </a:p>
          <a:p>
            <a:r>
              <a:rPr lang="de-AT" dirty="0" smtClean="0"/>
              <a:t>Täglich</a:t>
            </a:r>
          </a:p>
          <a:p>
            <a:r>
              <a:rPr lang="de-AT" dirty="0" smtClean="0"/>
              <a:t>Spontane Zeiten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060848"/>
            <a:ext cx="16440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Ein </a:t>
            </a:r>
            <a:r>
              <a:rPr lang="de-AT" dirty="0"/>
              <a:t>und Ausgaben </a:t>
            </a:r>
            <a:r>
              <a:rPr lang="de-AT" dirty="0" smtClean="0"/>
              <a:t>abbilden</a:t>
            </a:r>
          </a:p>
          <a:p>
            <a:r>
              <a:rPr lang="de-AT" dirty="0" smtClean="0"/>
              <a:t>Etikettierung</a:t>
            </a:r>
          </a:p>
          <a:p>
            <a:r>
              <a:rPr lang="de-AT" dirty="0" smtClean="0"/>
              <a:t>Fertigstellung </a:t>
            </a:r>
            <a:r>
              <a:rPr lang="de-AT" dirty="0"/>
              <a:t>der App bis </a:t>
            </a:r>
            <a:r>
              <a:rPr lang="de-AT" dirty="0" smtClean="0"/>
              <a:t>08.06.2016</a:t>
            </a:r>
          </a:p>
          <a:p>
            <a:r>
              <a:rPr lang="de-AT" dirty="0"/>
              <a:t>Visualisierung der </a:t>
            </a:r>
            <a:r>
              <a:rPr lang="de-AT" dirty="0" smtClean="0"/>
              <a:t>momentanen Finanzsituation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1285">
            <a:off x="9821718" y="510405"/>
            <a:ext cx="2181600" cy="1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Nicht-Ziele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Bankapplikationen ersetzen</a:t>
            </a:r>
            <a:endParaRPr lang="de-AT" dirty="0"/>
          </a:p>
          <a:p>
            <a:r>
              <a:rPr lang="de-AT" dirty="0" smtClean="0"/>
              <a:t>Transaktionen </a:t>
            </a:r>
          </a:p>
          <a:p>
            <a:r>
              <a:rPr lang="de-AT" dirty="0" smtClean="0"/>
              <a:t>Simpler Ein-Ausgaben </a:t>
            </a:r>
            <a:r>
              <a:rPr lang="de-AT" dirty="0"/>
              <a:t>Rechner 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2727">
            <a:off x="9692982" y="469889"/>
            <a:ext cx="2183073" cy="17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Konten mit Profilfoto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i="1" dirty="0" smtClean="0"/>
              <a:t>Kategorien mit Icons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Moneyboard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7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9322" y="2743200"/>
            <a:ext cx="3794257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2722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Leicht zu bedienen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Anleitungsvideo </a:t>
            </a:r>
            <a:endParaRPr lang="de-AT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Support vorhanden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 smtClean="0"/>
              <a:t>Meine Finanzen</a:t>
            </a:r>
            <a:endParaRPr lang="de-DE" u="sng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9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1646" y="2743200"/>
            <a:ext cx="3809608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287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49E14C-F81F-4D76-84E5-4A7B0F5AD8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Währung (Breitbild)</Template>
  <TotalTime>0</TotalTime>
  <Words>370</Words>
  <Application>Microsoft Office PowerPoint</Application>
  <PresentationFormat>Benutzerdefiniert</PresentationFormat>
  <Paragraphs>116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Constantia</vt:lpstr>
      <vt:lpstr>Times New Roman</vt:lpstr>
      <vt:lpstr>Wingdings</vt:lpstr>
      <vt:lpstr>Currency 16x9</vt:lpstr>
      <vt:lpstr>Meine Finanzen</vt:lpstr>
      <vt:lpstr>Projektteam</vt:lpstr>
      <vt:lpstr>Wieso eine Finanz App?</vt:lpstr>
      <vt:lpstr>Nutzeranalyse</vt:lpstr>
      <vt:lpstr>Kontextanalyse</vt:lpstr>
      <vt:lpstr>PowerPoint-Präsentation</vt:lpstr>
      <vt:lpstr>PowerPoint-Präsentation</vt:lpstr>
      <vt:lpstr>Konkurrenz</vt:lpstr>
      <vt:lpstr>Konkurrenz</vt:lpstr>
      <vt:lpstr>Konkurrenz</vt:lpstr>
      <vt:lpstr>Primär Persona</vt:lpstr>
      <vt:lpstr>Sekundär Persona</vt:lpstr>
      <vt:lpstr>Negativ Persona</vt:lpstr>
      <vt:lpstr>Aufgabenanalyse</vt:lpstr>
      <vt:lpstr>Literatur Analyse</vt:lpstr>
      <vt:lpstr>Literatur Analyse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2016-04-03T11:21:40Z</dcterms:created>
  <dcterms:modified xsi:type="dcterms:W3CDTF">2016-04-05T19:59:42Z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