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1" r:id="rId1"/>
  </p:sldMasterIdLst>
  <p:notesMasterIdLst>
    <p:notesMasterId r:id="rId21"/>
  </p:notesMasterIdLst>
  <p:handoutMasterIdLst>
    <p:handoutMasterId r:id="rId22"/>
  </p:handoutMasterIdLst>
  <p:sldIdLst>
    <p:sldId id="311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25" r:id="rId19"/>
    <p:sldId id="309" r:id="rId20"/>
  </p:sldIdLst>
  <p:sldSz cx="9144000" cy="5143500" type="screen16x9"/>
  <p:notesSz cx="6858000" cy="9144000"/>
  <p:embeddedFontLst>
    <p:embeddedFont>
      <p:font typeface="Montserrat ExtraBold" panose="00000900000000000000" pitchFamily="2" charset="0"/>
      <p:bold r:id="rId23"/>
      <p:boldItalic r:id="rId24"/>
    </p:embeddedFont>
    <p:embeddedFont>
      <p:font typeface="Spectral Light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7">
          <p15:clr>
            <a:srgbClr val="A4A3A4"/>
          </p15:clr>
        </p15:guide>
        <p15:guide id="2" pos="5558">
          <p15:clr>
            <a:srgbClr val="A4A3A4"/>
          </p15:clr>
        </p15:guide>
        <p15:guide id="3" pos="1304">
          <p15:clr>
            <a:srgbClr val="A4A3A4"/>
          </p15:clr>
        </p15:guide>
        <p15:guide id="4" orient="horz" pos="1620">
          <p15:clr>
            <a:srgbClr val="A4A3A4"/>
          </p15:clr>
        </p15:guide>
        <p15:guide id="5" orient="horz" pos="2623">
          <p15:clr>
            <a:srgbClr val="A4A3A4"/>
          </p15:clr>
        </p15:guide>
        <p15:guide id="6" pos="4320">
          <p15:clr>
            <a:srgbClr val="A4A3A4"/>
          </p15:clr>
        </p15:guide>
        <p15:guide id="7" pos="3118">
          <p15:clr>
            <a:srgbClr val="A4A3A4"/>
          </p15:clr>
        </p15:guide>
        <p15:guide id="8" pos="2976">
          <p15:clr>
            <a:srgbClr val="A4A3A4"/>
          </p15:clr>
        </p15:guide>
        <p15:guide id="9" orient="horz" pos="590">
          <p15:clr>
            <a:srgbClr val="A4A3A4"/>
          </p15:clr>
        </p15:guide>
        <p15:guide id="10" pos="2268">
          <p15:clr>
            <a:srgbClr val="A4A3A4"/>
          </p15:clr>
        </p15:guide>
        <p15:guide id="11" pos="3902">
          <p15:clr>
            <a:srgbClr val="A4A3A4"/>
          </p15:clr>
        </p15:guide>
        <p15:guide id="12" orient="horz" pos="10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584"/>
    <a:srgbClr val="90CCFA"/>
    <a:srgbClr val="394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1A0088-3FF0-4591-AE8C-B39587EE2FD8}">
  <a:tblStyle styleId="{FF1A0088-3FF0-4591-AE8C-B39587EE2F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6"/>
    <p:restoredTop sz="94653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337"/>
        <p:guide pos="5558"/>
        <p:guide pos="1304"/>
        <p:guide orient="horz" pos="1620"/>
        <p:guide orient="horz" pos="2623"/>
        <p:guide pos="4320"/>
        <p:guide pos="3118"/>
        <p:guide pos="2976"/>
        <p:guide orient="horz" pos="590"/>
        <p:guide pos="2268"/>
        <p:guide pos="3902"/>
        <p:guide orient="horz" pos="105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400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5B654EE-46E2-0F4F-A427-90D64B9EDE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03F607F-B941-504A-93E2-B236C592C7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AE9AD-0277-1C48-A4A6-9639BCA59213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CF70CC-E53D-CB46-9D20-16363D6546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247280-1666-A146-9E9E-6861B1758A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7252A-A6E1-544A-A976-86DDA0066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812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240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959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9954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4948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696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0194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78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0073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65500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de7457949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3de7457949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464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957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1086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085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5249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0880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924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051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939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62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16500" y="1001050"/>
            <a:ext cx="6809100" cy="31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4600"/>
              <a:buNone/>
              <a:defRPr sz="4600">
                <a:solidFill>
                  <a:srgbClr val="25252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1745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 rot="-5400000">
            <a:off x="-1772935" y="1844264"/>
            <a:ext cx="49506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&amp; subtitle slide" type="secHead">
  <p:cSld name="SECTION_HEADER">
    <p:bg>
      <p:bgPr>
        <a:noFill/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477425" y="2095075"/>
            <a:ext cx="3942300" cy="1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477425" y="4030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1745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DFEBAE08-9ABD-8C49-902C-993C5B9AA8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711" y="4555710"/>
            <a:ext cx="402793" cy="42925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einaweb.com.br/blog/orientacao-a-objetos-em-python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thonacademy.com.br/blog/introducao-a-programacao-orientada-a-objetos-no-pyth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wt5CVZZWJ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/>
          </a:blip>
          <a:srcRect l="13106" t="15681" r="3518" b="17473"/>
          <a:stretch/>
        </p:blipFill>
        <p:spPr>
          <a:xfrm>
            <a:off x="1198475" y="534324"/>
            <a:ext cx="7624521" cy="407485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>
            <a:spLocks noGrp="1"/>
          </p:cNvSpPr>
          <p:nvPr>
            <p:ph type="ctrTitle"/>
          </p:nvPr>
        </p:nvSpPr>
        <p:spPr>
          <a:xfrm>
            <a:off x="1588377" y="1529357"/>
            <a:ext cx="5493217" cy="1968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/>
            </a:pPr>
            <a:r>
              <a:rPr lang="pt-BR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Programação Orientada a Objetos em Python</a:t>
            </a:r>
            <a:br>
              <a:rPr lang="pt-BR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pt-BR" altLang="pt-BR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Instrutor: Tarik Ponciano</a:t>
            </a:r>
            <a:endParaRPr sz="2400" dirty="0">
              <a:solidFill>
                <a:srgbClr val="174584"/>
              </a:solidFill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839B6F31-A889-BF4D-B864-4B8705EFC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8377" y="4333164"/>
            <a:ext cx="1571756" cy="50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88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BAB4350A-2A11-2252-3D6F-B297466BC9B2}"/>
              </a:ext>
            </a:extLst>
          </p:cNvPr>
          <p:cNvSpPr txBox="1"/>
          <p:nvPr/>
        </p:nvSpPr>
        <p:spPr>
          <a:xfrm>
            <a:off x="1648719" y="332718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Sua vez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C8D8922-483C-D28A-9CC2-C6ABE20C0255}"/>
              </a:ext>
            </a:extLst>
          </p:cNvPr>
          <p:cNvSpPr txBox="1"/>
          <p:nvPr/>
        </p:nvSpPr>
        <p:spPr>
          <a:xfrm>
            <a:off x="2174203" y="1240141"/>
            <a:ext cx="479559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Crie uma classe chamada Pokemon. Tente imaginar os atributos que um objeto dessa classe teria.</a:t>
            </a:r>
            <a:br>
              <a:rPr lang="pt-BR" dirty="0"/>
            </a:br>
            <a:endParaRPr lang="pt-BR" dirty="0"/>
          </a:p>
          <a:p>
            <a:pPr algn="just"/>
            <a:r>
              <a:rPr lang="pt-BR" dirty="0"/>
              <a:t>Faça um programa que instância um objeto da classe Pokemon e imprima os atributos desse objeto.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Bônus: Crie 2 objetos Pokemon e tente criar uma função de batalha que recebe os 2 objetos e determine quem sai ganhando.</a:t>
            </a:r>
          </a:p>
        </p:txBody>
      </p:sp>
    </p:spTree>
    <p:extLst>
      <p:ext uri="{BB962C8B-B14F-4D97-AF65-F5344CB8AC3E}">
        <p14:creationId xmlns:p14="http://schemas.microsoft.com/office/powerpoint/2010/main" val="2401499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BAB4350A-2A11-2252-3D6F-B297466BC9B2}"/>
              </a:ext>
            </a:extLst>
          </p:cNvPr>
          <p:cNvSpPr txBox="1"/>
          <p:nvPr/>
        </p:nvSpPr>
        <p:spPr>
          <a:xfrm>
            <a:off x="1648719" y="332718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Declarando métodos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98B1D0D-A92A-B6E4-9707-9138636C100C}"/>
              </a:ext>
            </a:extLst>
          </p:cNvPr>
          <p:cNvSpPr txBox="1"/>
          <p:nvPr/>
        </p:nvSpPr>
        <p:spPr>
          <a:xfrm>
            <a:off x="1648718" y="1199164"/>
            <a:ext cx="6547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22222"/>
                </a:solidFill>
                <a:effectLst/>
                <a:latin typeface="+mj-lt"/>
              </a:rPr>
              <a:t>Como vimos anteriormente, uma classe possui atributos (que definem suas características) e métodos (que definem seus comportamentos).</a:t>
            </a:r>
            <a:endParaRPr lang="pt-BR" dirty="0">
              <a:latin typeface="+mj-l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291948E-A8D8-00E2-89FC-D3EE5D304927}"/>
              </a:ext>
            </a:extLst>
          </p:cNvPr>
          <p:cNvSpPr txBox="1"/>
          <p:nvPr/>
        </p:nvSpPr>
        <p:spPr>
          <a:xfrm>
            <a:off x="1648717" y="1820679"/>
            <a:ext cx="687695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Imagine que possuímos um atributo </a:t>
            </a:r>
            <a:r>
              <a:rPr lang="pt-BR" dirty="0">
                <a:solidFill>
                  <a:srgbClr val="FF0000"/>
                </a:solidFill>
                <a:latin typeface="+mj-lt"/>
              </a:rPr>
              <a:t>ativo</a:t>
            </a:r>
            <a:r>
              <a:rPr lang="pt-BR" dirty="0">
                <a:latin typeface="+mj-lt"/>
              </a:rPr>
              <a:t> na classe </a:t>
            </a:r>
            <a:r>
              <a:rPr lang="pt-BR" dirty="0">
                <a:solidFill>
                  <a:srgbClr val="FF0000"/>
                </a:solidFill>
                <a:latin typeface="+mj-lt"/>
              </a:rPr>
              <a:t>Pessoa</a:t>
            </a:r>
            <a:r>
              <a:rPr lang="pt-BR" dirty="0">
                <a:latin typeface="+mj-lt"/>
              </a:rPr>
              <a:t>. Toda pessoa criada em nosso sistema é inicializado como ativo, porém, imagine que queremos alterar o valor deste atributo e, assim, “desativar” a pessoa em nosso sistema e, além disso, exibir uma mensagem de que a pessoa foi “desativada com sucesso”.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BDDFAD2-931D-8E57-31D3-D7C07FEFDF22}"/>
              </a:ext>
            </a:extLst>
          </p:cNvPr>
          <p:cNvSpPr txBox="1"/>
          <p:nvPr/>
        </p:nvSpPr>
        <p:spPr>
          <a:xfrm>
            <a:off x="1648716" y="2995522"/>
            <a:ext cx="65475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22222"/>
                </a:solidFill>
                <a:effectLst/>
                <a:latin typeface="+mn-lt"/>
              </a:rPr>
              <a:t>Para isso, precisamos definir um comportamento para essa pessoa, assim, agora, ela poderá ser “desativada”.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6273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BAB4350A-2A11-2252-3D6F-B297466BC9B2}"/>
              </a:ext>
            </a:extLst>
          </p:cNvPr>
          <p:cNvSpPr txBox="1"/>
          <p:nvPr/>
        </p:nvSpPr>
        <p:spPr>
          <a:xfrm>
            <a:off x="1648719" y="332718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Declarando métodos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4E80B1F-8720-1AB3-555D-C64142DB926B}"/>
              </a:ext>
            </a:extLst>
          </p:cNvPr>
          <p:cNvSpPr txBox="1"/>
          <p:nvPr/>
        </p:nvSpPr>
        <p:spPr>
          <a:xfrm>
            <a:off x="1596862" y="1079024"/>
            <a:ext cx="64858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Sendo assim, precisamos definir um método chamado “desativar” para criar este comportamento na classe </a:t>
            </a:r>
            <a:r>
              <a:rPr lang="pt-BR" dirty="0">
                <a:solidFill>
                  <a:srgbClr val="FF0000"/>
                </a:solidFill>
              </a:rPr>
              <a:t>Pessoa</a:t>
            </a:r>
            <a:r>
              <a:rPr lang="pt-BR" dirty="0"/>
              <a:t>, como podemos ver abaixo: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38C88D7-FADD-221F-E31C-7ED9F4A44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736" y="1734207"/>
            <a:ext cx="42481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51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BAB4350A-2A11-2252-3D6F-B297466BC9B2}"/>
              </a:ext>
            </a:extLst>
          </p:cNvPr>
          <p:cNvSpPr txBox="1"/>
          <p:nvPr/>
        </p:nvSpPr>
        <p:spPr>
          <a:xfrm>
            <a:off x="1648719" y="332718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Declarando métodos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4A4099-9CFB-3B01-062E-EBCBFF841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309" y="1431774"/>
            <a:ext cx="3714750" cy="7715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0CB5685-A103-F5B9-2968-5202124BDFBC}"/>
              </a:ext>
            </a:extLst>
          </p:cNvPr>
          <p:cNvSpPr txBox="1"/>
          <p:nvPr/>
        </p:nvSpPr>
        <p:spPr>
          <a:xfrm>
            <a:off x="1648719" y="2538767"/>
            <a:ext cx="722830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Para criarmos este “comportamento” na classe </a:t>
            </a:r>
            <a:r>
              <a:rPr lang="pt-BR" dirty="0">
                <a:solidFill>
                  <a:srgbClr val="FF0000"/>
                </a:solidFill>
              </a:rPr>
              <a:t>Pessoa</a:t>
            </a:r>
            <a:r>
              <a:rPr lang="pt-BR" dirty="0"/>
              <a:t>, utilizamos a palavra reservada </a:t>
            </a:r>
            <a:r>
              <a:rPr lang="pt-BR" dirty="0" err="1">
                <a:solidFill>
                  <a:srgbClr val="FF0000"/>
                </a:solidFill>
              </a:rPr>
              <a:t>def</a:t>
            </a:r>
            <a:r>
              <a:rPr lang="pt-BR" dirty="0"/>
              <a:t>, que indica que estamos criando um método da classe, além do nome do método e seus atributos, caso possuam.</a:t>
            </a:r>
          </a:p>
        </p:txBody>
      </p:sp>
    </p:spTree>
    <p:extLst>
      <p:ext uri="{BB962C8B-B14F-4D97-AF65-F5344CB8AC3E}">
        <p14:creationId xmlns:p14="http://schemas.microsoft.com/office/powerpoint/2010/main" val="913980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BAB4350A-2A11-2252-3D6F-B297466BC9B2}"/>
              </a:ext>
            </a:extLst>
          </p:cNvPr>
          <p:cNvSpPr txBox="1"/>
          <p:nvPr/>
        </p:nvSpPr>
        <p:spPr>
          <a:xfrm>
            <a:off x="1648719" y="332718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Declarando métodos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F3A0C59-8486-2956-FF83-0899B6FC8BE6}"/>
              </a:ext>
            </a:extLst>
          </p:cNvPr>
          <p:cNvSpPr txBox="1"/>
          <p:nvPr/>
        </p:nvSpPr>
        <p:spPr>
          <a:xfrm>
            <a:off x="2035709" y="1265476"/>
            <a:ext cx="612714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pt-BR" b="0" i="0" dirty="0">
                <a:solidFill>
                  <a:srgbClr val="222222"/>
                </a:solidFill>
                <a:effectLst/>
                <a:latin typeface="+mj-lt"/>
              </a:rPr>
              <a:t>Depois disso, é só definir o comportamento que este método irá realizar. Neste caso, o método vai alterar o valor do atributo “ativo” para “False” e imprimir a mensagem “A pessoa foi desativada com sucesso”, como podemos ver abaixo:</a:t>
            </a:r>
          </a:p>
          <a:p>
            <a:br>
              <a:rPr lang="pt-BR" dirty="0">
                <a:latin typeface="+mj-lt"/>
              </a:rPr>
            </a:br>
            <a:endParaRPr lang="pt-BR" dirty="0">
              <a:latin typeface="+mj-lt"/>
            </a:endParaRPr>
          </a:p>
        </p:txBody>
      </p:sp>
      <p:pic>
        <p:nvPicPr>
          <p:cNvPr id="3074" name="Picture 2" descr="Declarando métodos em Python">
            <a:extLst>
              <a:ext uri="{FF2B5EF4-FFF2-40B4-BE49-F238E27FC236}">
                <a16:creationId xmlns:a16="http://schemas.microsoft.com/office/drawing/2014/main" id="{CC106695-EC61-5707-FC5D-3F9461773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694" y="2643082"/>
            <a:ext cx="5547176" cy="164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187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BAB4350A-2A11-2252-3D6F-B297466BC9B2}"/>
              </a:ext>
            </a:extLst>
          </p:cNvPr>
          <p:cNvSpPr txBox="1"/>
          <p:nvPr/>
        </p:nvSpPr>
        <p:spPr>
          <a:xfrm>
            <a:off x="1648719" y="332718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Exercícios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896D825-418F-F8DD-90F1-E3ED77A64BC6}"/>
              </a:ext>
            </a:extLst>
          </p:cNvPr>
          <p:cNvSpPr txBox="1"/>
          <p:nvPr/>
        </p:nvSpPr>
        <p:spPr>
          <a:xfrm>
            <a:off x="1648719" y="1076233"/>
            <a:ext cx="680113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pt-BR" dirty="0"/>
              <a:t>Classe Triangulo: Crie uma classe que modele um triangulo: </a:t>
            </a:r>
          </a:p>
          <a:p>
            <a:pPr marL="342900" indent="-342900">
              <a:buAutoNum type="arabicPeriod"/>
            </a:pPr>
            <a:endParaRPr lang="pt-BR" dirty="0"/>
          </a:p>
          <a:p>
            <a:r>
              <a:rPr lang="pt-BR" dirty="0"/>
              <a:t>– Atributos: </a:t>
            </a:r>
            <a:r>
              <a:rPr lang="pt-BR" dirty="0" err="1"/>
              <a:t>LadoA</a:t>
            </a:r>
            <a:r>
              <a:rPr lang="pt-BR" dirty="0"/>
              <a:t>, </a:t>
            </a:r>
            <a:r>
              <a:rPr lang="pt-BR" dirty="0" err="1"/>
              <a:t>LadoB</a:t>
            </a:r>
            <a:r>
              <a:rPr lang="pt-BR" dirty="0"/>
              <a:t>, </a:t>
            </a:r>
            <a:r>
              <a:rPr lang="pt-BR" dirty="0" err="1"/>
              <a:t>LadoC</a:t>
            </a:r>
            <a:r>
              <a:rPr lang="pt-BR" dirty="0"/>
              <a:t> </a:t>
            </a:r>
          </a:p>
          <a:p>
            <a:r>
              <a:rPr lang="pt-BR" dirty="0"/>
              <a:t>– Métodos: calcular Perímetro, </a:t>
            </a:r>
            <a:r>
              <a:rPr lang="pt-BR" dirty="0" err="1"/>
              <a:t>getMaiorLado</a:t>
            </a:r>
            <a:r>
              <a:rPr lang="pt-BR" dirty="0"/>
              <a:t>; </a:t>
            </a:r>
          </a:p>
          <a:p>
            <a:pPr marL="342900" indent="-342900">
              <a:buAutoNum type="arabicPeriod"/>
            </a:pPr>
            <a:endParaRPr lang="pt-BR" dirty="0"/>
          </a:p>
          <a:p>
            <a:r>
              <a:rPr lang="pt-BR" dirty="0"/>
              <a:t>Crie um programa que </a:t>
            </a:r>
            <a:r>
              <a:rPr lang="pt-BR" dirty="0" err="1"/>
              <a:t>uFlize</a:t>
            </a:r>
            <a:r>
              <a:rPr lang="pt-BR" dirty="0"/>
              <a:t> esta classe. Ele deve pedir ao usuário que informe as medidas de um triangulo. Depois, deve criar um objeto com as medidas e imprimir sua área e maior lado.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19EC1FA-7A1E-0988-E1F6-EEC1EA6586FA}"/>
              </a:ext>
            </a:extLst>
          </p:cNvPr>
          <p:cNvSpPr txBox="1"/>
          <p:nvPr/>
        </p:nvSpPr>
        <p:spPr>
          <a:xfrm>
            <a:off x="1648719" y="2994684"/>
            <a:ext cx="680113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2. Classe Funcionário: Implemente a classe Funcionário. Um funcionário tem um nome e um salário. Escreva um construtor com dois parâmetros (nome e salário) e o método </a:t>
            </a:r>
            <a:r>
              <a:rPr lang="pt-BR" dirty="0" err="1"/>
              <a:t>aumentarSalario</a:t>
            </a:r>
            <a:r>
              <a:rPr lang="pt-BR" dirty="0"/>
              <a:t> (</a:t>
            </a:r>
            <a:r>
              <a:rPr lang="pt-BR" dirty="0" err="1"/>
              <a:t>porcentualDeAumento</a:t>
            </a:r>
            <a:r>
              <a:rPr lang="pt-BR" dirty="0"/>
              <a:t>) que aumente o salário do funcionário em uma certa porcentagem. Exemplo de uso: </a:t>
            </a:r>
            <a:r>
              <a:rPr lang="pt-BR" dirty="0" err="1"/>
              <a:t>harry</a:t>
            </a:r>
            <a:r>
              <a:rPr lang="pt-BR" dirty="0"/>
              <a:t> = f u n c i o n á r i o ( " H a r </a:t>
            </a:r>
            <a:r>
              <a:rPr lang="pt-BR" dirty="0" err="1"/>
              <a:t>r</a:t>
            </a:r>
            <a:r>
              <a:rPr lang="pt-BR" dirty="0"/>
              <a:t> y " , 2 5 0 0 0 ) </a:t>
            </a:r>
            <a:r>
              <a:rPr lang="pt-BR" dirty="0" err="1"/>
              <a:t>harry.aumentarSalario</a:t>
            </a:r>
            <a:r>
              <a:rPr lang="pt-BR" dirty="0"/>
              <a:t>(10) Faca um programa que teste o método da classe. </a:t>
            </a:r>
          </a:p>
        </p:txBody>
      </p:sp>
    </p:spTree>
    <p:extLst>
      <p:ext uri="{BB962C8B-B14F-4D97-AF65-F5344CB8AC3E}">
        <p14:creationId xmlns:p14="http://schemas.microsoft.com/office/powerpoint/2010/main" val="3394497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BAB4350A-2A11-2252-3D6F-B297466BC9B2}"/>
              </a:ext>
            </a:extLst>
          </p:cNvPr>
          <p:cNvSpPr txBox="1"/>
          <p:nvPr/>
        </p:nvSpPr>
        <p:spPr>
          <a:xfrm>
            <a:off x="1648719" y="332718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Exercícios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19EC1FA-7A1E-0988-E1F6-EEC1EA6586FA}"/>
              </a:ext>
            </a:extLst>
          </p:cNvPr>
          <p:cNvSpPr txBox="1"/>
          <p:nvPr/>
        </p:nvSpPr>
        <p:spPr>
          <a:xfrm>
            <a:off x="1568626" y="1052418"/>
            <a:ext cx="680113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2. Classe Funcionário: Implemente a classe Funcionário. Um funcionário tem um nome e um salário. Escreva um construtor com dois parâmetros (nome e salário) e o método </a:t>
            </a:r>
            <a:r>
              <a:rPr lang="pt-BR" dirty="0" err="1"/>
              <a:t>aumentarSalario</a:t>
            </a:r>
            <a:r>
              <a:rPr lang="pt-BR" dirty="0"/>
              <a:t> (</a:t>
            </a:r>
            <a:r>
              <a:rPr lang="pt-BR" dirty="0" err="1"/>
              <a:t>porcentualDeAumento</a:t>
            </a:r>
            <a:r>
              <a:rPr lang="pt-BR" dirty="0"/>
              <a:t>) que aumente o salário do funcionário em uma certa porcentagem. Exemplo de uso: </a:t>
            </a:r>
          </a:p>
          <a:p>
            <a:endParaRPr lang="pt-BR" dirty="0"/>
          </a:p>
          <a:p>
            <a:r>
              <a:rPr lang="pt-BR" dirty="0" err="1"/>
              <a:t>harry</a:t>
            </a:r>
            <a:r>
              <a:rPr lang="pt-BR" dirty="0"/>
              <a:t> = </a:t>
            </a:r>
            <a:r>
              <a:rPr lang="pt-BR" dirty="0" err="1"/>
              <a:t>funcionario</a:t>
            </a:r>
            <a:r>
              <a:rPr lang="pt-BR" dirty="0"/>
              <a:t>( " Harry" , 25000 ) </a:t>
            </a:r>
          </a:p>
          <a:p>
            <a:r>
              <a:rPr lang="pt-BR" dirty="0" err="1"/>
              <a:t>harry.aumentarSalario</a:t>
            </a:r>
            <a:r>
              <a:rPr lang="pt-BR" dirty="0"/>
              <a:t>(10) </a:t>
            </a:r>
          </a:p>
          <a:p>
            <a:endParaRPr lang="pt-BR" dirty="0"/>
          </a:p>
          <a:p>
            <a:r>
              <a:rPr lang="pt-BR" dirty="0"/>
              <a:t>Faca um programa que teste o método da classe. </a:t>
            </a:r>
          </a:p>
        </p:txBody>
      </p:sp>
    </p:spTree>
    <p:extLst>
      <p:ext uri="{BB962C8B-B14F-4D97-AF65-F5344CB8AC3E}">
        <p14:creationId xmlns:p14="http://schemas.microsoft.com/office/powerpoint/2010/main" val="1280725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BAB4350A-2A11-2252-3D6F-B297466BC9B2}"/>
              </a:ext>
            </a:extLst>
          </p:cNvPr>
          <p:cNvSpPr txBox="1"/>
          <p:nvPr/>
        </p:nvSpPr>
        <p:spPr>
          <a:xfrm>
            <a:off x="1648719" y="332718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Exercícios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19EC1FA-7A1E-0988-E1F6-EEC1EA6586FA}"/>
              </a:ext>
            </a:extLst>
          </p:cNvPr>
          <p:cNvSpPr txBox="1"/>
          <p:nvPr/>
        </p:nvSpPr>
        <p:spPr>
          <a:xfrm>
            <a:off x="1648719" y="1486258"/>
            <a:ext cx="680113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3. Crie uma classe Livro que possui os atributos nome, </a:t>
            </a:r>
            <a:r>
              <a:rPr lang="pt-BR" dirty="0" err="1"/>
              <a:t>qtdPaginas</a:t>
            </a:r>
            <a:r>
              <a:rPr lang="pt-BR" dirty="0"/>
              <a:t>, autor e preço. </a:t>
            </a:r>
          </a:p>
          <a:p>
            <a:endParaRPr lang="pt-BR" dirty="0"/>
          </a:p>
          <a:p>
            <a:r>
              <a:rPr lang="pt-BR" dirty="0"/>
              <a:t>– Crie os métodos </a:t>
            </a:r>
            <a:r>
              <a:rPr lang="pt-BR" dirty="0" err="1"/>
              <a:t>getPreco</a:t>
            </a:r>
            <a:r>
              <a:rPr lang="pt-BR" dirty="0"/>
              <a:t> para obter o valor do </a:t>
            </a:r>
            <a:r>
              <a:rPr lang="pt-BR" dirty="0" err="1"/>
              <a:t>preco</a:t>
            </a:r>
            <a:r>
              <a:rPr lang="pt-BR" dirty="0"/>
              <a:t> e o método </a:t>
            </a:r>
            <a:r>
              <a:rPr lang="pt-BR" dirty="0" err="1"/>
              <a:t>setPreco</a:t>
            </a:r>
            <a:r>
              <a:rPr lang="pt-BR" dirty="0"/>
              <a:t> para </a:t>
            </a:r>
            <a:r>
              <a:rPr lang="pt-BR" dirty="0" err="1"/>
              <a:t>setar</a:t>
            </a:r>
            <a:r>
              <a:rPr lang="pt-BR" dirty="0"/>
              <a:t> um novo valor do </a:t>
            </a:r>
            <a:r>
              <a:rPr lang="pt-BR" dirty="0" err="1"/>
              <a:t>preco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/>
              <a:t>Crie um codigo de teste</a:t>
            </a:r>
          </a:p>
        </p:txBody>
      </p:sp>
    </p:spTree>
    <p:extLst>
      <p:ext uri="{BB962C8B-B14F-4D97-AF65-F5344CB8AC3E}">
        <p14:creationId xmlns:p14="http://schemas.microsoft.com/office/powerpoint/2010/main" val="1662280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5"/>
          <p:cNvSpPr txBox="1">
            <a:spLocks noGrp="1"/>
          </p:cNvSpPr>
          <p:nvPr>
            <p:ph type="ctrTitle"/>
          </p:nvPr>
        </p:nvSpPr>
        <p:spPr>
          <a:xfrm>
            <a:off x="2106771" y="1852628"/>
            <a:ext cx="6135000" cy="11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400" dirty="0">
                <a:solidFill>
                  <a:srgbClr val="252525"/>
                </a:solidFill>
              </a:rPr>
              <a:t>Obrigado!!</a:t>
            </a:r>
            <a:endParaRPr sz="6400" dirty="0">
              <a:solidFill>
                <a:srgbClr val="174584"/>
              </a:solidFill>
            </a:endParaRP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7D24FA3C-6D44-DB4A-A9E2-8075D9888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6160" y="3780429"/>
            <a:ext cx="1571756" cy="50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49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5;p5">
            <a:extLst>
              <a:ext uri="{FF2B5EF4-FFF2-40B4-BE49-F238E27FC236}">
                <a16:creationId xmlns:a16="http://schemas.microsoft.com/office/drawing/2014/main" id="{5804EB6E-36FD-2DBF-5A57-FFB57FEF4D3F}"/>
              </a:ext>
            </a:extLst>
          </p:cNvPr>
          <p:cNvSpPr txBox="1"/>
          <p:nvPr/>
        </p:nvSpPr>
        <p:spPr>
          <a:xfrm>
            <a:off x="1396272" y="486231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Referências</a:t>
            </a:r>
            <a:endParaRPr lang="pt-BR"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86;p5">
            <a:extLst>
              <a:ext uri="{FF2B5EF4-FFF2-40B4-BE49-F238E27FC236}">
                <a16:creationId xmlns:a16="http://schemas.microsoft.com/office/drawing/2014/main" id="{F71C8896-B182-51DF-7B81-F69944D4984F}"/>
              </a:ext>
            </a:extLst>
          </p:cNvPr>
          <p:cNvSpPr txBox="1"/>
          <p:nvPr/>
        </p:nvSpPr>
        <p:spPr>
          <a:xfrm>
            <a:off x="1396272" y="1680881"/>
            <a:ext cx="7100306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https://www.treinaweb.com.br/blog/orientacao-a-objetos-em-python</a:t>
            </a:r>
            <a:endParaRPr lang="pt-BR" sz="16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https://www.treinaweb.com.br/blog/os-pilares-da-orientacao-a-objetos/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https://pythonacademy.com.br/blog/introducao-a-programacao-orientada-a-objetos-no-python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https://pythonacademy.com.br/blog/introducao-a-programacao-orientada-a-objetos-no-python</a:t>
            </a:r>
            <a:endParaRPr lang="pt-BR" sz="16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http://200.17.137.109:8081/novobsi/Members/cleviton/disciplinas/introducao-a-programacao-2015-2/aulas/13%20Python%20-%20OO_parte1.pdf</a:t>
            </a:r>
          </a:p>
        </p:txBody>
      </p:sp>
    </p:spTree>
    <p:extLst>
      <p:ext uri="{BB962C8B-B14F-4D97-AF65-F5344CB8AC3E}">
        <p14:creationId xmlns:p14="http://schemas.microsoft.com/office/powerpoint/2010/main" val="375862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Links da Disciplina</a:t>
            </a:r>
          </a:p>
        </p:txBody>
      </p:sp>
      <p:sp>
        <p:nvSpPr>
          <p:cNvPr id="3" name="Google Shape;70;p3">
            <a:extLst>
              <a:ext uri="{FF2B5EF4-FFF2-40B4-BE49-F238E27FC236}">
                <a16:creationId xmlns:a16="http://schemas.microsoft.com/office/drawing/2014/main" id="{0EB76040-0963-DB8D-85F6-05B112FB6310}"/>
              </a:ext>
            </a:extLst>
          </p:cNvPr>
          <p:cNvSpPr txBox="1"/>
          <p:nvPr/>
        </p:nvSpPr>
        <p:spPr>
          <a:xfrm>
            <a:off x="1362901" y="1294497"/>
            <a:ext cx="6369158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Discord: 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https://discord.gg/wt5CVZZWJs</a:t>
            </a: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Drive: https://drive.google.com/drive/folders/1hOl0DaPeAor7gnhKBUIlZ5n8lLRDNvUY?usp=sharing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457200" algn="just">
              <a:buSzPts val="2000"/>
              <a:buFont typeface="Arial"/>
              <a:buAutoNum type="arabicPeriod"/>
            </a:pPr>
            <a:r>
              <a:rPr lang="pt-BR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https://github.com/TarikPonciano/Programador-de-Sistema-SENAC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12765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BAB4350A-2A11-2252-3D6F-B297466BC9B2}"/>
              </a:ext>
            </a:extLst>
          </p:cNvPr>
          <p:cNvSpPr txBox="1"/>
          <p:nvPr/>
        </p:nvSpPr>
        <p:spPr>
          <a:xfrm>
            <a:off x="1649902" y="332718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Orientação a Objetos – O que é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68EC600-8C95-2A1E-12E4-AF6F89E7D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868" y="1154679"/>
            <a:ext cx="6914696" cy="173250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7CF4984-9D1E-5981-9EBA-A2A75F599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868" y="3142233"/>
            <a:ext cx="7405719" cy="127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9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BAB4350A-2A11-2252-3D6F-B297466BC9B2}"/>
              </a:ext>
            </a:extLst>
          </p:cNvPr>
          <p:cNvSpPr txBox="1"/>
          <p:nvPr/>
        </p:nvSpPr>
        <p:spPr>
          <a:xfrm>
            <a:off x="1649902" y="332718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Classes, Objetos, Métodos e Atributos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6E6A5B1-3A05-A612-4FCA-5EB2F7EBB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830" y="1398176"/>
            <a:ext cx="7112331" cy="234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17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BAB4350A-2A11-2252-3D6F-B297466BC9B2}"/>
              </a:ext>
            </a:extLst>
          </p:cNvPr>
          <p:cNvSpPr txBox="1"/>
          <p:nvPr/>
        </p:nvSpPr>
        <p:spPr>
          <a:xfrm>
            <a:off x="1649902" y="332718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Declarando classes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FCEAB97-11FB-D568-3025-DC2F9C99EC1B}"/>
              </a:ext>
            </a:extLst>
          </p:cNvPr>
          <p:cNvSpPr txBox="1"/>
          <p:nvPr/>
        </p:nvSpPr>
        <p:spPr>
          <a:xfrm>
            <a:off x="1595850" y="1044805"/>
            <a:ext cx="5952299" cy="11695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fontAlgn="base"/>
            <a:r>
              <a:rPr lang="pt-BR" b="0" i="0" dirty="0">
                <a:solidFill>
                  <a:srgbClr val="222222"/>
                </a:solidFill>
                <a:effectLst/>
                <a:latin typeface="+mj-lt"/>
              </a:rPr>
              <a:t>No paradigma orientado à objetos, uma classe é a representação de algo do mundo real. No Python, o uso de classes é algo constante no desenvolvimento de programas.</a:t>
            </a:r>
          </a:p>
          <a:p>
            <a:pPr algn="l" fontAlgn="base"/>
            <a:r>
              <a:rPr lang="pt-BR" b="0" i="0" dirty="0">
                <a:solidFill>
                  <a:srgbClr val="222222"/>
                </a:solidFill>
                <a:effectLst/>
                <a:latin typeface="+mj-lt"/>
              </a:rPr>
              <a:t>Sendo assim, para declarar uma classe no Python é bem simples, como podemos ver abaixo: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123B1F-1AEF-0E22-9BAF-15F9B8872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850" y="2294825"/>
            <a:ext cx="3324225" cy="714375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6CC5E87D-2011-2AEF-5C0E-998D14ABE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901" y="3113809"/>
            <a:ext cx="4912224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lt"/>
              </a:rPr>
              <a:t>Como vimos acima, para declarar uma classe no Python, utilizamos a palavra reservada 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+mj-lt"/>
              </a:rPr>
              <a:t>class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lt"/>
              </a:rPr>
              <a:t> seguido do nome desta classe.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F744EC7-34A3-985E-A763-C94C8157A957}"/>
              </a:ext>
            </a:extLst>
          </p:cNvPr>
          <p:cNvSpPr txBox="1"/>
          <p:nvPr/>
        </p:nvSpPr>
        <p:spPr>
          <a:xfrm>
            <a:off x="1549784" y="3804045"/>
            <a:ext cx="5818811" cy="9541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No Python, todas as classes devem, por boas práticas, possuir nomes que comecem com letra maiúscula e, caso sejam compostos, a primeira letra de cada palavra deve ser maiúscula, o que chamamos de formato </a:t>
            </a:r>
            <a:r>
              <a:rPr lang="pt-BR" dirty="0" err="1">
                <a:latin typeface="+mj-lt"/>
              </a:rPr>
              <a:t>CamelCase</a:t>
            </a:r>
            <a:r>
              <a:rPr lang="pt-BR" dirty="0">
                <a:latin typeface="+mj-lt"/>
              </a:rPr>
              <a:t>: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9455F871-51C6-3B34-B4DD-BE80986D3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0075" y="2210006"/>
            <a:ext cx="34004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9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BAB4350A-2A11-2252-3D6F-B297466BC9B2}"/>
              </a:ext>
            </a:extLst>
          </p:cNvPr>
          <p:cNvSpPr txBox="1"/>
          <p:nvPr/>
        </p:nvSpPr>
        <p:spPr>
          <a:xfrm>
            <a:off x="1649902" y="332718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Criando o Construtor da classe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F55D304-CE11-B125-E2E9-E1CAE5D5962E}"/>
              </a:ext>
            </a:extLst>
          </p:cNvPr>
          <p:cNvSpPr txBox="1"/>
          <p:nvPr/>
        </p:nvSpPr>
        <p:spPr>
          <a:xfrm>
            <a:off x="1649902" y="937931"/>
            <a:ext cx="595897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22222"/>
                </a:solidFill>
                <a:effectLst/>
                <a:latin typeface="+mj-lt"/>
              </a:rPr>
              <a:t>Uma classe é representada por atributos e métodos. Os atributos de uma classe representam as características que esta classe possui, já os métodos representam o comportamento da classe.</a:t>
            </a:r>
            <a:endParaRPr lang="pt-BR" dirty="0">
              <a:latin typeface="+mj-l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57B0AE4-9A96-820C-41E2-15D3A44D24A9}"/>
              </a:ext>
            </a:extLst>
          </p:cNvPr>
          <p:cNvSpPr txBox="1"/>
          <p:nvPr/>
        </p:nvSpPr>
        <p:spPr>
          <a:xfrm>
            <a:off x="1649902" y="1820143"/>
            <a:ext cx="59589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Para declarar um atributo em uma classe no Python é bem simples, basta definir o nome do atributo no método especial chamado </a:t>
            </a:r>
            <a:r>
              <a:rPr lang="pt-BR" dirty="0">
                <a:solidFill>
                  <a:srgbClr val="FF0000"/>
                </a:solidFill>
              </a:rPr>
              <a:t>__</a:t>
            </a:r>
            <a:r>
              <a:rPr lang="pt-BR" dirty="0" err="1">
                <a:solidFill>
                  <a:srgbClr val="FF0000"/>
                </a:solidFill>
              </a:rPr>
              <a:t>init</a:t>
            </a:r>
            <a:r>
              <a:rPr lang="pt-BR" dirty="0">
                <a:solidFill>
                  <a:srgbClr val="FF0000"/>
                </a:solidFill>
              </a:rPr>
              <a:t>__</a:t>
            </a:r>
            <a:r>
              <a:rPr lang="pt-BR" dirty="0">
                <a:solidFill>
                  <a:schemeClr val="tx1"/>
                </a:solidFill>
              </a:rPr>
              <a:t>,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este método define o construtor da classe, ou seja, é onde definimos como uma nova pessoa será criada em nosso programa.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D4716DB-07B1-5395-C57A-2BFE85D82926}"/>
              </a:ext>
            </a:extLst>
          </p:cNvPr>
          <p:cNvSpPr txBox="1"/>
          <p:nvPr/>
        </p:nvSpPr>
        <p:spPr>
          <a:xfrm>
            <a:off x="1649902" y="2875257"/>
            <a:ext cx="479559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22222"/>
                </a:solidFill>
                <a:effectLst/>
                <a:latin typeface="+mn-lt"/>
              </a:rPr>
              <a:t>Para definir os atributos de uma classe em seu construtor, basta passá-los como parâmetro, como podemos ver abaixo:</a:t>
            </a:r>
            <a:endParaRPr lang="pt-BR" dirty="0">
              <a:latin typeface="+mn-lt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6A6CA30-5AAD-31A9-8BD9-DC0E41D9B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539" y="3726153"/>
            <a:ext cx="40957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61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BAB4350A-2A11-2252-3D6F-B297466BC9B2}"/>
              </a:ext>
            </a:extLst>
          </p:cNvPr>
          <p:cNvSpPr txBox="1"/>
          <p:nvPr/>
        </p:nvSpPr>
        <p:spPr>
          <a:xfrm>
            <a:off x="1648719" y="332718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Usando a classe para instanciar objetos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1E2B1B6-906C-F560-A1D5-7711DC8CB232}"/>
              </a:ext>
            </a:extLst>
          </p:cNvPr>
          <p:cNvSpPr txBox="1"/>
          <p:nvPr/>
        </p:nvSpPr>
        <p:spPr>
          <a:xfrm>
            <a:off x="1648719" y="1139093"/>
            <a:ext cx="64140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22222"/>
                </a:solidFill>
                <a:effectLst/>
                <a:latin typeface="+mj-lt"/>
              </a:rPr>
              <a:t>Como vimos anteriormente, as classes representam a estrutura de um elemento no mundo real, porém ela é apenas o modelo destes elementos.</a:t>
            </a:r>
            <a:endParaRPr lang="pt-BR" dirty="0">
              <a:latin typeface="+mj-l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9DFBC16-5C76-D707-9CA8-30B2964B412F}"/>
              </a:ext>
            </a:extLst>
          </p:cNvPr>
          <p:cNvSpPr txBox="1"/>
          <p:nvPr/>
        </p:nvSpPr>
        <p:spPr>
          <a:xfrm>
            <a:off x="1648719" y="1986974"/>
            <a:ext cx="64140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22222"/>
                </a:solidFill>
                <a:effectLst/>
                <a:latin typeface="+mj-lt"/>
              </a:rPr>
              <a:t>Sempre que precisamos criar “algo” com base em uma classe, dizemos que estamos “instanciando objetos”. O ato de instanciar um objeto significa que estamos criando a representação de uma classe em nosso programa.</a:t>
            </a:r>
            <a:endParaRPr lang="pt-BR" dirty="0">
              <a:latin typeface="+mj-lt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5BAFE3-3E02-79E4-4A9D-EA3B827B5A78}"/>
              </a:ext>
            </a:extLst>
          </p:cNvPr>
          <p:cNvSpPr txBox="1"/>
          <p:nvPr/>
        </p:nvSpPr>
        <p:spPr>
          <a:xfrm>
            <a:off x="1648719" y="3050299"/>
            <a:ext cx="64140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22222"/>
                </a:solidFill>
                <a:effectLst/>
                <a:latin typeface="+mj-lt"/>
              </a:rPr>
              <a:t>Para instanciar um objeto no Python com base em uma classe previamente declarada, basta indicar a classe que desejamos utilizar como base e, caso possua, informar os valores referentes aos seus atributos, como podemos ver abaixo: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5896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BAB4350A-2A11-2252-3D6F-B297466BC9B2}"/>
              </a:ext>
            </a:extLst>
          </p:cNvPr>
          <p:cNvSpPr txBox="1"/>
          <p:nvPr/>
        </p:nvSpPr>
        <p:spPr>
          <a:xfrm>
            <a:off x="1648719" y="332718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Usando a classe para instanciar objetos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4905423-B52C-C6D8-6C35-87315C0B2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112" y="1052965"/>
            <a:ext cx="3533775" cy="207645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3CE772A-445A-63FD-2F4F-A7C19DBEA994}"/>
              </a:ext>
            </a:extLst>
          </p:cNvPr>
          <p:cNvSpPr txBox="1"/>
          <p:nvPr/>
        </p:nvSpPr>
        <p:spPr>
          <a:xfrm>
            <a:off x="1648719" y="3351871"/>
            <a:ext cx="64206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Ao executar a linha </a:t>
            </a:r>
            <a:r>
              <a:rPr lang="pt-BR" dirty="0">
                <a:solidFill>
                  <a:srgbClr val="FF0000"/>
                </a:solidFill>
              </a:rPr>
              <a:t>pessoa1 = Pessoa("João", "M", "123456") </a:t>
            </a:r>
            <a:r>
              <a:rPr lang="pt-BR" dirty="0"/>
              <a:t>estamos criando um objeto do tipo pessoa com nome “João”, sexo “M” e </a:t>
            </a:r>
            <a:r>
              <a:rPr lang="pt-BR" dirty="0" err="1"/>
              <a:t>cpf</a:t>
            </a:r>
            <a:r>
              <a:rPr lang="pt-BR" dirty="0"/>
              <a:t> “123456”.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16C49DB-94CA-3C47-E8C0-CC327C6BE211}"/>
              </a:ext>
            </a:extLst>
          </p:cNvPr>
          <p:cNvSpPr txBox="1"/>
          <p:nvPr/>
        </p:nvSpPr>
        <p:spPr>
          <a:xfrm>
            <a:off x="1648719" y="4081095"/>
            <a:ext cx="62271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Com isso, agora possuímos uma forma de criar diversas pessoas utilizando a mesma base, a classe Pessoa.</a:t>
            </a:r>
          </a:p>
        </p:txBody>
      </p:sp>
    </p:spTree>
    <p:extLst>
      <p:ext uri="{BB962C8B-B14F-4D97-AF65-F5344CB8AC3E}">
        <p14:creationId xmlns:p14="http://schemas.microsoft.com/office/powerpoint/2010/main" val="3027964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BAB4350A-2A11-2252-3D6F-B297466BC9B2}"/>
              </a:ext>
            </a:extLst>
          </p:cNvPr>
          <p:cNvSpPr txBox="1"/>
          <p:nvPr/>
        </p:nvSpPr>
        <p:spPr>
          <a:xfrm>
            <a:off x="1648719" y="332718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Usando a classe para instanciar objetos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C8D8922-483C-D28A-9CC2-C6ABE20C0255}"/>
              </a:ext>
            </a:extLst>
          </p:cNvPr>
          <p:cNvSpPr txBox="1"/>
          <p:nvPr/>
        </p:nvSpPr>
        <p:spPr>
          <a:xfrm>
            <a:off x="2174203" y="1240141"/>
            <a:ext cx="47955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Ao executar o código anterior e imprimir o nome dessa pessoa </a:t>
            </a:r>
            <a:r>
              <a:rPr lang="pt-BR" dirty="0">
                <a:solidFill>
                  <a:srgbClr val="FF0000"/>
                </a:solidFill>
              </a:rPr>
              <a:t>print(pessoa1.nome), </a:t>
            </a:r>
            <a:r>
              <a:rPr lang="pt-BR" dirty="0"/>
              <a:t>teremos o seguinte retorno:</a:t>
            </a:r>
          </a:p>
        </p:txBody>
      </p:sp>
      <p:pic>
        <p:nvPicPr>
          <p:cNvPr id="7171" name="Picture 3" descr="Instanciando objetos em Python">
            <a:extLst>
              <a:ext uri="{FF2B5EF4-FFF2-40B4-BE49-F238E27FC236}">
                <a16:creationId xmlns:a16="http://schemas.microsoft.com/office/drawing/2014/main" id="{211E9399-D8B1-9316-03CA-68019721B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719" y="2083656"/>
            <a:ext cx="6188052" cy="147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655343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lu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1143</Words>
  <Application>Microsoft Office PowerPoint</Application>
  <PresentationFormat>Apresentação na tela (16:9)</PresentationFormat>
  <Paragraphs>71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Spectral Light</vt:lpstr>
      <vt:lpstr>Montserrat ExtraBold</vt:lpstr>
      <vt:lpstr>Times New Roman</vt:lpstr>
      <vt:lpstr>Arial</vt:lpstr>
      <vt:lpstr>Elegant Blue</vt:lpstr>
      <vt:lpstr>Programação Orientada a Objetos em Python  Instrutor: Tarik Ponciano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Obrigado!!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Doraneide Albuquerque Fernandes</dc:creator>
  <cp:lastModifiedBy>Tarik Ponciano</cp:lastModifiedBy>
  <cp:revision>36</cp:revision>
  <dcterms:modified xsi:type="dcterms:W3CDTF">2022-12-12T09:16:07Z</dcterms:modified>
</cp:coreProperties>
</file>