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25"/>
  </p:notesMasterIdLst>
  <p:handoutMasterIdLst>
    <p:handoutMasterId r:id="rId26"/>
  </p:handoutMasterIdLst>
  <p:sldIdLst>
    <p:sldId id="286" r:id="rId2"/>
    <p:sldId id="329" r:id="rId3"/>
    <p:sldId id="292" r:id="rId4"/>
    <p:sldId id="344" r:id="rId5"/>
    <p:sldId id="345" r:id="rId6"/>
    <p:sldId id="346" r:id="rId7"/>
    <p:sldId id="347" r:id="rId8"/>
    <p:sldId id="348" r:id="rId9"/>
    <p:sldId id="349" r:id="rId10"/>
    <p:sldId id="361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299" r:id="rId23"/>
    <p:sldId id="309" r:id="rId24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27"/>
      <p:boldItalic r:id="rId28"/>
    </p:embeddedFont>
    <p:embeddedFont>
      <p:font typeface="Spectral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51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52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980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63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63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82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21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347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210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77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08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891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203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5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05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6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34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26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5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19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80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5CVZZW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escola.com/matematica/classificacao-de-proposicoes-logica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oceconcursado.com.br/blog/equivalencia-logica-aula-pratica-completa/" TargetMode="External"/><Relationship Id="rId4" Type="http://schemas.openxmlformats.org/officeDocument/2006/relationships/hyperlink" Target="https://educative.com.br/wp-content/uploads/2019/08/Exerc%C3%ADcios-neg-e-equiv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Lógica proposicional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 err="1"/>
              <a:t>Profº</a:t>
            </a:r>
            <a:r>
              <a:rPr lang="pt-BR" sz="1800" dirty="0"/>
              <a:t>. Tarik Ponciano</a:t>
            </a:r>
            <a:endParaRPr sz="60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Conectivos lógicos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7D8D956-02A7-62CF-1EFB-A04C8F8EC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06750"/>
              </p:ext>
            </p:extLst>
          </p:nvPr>
        </p:nvGraphicFramePr>
        <p:xfrm>
          <a:off x="2002336" y="1347498"/>
          <a:ext cx="6681128" cy="3611620"/>
        </p:xfrm>
        <a:graphic>
          <a:graphicData uri="http://schemas.openxmlformats.org/drawingml/2006/table">
            <a:tbl>
              <a:tblPr/>
              <a:tblGrid>
                <a:gridCol w="1670282">
                  <a:extLst>
                    <a:ext uri="{9D8B030D-6E8A-4147-A177-3AD203B41FA5}">
                      <a16:colId xmlns:a16="http://schemas.microsoft.com/office/drawing/2014/main" val="2354328317"/>
                    </a:ext>
                  </a:extLst>
                </a:gridCol>
                <a:gridCol w="1670282">
                  <a:extLst>
                    <a:ext uri="{9D8B030D-6E8A-4147-A177-3AD203B41FA5}">
                      <a16:colId xmlns:a16="http://schemas.microsoft.com/office/drawing/2014/main" val="1628362506"/>
                    </a:ext>
                  </a:extLst>
                </a:gridCol>
                <a:gridCol w="1670282">
                  <a:extLst>
                    <a:ext uri="{9D8B030D-6E8A-4147-A177-3AD203B41FA5}">
                      <a16:colId xmlns:a16="http://schemas.microsoft.com/office/drawing/2014/main" val="1635240667"/>
                    </a:ext>
                  </a:extLst>
                </a:gridCol>
                <a:gridCol w="1670282">
                  <a:extLst>
                    <a:ext uri="{9D8B030D-6E8A-4147-A177-3AD203B41FA5}">
                      <a16:colId xmlns:a16="http://schemas.microsoft.com/office/drawing/2014/main" val="3747477419"/>
                    </a:ext>
                  </a:extLst>
                </a:gridCol>
              </a:tblGrid>
              <a:tr h="330826">
                <a:tc>
                  <a:txBody>
                    <a:bodyPr/>
                    <a:lstStyle/>
                    <a:p>
                      <a:pPr algn="ctr"/>
                      <a:r>
                        <a:rPr lang="pt-BR" sz="1000" b="1"/>
                        <a:t>Operação</a:t>
                      </a:r>
                      <a:endParaRPr lang="pt-BR" sz="1000"/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/>
                        <a:t> Conectivo</a:t>
                      </a:r>
                      <a:endParaRPr lang="pt-BR" sz="1000"/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/>
                        <a:t>Estrutura Lógica</a:t>
                      </a:r>
                      <a:endParaRPr lang="pt-BR" sz="1000"/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/>
                        <a:t>Exemplos</a:t>
                      </a:r>
                      <a:endParaRPr lang="pt-BR" sz="1000"/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929125"/>
                  </a:ext>
                </a:extLst>
              </a:tr>
              <a:tr h="471177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Negação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¬ ou ~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Não p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A bicicleta </a:t>
                      </a:r>
                      <a:r>
                        <a:rPr lang="pt-BR" sz="1000" b="1"/>
                        <a:t>não </a:t>
                      </a:r>
                      <a:r>
                        <a:rPr lang="pt-BR" sz="1000"/>
                        <a:t>é azul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61737"/>
                  </a:ext>
                </a:extLst>
              </a:tr>
              <a:tr h="471177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Conjunção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^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P e q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Thiago é médico </a:t>
                      </a:r>
                      <a:r>
                        <a:rPr lang="pt-BR" sz="1000" b="1"/>
                        <a:t>e </a:t>
                      </a:r>
                      <a:r>
                        <a:rPr lang="pt-BR" sz="1000"/>
                        <a:t>João é Engenheiro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1247"/>
                  </a:ext>
                </a:extLst>
              </a:tr>
              <a:tr h="471177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Disjunção Inclusiva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v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P ou q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Thiago é médico </a:t>
                      </a:r>
                      <a:r>
                        <a:rPr lang="pt-BR" sz="1000" b="1"/>
                        <a:t>ou </a:t>
                      </a:r>
                      <a:r>
                        <a:rPr lang="pt-BR" sz="1000"/>
                        <a:t>João é Engenheiro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990"/>
                  </a:ext>
                </a:extLst>
              </a:tr>
              <a:tr h="503860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Disjunção Exclusiva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u="sng" dirty="0">
                          <a:effectLst/>
                        </a:rPr>
                        <a:t>v</a:t>
                      </a:r>
                      <a:r>
                        <a:rPr lang="pt-BR" sz="1000" u="none" dirty="0">
                          <a:effectLst/>
                        </a:rPr>
                        <a:t> ou </a:t>
                      </a:r>
                      <a:r>
                        <a:rPr lang="pt-BR" sz="1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⊕</a:t>
                      </a:r>
                      <a:endParaRPr lang="pt-BR" sz="1000" u="none" dirty="0"/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Ou p ou q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/>
                        <a:t>Ou</a:t>
                      </a:r>
                      <a:r>
                        <a:rPr lang="pt-BR" sz="1000"/>
                        <a:t> Thiago é Médico </a:t>
                      </a:r>
                      <a:r>
                        <a:rPr lang="pt-BR" sz="1000" b="1"/>
                        <a:t>ou</a:t>
                      </a:r>
                      <a:r>
                        <a:rPr lang="pt-BR" sz="1000"/>
                        <a:t> João é Engenheiro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791337"/>
                  </a:ext>
                </a:extLst>
              </a:tr>
              <a:tr h="611526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Condicional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→</a:t>
                      </a:r>
                      <a:endParaRPr lang="pt-BR" sz="1000"/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Se p então q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/>
                        <a:t>Se</a:t>
                      </a:r>
                      <a:r>
                        <a:rPr lang="pt-BR" sz="1000"/>
                        <a:t> Thiago é Médico </a:t>
                      </a:r>
                      <a:r>
                        <a:rPr lang="pt-BR" sz="1000" b="1"/>
                        <a:t>então</a:t>
                      </a:r>
                      <a:r>
                        <a:rPr lang="pt-BR" sz="1000"/>
                        <a:t> João é Engenheiro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62496"/>
                  </a:ext>
                </a:extLst>
              </a:tr>
              <a:tr h="751877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Bicondicional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↔</a:t>
                      </a:r>
                      <a:endParaRPr lang="pt-BR" sz="1000"/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P se e somente se q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Thiago é médico </a:t>
                      </a:r>
                      <a:r>
                        <a:rPr lang="pt-BR" sz="1000" b="1" dirty="0"/>
                        <a:t>se e somente se</a:t>
                      </a:r>
                      <a:r>
                        <a:rPr lang="pt-BR" sz="1000" dirty="0"/>
                        <a:t> João é Engenheiro</a:t>
                      </a:r>
                    </a:p>
                  </a:txBody>
                  <a:tcPr marL="17520" marR="17520" marT="17520" marB="17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80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0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Conjunção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01055"/>
            <a:ext cx="728355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Irei ao cinema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ao clube.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Vamos montar a tabela verdade para a proposição composta destacando todas as valorações possíveis.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Conjunção: </a:t>
            </a:r>
            <a:r>
              <a:rPr lang="pt-BR" sz="2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p^q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 e q).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7200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Conjunção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7;p10">
            <a:extLst>
              <a:ext uri="{FF2B5EF4-FFF2-40B4-BE49-F238E27FC236}">
                <a16:creationId xmlns:a16="http://schemas.microsoft.com/office/drawing/2014/main" id="{880360AB-8761-190F-D19E-69BFC5E84989}"/>
              </a:ext>
            </a:extLst>
          </p:cNvPr>
          <p:cNvSpPr txBox="1"/>
          <p:nvPr/>
        </p:nvSpPr>
        <p:spPr>
          <a:xfrm>
            <a:off x="1362901" y="1139323"/>
            <a:ext cx="758754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Irei ao cinema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Irei ao clube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Observamos que a proposição resultante da conjunção só  será verdadeira quando as proposições simples individuais forem verdadeiras.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28;p10">
            <a:extLst>
              <a:ext uri="{FF2B5EF4-FFF2-40B4-BE49-F238E27FC236}">
                <a16:creationId xmlns:a16="http://schemas.microsoft.com/office/drawing/2014/main" id="{4A7570D6-D1FF-1CDD-801E-A9B32D4B4C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682" y="1174296"/>
            <a:ext cx="5555072" cy="2629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04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Disjunção inclusiva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72835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Disjunção Inclusiva: Vimos que a operação da disjunção inclusiva liga duas ou mais proposições simples pelo conectivo “ou”.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Observemos o exemplo: Te darei uma camisa ou um calção. Vamos montar a tabela verdade para a proposição composta destacando todas as valorações possíveis.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Disjunção: p v q (p ou q).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8566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Disjunção inclusiva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44;p12">
            <a:extLst>
              <a:ext uri="{FF2B5EF4-FFF2-40B4-BE49-F238E27FC236}">
                <a16:creationId xmlns:a16="http://schemas.microsoft.com/office/drawing/2014/main" id="{6441AE58-F8AB-68D6-AC77-E3252480F3C7}"/>
              </a:ext>
            </a:extLst>
          </p:cNvPr>
          <p:cNvSpPr txBox="1"/>
          <p:nvPr/>
        </p:nvSpPr>
        <p:spPr>
          <a:xfrm>
            <a:off x="1362901" y="947855"/>
            <a:ext cx="7360608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Te darei uma camisa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Te darei um calção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Observamos que a proposição resultante da disjunção inclusiva só  será falsa quando as proposições simples individuais forem falsas.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45;p12">
            <a:extLst>
              <a:ext uri="{FF2B5EF4-FFF2-40B4-BE49-F238E27FC236}">
                <a16:creationId xmlns:a16="http://schemas.microsoft.com/office/drawing/2014/main" id="{AB5CE173-D0B1-CE1C-B4B5-BADFDFD7E7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8870" y="1812704"/>
            <a:ext cx="5330323" cy="2568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8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Disjunção exclusiva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728355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Vimos que a estrutura da disjunção exclusiva é “ ou p ,ou q”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Ou irei jogar basquete ou irei à casa de João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Montando a tabela verdade teremos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Disjunção Exclusiva: p ⊕ q (ou p ou q)</a:t>
            </a:r>
            <a:endParaRPr lang="pt-BR"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79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Disjunção exclusiva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61;p14">
            <a:extLst>
              <a:ext uri="{FF2B5EF4-FFF2-40B4-BE49-F238E27FC236}">
                <a16:creationId xmlns:a16="http://schemas.microsoft.com/office/drawing/2014/main" id="{6F8DBD5B-29BC-85E2-FEC4-43DC98E34A41}"/>
              </a:ext>
            </a:extLst>
          </p:cNvPr>
          <p:cNvSpPr txBox="1"/>
          <p:nvPr/>
        </p:nvSpPr>
        <p:spPr>
          <a:xfrm>
            <a:off x="1362901" y="1125836"/>
            <a:ext cx="813452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Irei Jogar Basquete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Irei à casa de João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62;p14">
            <a:extLst>
              <a:ext uri="{FF2B5EF4-FFF2-40B4-BE49-F238E27FC236}">
                <a16:creationId xmlns:a16="http://schemas.microsoft.com/office/drawing/2014/main" id="{22514E92-7122-1E85-027D-4FDA01CF30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8473" y="2019452"/>
            <a:ext cx="5883150" cy="2575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23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Condicional</a:t>
            </a:r>
            <a:endParaRPr lang="pt-BR" sz="2400" dirty="0"/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7283558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Vimos que a estrutura condicional refere-se a “Se p então q”.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 nasci em Salvador , então  sou Baiano.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Nasci em salvador.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Sou Baiano.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algn="just"/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Condicional: p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Lucida Grande"/>
              </a:rPr>
              <a:t>→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 (Se p então q)</a:t>
            </a:r>
            <a:endParaRPr lang="pt-BR"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2504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Condicional</a:t>
            </a:r>
            <a:endParaRPr lang="pt-BR" sz="2400" dirty="0"/>
          </a:p>
        </p:txBody>
      </p:sp>
      <p:sp>
        <p:nvSpPr>
          <p:cNvPr id="4" name="Google Shape;178;p16">
            <a:extLst>
              <a:ext uri="{FF2B5EF4-FFF2-40B4-BE49-F238E27FC236}">
                <a16:creationId xmlns:a16="http://schemas.microsoft.com/office/drawing/2014/main" id="{67DE2EA9-356C-B0EB-A2C0-BCE20307ED46}"/>
              </a:ext>
            </a:extLst>
          </p:cNvPr>
          <p:cNvSpPr txBox="1"/>
          <p:nvPr/>
        </p:nvSpPr>
        <p:spPr>
          <a:xfrm>
            <a:off x="1362901" y="1115309"/>
            <a:ext cx="748074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que a condicional só será falsa se a antecedente (lado esquerdo da seta) for verdadeiro e a consequente (lado direito) da seta for falso.</a:t>
            </a:r>
            <a:endParaRPr dirty="0"/>
          </a:p>
        </p:txBody>
      </p:sp>
      <p:pic>
        <p:nvPicPr>
          <p:cNvPr id="5" name="Google Shape;179;p16">
            <a:extLst>
              <a:ext uri="{FF2B5EF4-FFF2-40B4-BE49-F238E27FC236}">
                <a16:creationId xmlns:a16="http://schemas.microsoft.com/office/drawing/2014/main" id="{1E228E52-DF26-F5AD-2EC4-95C547B383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355" y="1269703"/>
            <a:ext cx="5913632" cy="2560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88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Bicondicional</a:t>
            </a:r>
            <a:endParaRPr lang="pt-BR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7283558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a estrutura formada por duas condicionais... “ p se e somente se q”.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que;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é maior que 2 se e somente se  2 for menor  que 4.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4 é maior  que 2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2 é menor que 4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algn="just"/>
            <a:r>
              <a:rPr lang="pt-BR" sz="20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Bicondicional</a:t>
            </a: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Lucida Grande"/>
              </a:rPr>
              <a:t>↔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 (p se e somente se q)</a:t>
            </a:r>
            <a:endParaRPr lang="pt-BR"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0485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da Disciplina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https://discord.gg/wt5CVZZWJs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Drive: tiny.cc/DrivedaTurma1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algn="just">
              <a:buSzPts val="2000"/>
              <a:buFont typeface="Arial"/>
              <a:buAutoNum type="arabicPeriod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https://github.com/TarikPonciano/Programador-de-Sistema-SENAC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2765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Bicondicional</a:t>
            </a:r>
            <a:endParaRPr lang="pt-BR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95;p18">
            <a:extLst>
              <a:ext uri="{FF2B5EF4-FFF2-40B4-BE49-F238E27FC236}">
                <a16:creationId xmlns:a16="http://schemas.microsoft.com/office/drawing/2014/main" id="{8C232713-0C31-1A68-02BB-40A3A4EA34C3}"/>
              </a:ext>
            </a:extLst>
          </p:cNvPr>
          <p:cNvSpPr txBox="1"/>
          <p:nvPr/>
        </p:nvSpPr>
        <p:spPr>
          <a:xfrm>
            <a:off x="1269510" y="1035216"/>
            <a:ext cx="732051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proposição resultante da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bicondicional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só será falsa se as proposições individuais possuírem valoração diferente.</a:t>
            </a:r>
            <a:endParaRPr dirty="0"/>
          </a:p>
        </p:txBody>
      </p:sp>
      <p:pic>
        <p:nvPicPr>
          <p:cNvPr id="5" name="Google Shape;196;p18">
            <a:extLst>
              <a:ext uri="{FF2B5EF4-FFF2-40B4-BE49-F238E27FC236}">
                <a16:creationId xmlns:a16="http://schemas.microsoft.com/office/drawing/2014/main" id="{946DE841-0CDA-0513-0591-F4D67612D3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574" y="1268617"/>
            <a:ext cx="5822381" cy="2606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67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265974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Exercícios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727598"/>
            <a:ext cx="7283558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Sugira proposições para as seguintes questões e implemente as tabelas-verdades!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^ q.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 v p.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(q ⊕ p) v p 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 ^ q) → q.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 ↔ p.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~q ^ ~q.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 ^ q) ↔ r.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 ^ q) ^ (q v p).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 ↔ q) v (q v p).</a:t>
            </a:r>
            <a:endParaRPr lang="pt-BR" sz="2000"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 ↔ q) v (q  → p)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52FCED-1067-1538-0D25-AF4E0425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05" y="1588519"/>
            <a:ext cx="4729302" cy="32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0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</a:t>
            </a:r>
            <a:r>
              <a:rPr lang="es" sz="6400" dirty="0">
                <a:solidFill>
                  <a:srgbClr val="174584"/>
                </a:solidFill>
              </a:rPr>
              <a:t>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680881"/>
            <a:ext cx="710030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https://www.infoescola.com/matematica/logica-proposicional/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https://www.infoescola.com/matematica/conectivos-logicos/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https://www.infoescola.com/matematica/classificacao-de-proposicoes-logicas/</a:t>
            </a: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lang="pt-BR" sz="16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>
                <a:hlinkClick r:id="rId4"/>
              </a:rPr>
              <a:t>https://educative.com.br/wp-content/uploads/2019/08/Exerc%C3%ADcios-neg-e-equiv.pdf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>
                <a:hlinkClick r:id="rId5"/>
              </a:rPr>
              <a:t>https://voceconcursado.com.br/blog/equivalencia-logica-aula-pratica-completa/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/>
              <a:t>https://www.atfcursosjuridicos.com.br/repositorio/material/15053377219336-11fichadeaulaequivalenciasenegacoes.pdf</a:t>
            </a:r>
          </a:p>
        </p:txBody>
      </p:sp>
    </p:spTree>
    <p:extLst>
      <p:ext uri="{BB962C8B-B14F-4D97-AF65-F5344CB8AC3E}">
        <p14:creationId xmlns:p14="http://schemas.microsoft.com/office/powerpoint/2010/main" val="37586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01055"/>
            <a:ext cx="7283558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Álgebra das proposições, também conhecida por lógica proposicional, é uma área da matemática e raciocínio lógico que se apoia em proposições e conectivos lógicos.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 o que é uma 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proposição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uma sentença declarativa, seja ela expressa de forma afirmativa ou negativa, na qual podemos atribuir um valor lógico “V” (verdadeiro) ou “F”(falso). 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proposição também pode ser expressa por símbolos. Vejamos alguns exemplos: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66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01055"/>
            <a:ext cx="7283558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Brasília é a capital do Brasil – É uma sentença declarativa expressa de forma afirmativa. Podemos atribuir um valor lógico, como a sentença é verdadeira seu valor lógico é “V”.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Todos os homens são mortais – É uma sentença declarativa expressa na forma afirmativa. Podemos atribuir um valor lógico, como a sentença é verdadeira, seu valor lógico é “V”.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7+5 = 10  – É uma sentença declarativa expressa na forma afirmativa .Podemos atribuir uma valor lógico, como a sentença é falsa, seu valor lógico é “F”.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5851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01055"/>
            <a:ext cx="728355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Agora que sabemos o que são proposições, automaticamente as sentenças que não são proposições são: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Sentenças Interrogativas: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“Como você se chama”?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Sentenças Imperativas: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“Venha aqui rápido.”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Sentenças Exclamativas: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“Opa!”, Poemas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Sentenças abertas: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“Como já fora dito”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3121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Princípios das proposições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01055"/>
            <a:ext cx="72835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Princípio da Identidade: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Uma proposição Verdadeira é Verdadeira, e uma proposição Falsa é Falsa.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Princípio do Terceiro Excluído: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Uma proposição ou é verdadeira ou falsa não existindo uma terceira possibilidade. </a:t>
            </a:r>
            <a:endParaRPr lang="pt-BR" sz="20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Princípio da Não-Contradição: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Uma proposição não pode ser verdadeira e falsa simultaneamente.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0032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proposições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01055"/>
            <a:ext cx="72835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proposições lógicas podem ser classificadas em dois tipos: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Proposição simples: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são representadas de forma única.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O cachorro é um mamífero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Proposição composta: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são formadas por um conjunto de proposições simples, (duas ou mais proposições simples ligadas por “conectivos lógicos”).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0723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proposições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01055"/>
            <a:ext cx="7283558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Brasília  é a capital do Brasil  ou  Lima é a capital do Peru.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Podemos ver que atribuir um valor lógico para uma proposição simples é fácil, mas e para uma proposição composta como faremos isso?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Utilizaremos um recurso chamado de tabelas verdade. 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tabelas verdade são usadas para representar todos os valores lógicos possíveis de uma proposição. Voltemos ao exemplo anterior.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7084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proposições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01055"/>
            <a:ext cx="7283558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“Brasília é a capital do Brasil”, pode ser representada por “p”. Representando na tabela-verdade, temos: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Sabendo que uma tabela verdade é a representação de todas as possibilidades lógicas de uma proposição.</a:t>
            </a:r>
            <a:endParaRPr lang="pt-BR" sz="2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Agora vamos estudar os conectivos lógicos, que ligam as proposições compostas para podermos analisar os valores lógicos de uma proposição composta.</a:t>
            </a:r>
            <a:endParaRPr lang="pt-BR" sz="2000" dirty="0"/>
          </a:p>
        </p:txBody>
      </p:sp>
      <p:pic>
        <p:nvPicPr>
          <p:cNvPr id="4" name="Google Shape;111;p8">
            <a:extLst>
              <a:ext uri="{FF2B5EF4-FFF2-40B4-BE49-F238E27FC236}">
                <a16:creationId xmlns:a16="http://schemas.microsoft.com/office/drawing/2014/main" id="{E503036D-8A72-3777-BC43-B54BC3CD4A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1268" y="1888104"/>
            <a:ext cx="373412" cy="115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62544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1165</Words>
  <Application>Microsoft Office PowerPoint</Application>
  <PresentationFormat>Apresentação na tela (16:9)</PresentationFormat>
  <Paragraphs>209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Times New Roman</vt:lpstr>
      <vt:lpstr>Lucida Grande</vt:lpstr>
      <vt:lpstr>Arial</vt:lpstr>
      <vt:lpstr>Montserrat ExtraBold</vt:lpstr>
      <vt:lpstr>Spectral Light</vt:lpstr>
      <vt:lpstr>Elegant Blue</vt:lpstr>
      <vt:lpstr>Lógica proposicional  Profº.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24</cp:revision>
  <dcterms:modified xsi:type="dcterms:W3CDTF">2022-10-26T08:31:04Z</dcterms:modified>
</cp:coreProperties>
</file>