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1" r:id="rId1"/>
  </p:sldMasterIdLst>
  <p:notesMasterIdLst>
    <p:notesMasterId r:id="rId22"/>
  </p:notesMasterIdLst>
  <p:handoutMasterIdLst>
    <p:handoutMasterId r:id="rId23"/>
  </p:handoutMasterIdLst>
  <p:sldIdLst>
    <p:sldId id="286" r:id="rId2"/>
    <p:sldId id="329" r:id="rId3"/>
    <p:sldId id="330" r:id="rId4"/>
    <p:sldId id="331" r:id="rId5"/>
    <p:sldId id="332" r:id="rId6"/>
    <p:sldId id="356" r:id="rId7"/>
    <p:sldId id="357" r:id="rId8"/>
    <p:sldId id="358" r:id="rId9"/>
    <p:sldId id="359" r:id="rId10"/>
    <p:sldId id="360" r:id="rId11"/>
    <p:sldId id="361" r:id="rId12"/>
    <p:sldId id="362" r:id="rId13"/>
    <p:sldId id="363" r:id="rId14"/>
    <p:sldId id="364" r:id="rId15"/>
    <p:sldId id="352" r:id="rId16"/>
    <p:sldId id="365" r:id="rId17"/>
    <p:sldId id="366" r:id="rId18"/>
    <p:sldId id="367" r:id="rId19"/>
    <p:sldId id="299" r:id="rId20"/>
    <p:sldId id="309" r:id="rId21"/>
  </p:sldIdLst>
  <p:sldSz cx="9144000" cy="5143500" type="screen16x9"/>
  <p:notesSz cx="6858000" cy="9144000"/>
  <p:embeddedFontLst>
    <p:embeddedFont>
      <p:font typeface="Montserrat ExtraBold" panose="00000900000000000000" pitchFamily="2" charset="0"/>
      <p:bold r:id="rId24"/>
      <p:boldItalic r:id="rId25"/>
    </p:embeddedFont>
    <p:embeddedFont>
      <p:font typeface="Spectral Light"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7">
          <p15:clr>
            <a:srgbClr val="A4A3A4"/>
          </p15:clr>
        </p15:guide>
        <p15:guide id="2" pos="5558">
          <p15:clr>
            <a:srgbClr val="A4A3A4"/>
          </p15:clr>
        </p15:guide>
        <p15:guide id="3" pos="1304">
          <p15:clr>
            <a:srgbClr val="A4A3A4"/>
          </p15:clr>
        </p15:guide>
        <p15:guide id="4" orient="horz" pos="1620">
          <p15:clr>
            <a:srgbClr val="A4A3A4"/>
          </p15:clr>
        </p15:guide>
        <p15:guide id="5" orient="horz" pos="2623">
          <p15:clr>
            <a:srgbClr val="A4A3A4"/>
          </p15:clr>
        </p15:guide>
        <p15:guide id="6" pos="4320">
          <p15:clr>
            <a:srgbClr val="A4A3A4"/>
          </p15:clr>
        </p15:guide>
        <p15:guide id="7" pos="3118">
          <p15:clr>
            <a:srgbClr val="A4A3A4"/>
          </p15:clr>
        </p15:guide>
        <p15:guide id="8" pos="2976">
          <p15:clr>
            <a:srgbClr val="A4A3A4"/>
          </p15:clr>
        </p15:guide>
        <p15:guide id="9" orient="horz" pos="590">
          <p15:clr>
            <a:srgbClr val="A4A3A4"/>
          </p15:clr>
        </p15:guide>
        <p15:guide id="10" pos="2268">
          <p15:clr>
            <a:srgbClr val="A4A3A4"/>
          </p15:clr>
        </p15:guide>
        <p15:guide id="11" pos="3902">
          <p15:clr>
            <a:srgbClr val="A4A3A4"/>
          </p15:clr>
        </p15:guide>
        <p15:guide id="12" orient="horz" pos="105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4584"/>
    <a:srgbClr val="90CCFA"/>
    <a:srgbClr val="3940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1A0088-3FF0-4591-AE8C-B39587EE2FD8}">
  <a:tblStyle styleId="{FF1A0088-3FF0-4591-AE8C-B39587EE2FD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6"/>
    <p:restoredTop sz="94653"/>
  </p:normalViewPr>
  <p:slideViewPr>
    <p:cSldViewPr snapToGrid="0">
      <p:cViewPr varScale="1">
        <p:scale>
          <a:sx n="143" d="100"/>
          <a:sy n="143" d="100"/>
        </p:scale>
        <p:origin x="684" y="114"/>
      </p:cViewPr>
      <p:guideLst>
        <p:guide orient="horz" pos="337"/>
        <p:guide pos="5558"/>
        <p:guide pos="1304"/>
        <p:guide orient="horz" pos="1620"/>
        <p:guide orient="horz" pos="2623"/>
        <p:guide pos="4320"/>
        <p:guide pos="3118"/>
        <p:guide pos="2976"/>
        <p:guide orient="horz" pos="590"/>
        <p:guide pos="2268"/>
        <p:guide pos="3902"/>
        <p:guide orient="horz" pos="1058"/>
      </p:guideLst>
    </p:cSldViewPr>
  </p:slideViewPr>
  <p:notesTextViewPr>
    <p:cViewPr>
      <p:scale>
        <a:sx n="1" d="1"/>
        <a:sy n="1" d="1"/>
      </p:scale>
      <p:origin x="0" y="0"/>
    </p:cViewPr>
  </p:notesTextViewPr>
  <p:notesViewPr>
    <p:cSldViewPr snapToGrid="0">
      <p:cViewPr varScale="1">
        <p:scale>
          <a:sx n="121" d="100"/>
          <a:sy n="121" d="100"/>
        </p:scale>
        <p:origin x="4000"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25B654EE-46E2-0F4F-A427-90D64B9EDE8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903F607F-B941-504A-93E2-B236C592C7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DAE9AD-0277-1C48-A4A6-9639BCA59213}" type="datetimeFigureOut">
              <a:rPr lang="pt-BR" smtClean="0"/>
              <a:t>31/10/2022</a:t>
            </a:fld>
            <a:endParaRPr lang="pt-BR"/>
          </a:p>
        </p:txBody>
      </p:sp>
      <p:sp>
        <p:nvSpPr>
          <p:cNvPr id="4" name="Espaço Reservado para Rodapé 3">
            <a:extLst>
              <a:ext uri="{FF2B5EF4-FFF2-40B4-BE49-F238E27FC236}">
                <a16:creationId xmlns:a16="http://schemas.microsoft.com/office/drawing/2014/main" id="{BECF70CC-E53D-CB46-9D20-16363D6546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18247280-1666-A146-9E9E-6861B1758A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B7252A-A6E1-544A-A976-86DDA006660C}" type="slidenum">
              <a:rPr lang="pt-BR" smtClean="0"/>
              <a:t>‹nº›</a:t>
            </a:fld>
            <a:endParaRPr lang="pt-BR"/>
          </a:p>
        </p:txBody>
      </p:sp>
    </p:spTree>
    <p:extLst>
      <p:ext uri="{BB962C8B-B14F-4D97-AF65-F5344CB8AC3E}">
        <p14:creationId xmlns:p14="http://schemas.microsoft.com/office/powerpoint/2010/main" val="2007812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673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9917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3474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664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1282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711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745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2262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673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de7457949_0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de7457949_0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086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6957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974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65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2890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724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0704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363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728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516500" y="1001050"/>
            <a:ext cx="6809100" cy="3141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52525"/>
              </a:buClr>
              <a:buSzPts val="4600"/>
              <a:buNone/>
              <a:defRPr sz="4600">
                <a:solidFill>
                  <a:srgbClr val="252525"/>
                </a:solidFill>
              </a:defRPr>
            </a:lvl1pPr>
            <a:lvl2pPr lvl="1" algn="ctr" rtl="0">
              <a:spcBef>
                <a:spcPts val="0"/>
              </a:spcBef>
              <a:spcAft>
                <a:spcPts val="0"/>
              </a:spcAft>
              <a:buClr>
                <a:srgbClr val="434343"/>
              </a:buClr>
              <a:buSzPts val="4800"/>
              <a:buNone/>
              <a:defRPr sz="4800">
                <a:solidFill>
                  <a:srgbClr val="434343"/>
                </a:solidFill>
              </a:defRPr>
            </a:lvl2pPr>
            <a:lvl3pPr lvl="2" algn="ctr" rtl="0">
              <a:spcBef>
                <a:spcPts val="0"/>
              </a:spcBef>
              <a:spcAft>
                <a:spcPts val="0"/>
              </a:spcAft>
              <a:buClr>
                <a:srgbClr val="434343"/>
              </a:buClr>
              <a:buSzPts val="4800"/>
              <a:buNone/>
              <a:defRPr sz="4800">
                <a:solidFill>
                  <a:srgbClr val="434343"/>
                </a:solidFill>
              </a:defRPr>
            </a:lvl3pPr>
            <a:lvl4pPr lvl="3" algn="ctr" rtl="0">
              <a:spcBef>
                <a:spcPts val="0"/>
              </a:spcBef>
              <a:spcAft>
                <a:spcPts val="0"/>
              </a:spcAft>
              <a:buClr>
                <a:srgbClr val="434343"/>
              </a:buClr>
              <a:buSzPts val="4800"/>
              <a:buNone/>
              <a:defRPr sz="4800">
                <a:solidFill>
                  <a:srgbClr val="434343"/>
                </a:solidFill>
              </a:defRPr>
            </a:lvl4pPr>
            <a:lvl5pPr lvl="4" algn="ctr" rtl="0">
              <a:spcBef>
                <a:spcPts val="0"/>
              </a:spcBef>
              <a:spcAft>
                <a:spcPts val="0"/>
              </a:spcAft>
              <a:buClr>
                <a:srgbClr val="434343"/>
              </a:buClr>
              <a:buSzPts val="4800"/>
              <a:buNone/>
              <a:defRPr sz="4800">
                <a:solidFill>
                  <a:srgbClr val="434343"/>
                </a:solidFill>
              </a:defRPr>
            </a:lvl5pPr>
            <a:lvl6pPr lvl="5" algn="ctr" rtl="0">
              <a:spcBef>
                <a:spcPts val="0"/>
              </a:spcBef>
              <a:spcAft>
                <a:spcPts val="0"/>
              </a:spcAft>
              <a:buClr>
                <a:srgbClr val="434343"/>
              </a:buClr>
              <a:buSzPts val="4800"/>
              <a:buNone/>
              <a:defRPr sz="4800">
                <a:solidFill>
                  <a:srgbClr val="434343"/>
                </a:solidFill>
              </a:defRPr>
            </a:lvl6pPr>
            <a:lvl7pPr lvl="6" algn="ctr" rtl="0">
              <a:spcBef>
                <a:spcPts val="0"/>
              </a:spcBef>
              <a:spcAft>
                <a:spcPts val="0"/>
              </a:spcAft>
              <a:buClr>
                <a:srgbClr val="434343"/>
              </a:buClr>
              <a:buSzPts val="4800"/>
              <a:buNone/>
              <a:defRPr sz="4800">
                <a:solidFill>
                  <a:srgbClr val="434343"/>
                </a:solidFill>
              </a:defRPr>
            </a:lvl7pPr>
            <a:lvl8pPr lvl="7" algn="ctr" rtl="0">
              <a:spcBef>
                <a:spcPts val="0"/>
              </a:spcBef>
              <a:spcAft>
                <a:spcPts val="0"/>
              </a:spcAft>
              <a:buClr>
                <a:srgbClr val="434343"/>
              </a:buClr>
              <a:buSzPts val="4800"/>
              <a:buNone/>
              <a:defRPr sz="4800">
                <a:solidFill>
                  <a:srgbClr val="434343"/>
                </a:solidFill>
              </a:defRPr>
            </a:lvl8pPr>
            <a:lvl9pPr lvl="8" algn="ctr" rtl="0">
              <a:spcBef>
                <a:spcPts val="0"/>
              </a:spcBef>
              <a:spcAft>
                <a:spcPts val="0"/>
              </a:spcAft>
              <a:buClr>
                <a:srgbClr val="434343"/>
              </a:buClr>
              <a:buSzPts val="4800"/>
              <a:buNone/>
              <a:defRPr sz="4800">
                <a:solidFill>
                  <a:srgbClr val="434343"/>
                </a:solidFill>
              </a:defRPr>
            </a:lvl9pPr>
          </a:lstStyle>
          <a:p>
            <a:endParaRPr/>
          </a:p>
        </p:txBody>
      </p:sp>
      <p:sp>
        <p:nvSpPr>
          <p:cNvPr id="11" name="Google Shape;11;p2"/>
          <p:cNvSpPr/>
          <p:nvPr/>
        </p:nvSpPr>
        <p:spPr>
          <a:xfrm rot="-5400000">
            <a:off x="-1173125" y="2799675"/>
            <a:ext cx="4615200" cy="92400"/>
          </a:xfrm>
          <a:prstGeom prst="rect">
            <a:avLst/>
          </a:prstGeom>
          <a:solidFill>
            <a:srgbClr val="174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subTitle" idx="1"/>
          </p:nvPr>
        </p:nvSpPr>
        <p:spPr>
          <a:xfrm rot="-5400000">
            <a:off x="-1772935" y="1844264"/>
            <a:ext cx="4950600" cy="5781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200">
                <a:solidFill>
                  <a:srgbClr val="666666"/>
                </a:solidFill>
                <a:latin typeface="Spectral Light"/>
                <a:ea typeface="Spectral Light"/>
                <a:cs typeface="Spectral Light"/>
                <a:sym typeface="Spectral Light"/>
              </a:defRPr>
            </a:lvl1pPr>
            <a:lvl2pPr lvl="1" rtl="0">
              <a:spcBef>
                <a:spcPts val="0"/>
              </a:spcBef>
              <a:spcAft>
                <a:spcPts val="0"/>
              </a:spcAft>
              <a:buNone/>
              <a:defRPr sz="1200">
                <a:solidFill>
                  <a:srgbClr val="666666"/>
                </a:solidFill>
                <a:latin typeface="Spectral Light"/>
                <a:ea typeface="Spectral Light"/>
                <a:cs typeface="Spectral Light"/>
                <a:sym typeface="Spectral Light"/>
              </a:defRPr>
            </a:lvl2pPr>
            <a:lvl3pPr lvl="2" rtl="0">
              <a:spcBef>
                <a:spcPts val="0"/>
              </a:spcBef>
              <a:spcAft>
                <a:spcPts val="0"/>
              </a:spcAft>
              <a:buNone/>
              <a:defRPr sz="1200">
                <a:solidFill>
                  <a:srgbClr val="666666"/>
                </a:solidFill>
                <a:latin typeface="Spectral Light"/>
                <a:ea typeface="Spectral Light"/>
                <a:cs typeface="Spectral Light"/>
                <a:sym typeface="Spectral Light"/>
              </a:defRPr>
            </a:lvl3pPr>
            <a:lvl4pPr lvl="3" rtl="0">
              <a:spcBef>
                <a:spcPts val="0"/>
              </a:spcBef>
              <a:spcAft>
                <a:spcPts val="0"/>
              </a:spcAft>
              <a:buNone/>
              <a:defRPr sz="1200">
                <a:solidFill>
                  <a:srgbClr val="666666"/>
                </a:solidFill>
                <a:latin typeface="Spectral Light"/>
                <a:ea typeface="Spectral Light"/>
                <a:cs typeface="Spectral Light"/>
                <a:sym typeface="Spectral Light"/>
              </a:defRPr>
            </a:lvl4pPr>
            <a:lvl5pPr lvl="4" rtl="0">
              <a:spcBef>
                <a:spcPts val="0"/>
              </a:spcBef>
              <a:spcAft>
                <a:spcPts val="0"/>
              </a:spcAft>
              <a:buNone/>
              <a:defRPr sz="1200">
                <a:solidFill>
                  <a:srgbClr val="666666"/>
                </a:solidFill>
                <a:latin typeface="Spectral Light"/>
                <a:ea typeface="Spectral Light"/>
                <a:cs typeface="Spectral Light"/>
                <a:sym typeface="Spectral Light"/>
              </a:defRPr>
            </a:lvl5pPr>
            <a:lvl6pPr lvl="5" rtl="0">
              <a:spcBef>
                <a:spcPts val="0"/>
              </a:spcBef>
              <a:spcAft>
                <a:spcPts val="0"/>
              </a:spcAft>
              <a:buNone/>
              <a:defRPr sz="1200">
                <a:solidFill>
                  <a:srgbClr val="666666"/>
                </a:solidFill>
                <a:latin typeface="Spectral Light"/>
                <a:ea typeface="Spectral Light"/>
                <a:cs typeface="Spectral Light"/>
                <a:sym typeface="Spectral Light"/>
              </a:defRPr>
            </a:lvl6pPr>
            <a:lvl7pPr lvl="6" rtl="0">
              <a:spcBef>
                <a:spcPts val="0"/>
              </a:spcBef>
              <a:spcAft>
                <a:spcPts val="0"/>
              </a:spcAft>
              <a:buNone/>
              <a:defRPr sz="1200">
                <a:solidFill>
                  <a:srgbClr val="666666"/>
                </a:solidFill>
                <a:latin typeface="Spectral Light"/>
                <a:ea typeface="Spectral Light"/>
                <a:cs typeface="Spectral Light"/>
                <a:sym typeface="Spectral Light"/>
              </a:defRPr>
            </a:lvl7pPr>
            <a:lvl8pPr lvl="7" rtl="0">
              <a:spcBef>
                <a:spcPts val="0"/>
              </a:spcBef>
              <a:spcAft>
                <a:spcPts val="0"/>
              </a:spcAft>
              <a:buNone/>
              <a:defRPr sz="1200">
                <a:solidFill>
                  <a:srgbClr val="666666"/>
                </a:solidFill>
                <a:latin typeface="Spectral Light"/>
                <a:ea typeface="Spectral Light"/>
                <a:cs typeface="Spectral Light"/>
                <a:sym typeface="Spectral Light"/>
              </a:defRPr>
            </a:lvl8pPr>
            <a:lvl9pPr lvl="8" rtl="0">
              <a:spcBef>
                <a:spcPts val="0"/>
              </a:spcBef>
              <a:spcAft>
                <a:spcPts val="0"/>
              </a:spcAft>
              <a:buNone/>
              <a:defRPr sz="1200">
                <a:solidFill>
                  <a:srgbClr val="666666"/>
                </a:solidFill>
                <a:latin typeface="Spectral Light"/>
                <a:ea typeface="Spectral Light"/>
                <a:cs typeface="Spectral Light"/>
                <a:sym typeface="Spectral 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Title &amp; subtitle slide" type="secHead">
  <p:cSld name="SECTION_HEADER">
    <p:bg>
      <p:bgPr>
        <a:no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77425" y="2095075"/>
            <a:ext cx="3942300" cy="1585200"/>
          </a:xfrm>
          <a:prstGeom prst="rect">
            <a:avLst/>
          </a:prstGeom>
        </p:spPr>
        <p:txBody>
          <a:bodyPr spcFirstLastPara="1" wrap="square" lIns="91425" tIns="91425" rIns="91425" bIns="91425" anchor="b" anchorCtr="0">
            <a:noAutofit/>
          </a:bodyPr>
          <a:lstStyle>
            <a:lvl1pPr lvl="0">
              <a:spcBef>
                <a:spcPts val="0"/>
              </a:spcBef>
              <a:spcAft>
                <a:spcPts val="0"/>
              </a:spcAft>
              <a:buClr>
                <a:srgbClr val="373334"/>
              </a:buClr>
              <a:buSzPts val="3300"/>
              <a:buNone/>
              <a:defRPr sz="3300">
                <a:solidFill>
                  <a:srgbClr val="373334"/>
                </a:solidFill>
              </a:defRPr>
            </a:lvl1pPr>
            <a:lvl2pPr lvl="1">
              <a:spcBef>
                <a:spcPts val="0"/>
              </a:spcBef>
              <a:spcAft>
                <a:spcPts val="0"/>
              </a:spcAft>
              <a:buClr>
                <a:srgbClr val="373334"/>
              </a:buClr>
              <a:buSzPts val="3300"/>
              <a:buNone/>
              <a:defRPr sz="3300">
                <a:solidFill>
                  <a:srgbClr val="373334"/>
                </a:solidFill>
              </a:defRPr>
            </a:lvl2pPr>
            <a:lvl3pPr lvl="2">
              <a:spcBef>
                <a:spcPts val="0"/>
              </a:spcBef>
              <a:spcAft>
                <a:spcPts val="0"/>
              </a:spcAft>
              <a:buClr>
                <a:srgbClr val="373334"/>
              </a:buClr>
              <a:buSzPts val="3300"/>
              <a:buNone/>
              <a:defRPr sz="3300">
                <a:solidFill>
                  <a:srgbClr val="373334"/>
                </a:solidFill>
              </a:defRPr>
            </a:lvl3pPr>
            <a:lvl4pPr lvl="3">
              <a:spcBef>
                <a:spcPts val="0"/>
              </a:spcBef>
              <a:spcAft>
                <a:spcPts val="0"/>
              </a:spcAft>
              <a:buClr>
                <a:srgbClr val="373334"/>
              </a:buClr>
              <a:buSzPts val="3300"/>
              <a:buNone/>
              <a:defRPr sz="3300">
                <a:solidFill>
                  <a:srgbClr val="373334"/>
                </a:solidFill>
              </a:defRPr>
            </a:lvl4pPr>
            <a:lvl5pPr lvl="4">
              <a:spcBef>
                <a:spcPts val="0"/>
              </a:spcBef>
              <a:spcAft>
                <a:spcPts val="0"/>
              </a:spcAft>
              <a:buClr>
                <a:srgbClr val="373334"/>
              </a:buClr>
              <a:buSzPts val="3300"/>
              <a:buNone/>
              <a:defRPr sz="3300">
                <a:solidFill>
                  <a:srgbClr val="373334"/>
                </a:solidFill>
              </a:defRPr>
            </a:lvl5pPr>
            <a:lvl6pPr lvl="5">
              <a:spcBef>
                <a:spcPts val="0"/>
              </a:spcBef>
              <a:spcAft>
                <a:spcPts val="0"/>
              </a:spcAft>
              <a:buClr>
                <a:srgbClr val="373334"/>
              </a:buClr>
              <a:buSzPts val="3300"/>
              <a:buNone/>
              <a:defRPr sz="3300">
                <a:solidFill>
                  <a:srgbClr val="373334"/>
                </a:solidFill>
              </a:defRPr>
            </a:lvl6pPr>
            <a:lvl7pPr lvl="6">
              <a:spcBef>
                <a:spcPts val="0"/>
              </a:spcBef>
              <a:spcAft>
                <a:spcPts val="0"/>
              </a:spcAft>
              <a:buClr>
                <a:srgbClr val="373334"/>
              </a:buClr>
              <a:buSzPts val="3300"/>
              <a:buNone/>
              <a:defRPr sz="3300">
                <a:solidFill>
                  <a:srgbClr val="373334"/>
                </a:solidFill>
              </a:defRPr>
            </a:lvl7pPr>
            <a:lvl8pPr lvl="7">
              <a:spcBef>
                <a:spcPts val="0"/>
              </a:spcBef>
              <a:spcAft>
                <a:spcPts val="0"/>
              </a:spcAft>
              <a:buClr>
                <a:srgbClr val="373334"/>
              </a:buClr>
              <a:buSzPts val="3300"/>
              <a:buNone/>
              <a:defRPr sz="3300">
                <a:solidFill>
                  <a:srgbClr val="373334"/>
                </a:solidFill>
              </a:defRPr>
            </a:lvl8pPr>
            <a:lvl9pPr lvl="8">
              <a:spcBef>
                <a:spcPts val="0"/>
              </a:spcBef>
              <a:spcAft>
                <a:spcPts val="0"/>
              </a:spcAft>
              <a:buClr>
                <a:srgbClr val="373334"/>
              </a:buClr>
              <a:buSzPts val="3300"/>
              <a:buNone/>
              <a:defRPr sz="3300">
                <a:solidFill>
                  <a:srgbClr val="373334"/>
                </a:solidFill>
              </a:defRPr>
            </a:lvl9pPr>
          </a:lstStyle>
          <a:p>
            <a:endParaRPr/>
          </a:p>
        </p:txBody>
      </p:sp>
      <p:sp>
        <p:nvSpPr>
          <p:cNvPr id="15" name="Google Shape;15;p3"/>
          <p:cNvSpPr txBox="1">
            <a:spLocks noGrp="1"/>
          </p:cNvSpPr>
          <p:nvPr>
            <p:ph type="subTitle" idx="1"/>
          </p:nvPr>
        </p:nvSpPr>
        <p:spPr>
          <a:xfrm>
            <a:off x="1477425" y="4030950"/>
            <a:ext cx="2770200" cy="578100"/>
          </a:xfrm>
          <a:prstGeom prst="rect">
            <a:avLst/>
          </a:prstGeom>
        </p:spPr>
        <p:txBody>
          <a:bodyPr spcFirstLastPara="1" wrap="square" lIns="91425" tIns="91425" rIns="91425" bIns="91425" anchor="t" anchorCtr="0">
            <a:noAutofit/>
          </a:bodyPr>
          <a:lstStyle>
            <a:lvl1pPr lvl="0">
              <a:spcBef>
                <a:spcPts val="0"/>
              </a:spcBef>
              <a:spcAft>
                <a:spcPts val="0"/>
              </a:spcAft>
              <a:buNone/>
              <a:defRPr sz="1400">
                <a:solidFill>
                  <a:srgbClr val="666666"/>
                </a:solidFill>
                <a:latin typeface="Spectral Light"/>
                <a:ea typeface="Spectral Light"/>
                <a:cs typeface="Spectral Light"/>
                <a:sym typeface="Spectral Light"/>
              </a:defRPr>
            </a:lvl1pPr>
            <a:lvl2pPr lvl="1">
              <a:spcBef>
                <a:spcPts val="0"/>
              </a:spcBef>
              <a:spcAft>
                <a:spcPts val="0"/>
              </a:spcAft>
              <a:buNone/>
              <a:defRPr>
                <a:solidFill>
                  <a:srgbClr val="666666"/>
                </a:solidFill>
                <a:latin typeface="Spectral Light"/>
                <a:ea typeface="Spectral Light"/>
                <a:cs typeface="Spectral Light"/>
                <a:sym typeface="Spectral Light"/>
              </a:defRPr>
            </a:lvl2pPr>
            <a:lvl3pPr lvl="2">
              <a:spcBef>
                <a:spcPts val="0"/>
              </a:spcBef>
              <a:spcAft>
                <a:spcPts val="0"/>
              </a:spcAft>
              <a:buNone/>
              <a:defRPr>
                <a:solidFill>
                  <a:srgbClr val="666666"/>
                </a:solidFill>
                <a:latin typeface="Spectral Light"/>
                <a:ea typeface="Spectral Light"/>
                <a:cs typeface="Spectral Light"/>
                <a:sym typeface="Spectral Light"/>
              </a:defRPr>
            </a:lvl3pPr>
            <a:lvl4pPr lvl="3">
              <a:spcBef>
                <a:spcPts val="0"/>
              </a:spcBef>
              <a:spcAft>
                <a:spcPts val="0"/>
              </a:spcAft>
              <a:buNone/>
              <a:defRPr>
                <a:solidFill>
                  <a:srgbClr val="666666"/>
                </a:solidFill>
                <a:latin typeface="Spectral Light"/>
                <a:ea typeface="Spectral Light"/>
                <a:cs typeface="Spectral Light"/>
                <a:sym typeface="Spectral Light"/>
              </a:defRPr>
            </a:lvl4pPr>
            <a:lvl5pPr lvl="4">
              <a:spcBef>
                <a:spcPts val="0"/>
              </a:spcBef>
              <a:spcAft>
                <a:spcPts val="0"/>
              </a:spcAft>
              <a:buNone/>
              <a:defRPr>
                <a:solidFill>
                  <a:srgbClr val="666666"/>
                </a:solidFill>
                <a:latin typeface="Spectral Light"/>
                <a:ea typeface="Spectral Light"/>
                <a:cs typeface="Spectral Light"/>
                <a:sym typeface="Spectral Light"/>
              </a:defRPr>
            </a:lvl5pPr>
            <a:lvl6pPr lvl="5">
              <a:spcBef>
                <a:spcPts val="0"/>
              </a:spcBef>
              <a:spcAft>
                <a:spcPts val="0"/>
              </a:spcAft>
              <a:buNone/>
              <a:defRPr>
                <a:solidFill>
                  <a:srgbClr val="666666"/>
                </a:solidFill>
                <a:latin typeface="Spectral Light"/>
                <a:ea typeface="Spectral Light"/>
                <a:cs typeface="Spectral Light"/>
                <a:sym typeface="Spectral Light"/>
              </a:defRPr>
            </a:lvl6pPr>
            <a:lvl7pPr lvl="6">
              <a:spcBef>
                <a:spcPts val="0"/>
              </a:spcBef>
              <a:spcAft>
                <a:spcPts val="0"/>
              </a:spcAft>
              <a:buNone/>
              <a:defRPr>
                <a:solidFill>
                  <a:srgbClr val="666666"/>
                </a:solidFill>
                <a:latin typeface="Spectral Light"/>
                <a:ea typeface="Spectral Light"/>
                <a:cs typeface="Spectral Light"/>
                <a:sym typeface="Spectral Light"/>
              </a:defRPr>
            </a:lvl7pPr>
            <a:lvl8pPr lvl="7">
              <a:spcBef>
                <a:spcPts val="0"/>
              </a:spcBef>
              <a:spcAft>
                <a:spcPts val="0"/>
              </a:spcAft>
              <a:buNone/>
              <a:defRPr>
                <a:solidFill>
                  <a:srgbClr val="666666"/>
                </a:solidFill>
                <a:latin typeface="Spectral Light"/>
                <a:ea typeface="Spectral Light"/>
                <a:cs typeface="Spectral Light"/>
                <a:sym typeface="Spectral Light"/>
              </a:defRPr>
            </a:lvl8pPr>
            <a:lvl9pPr lvl="8">
              <a:spcBef>
                <a:spcPts val="0"/>
              </a:spcBef>
              <a:spcAft>
                <a:spcPts val="0"/>
              </a:spcAft>
              <a:buNone/>
              <a:defRPr>
                <a:solidFill>
                  <a:srgbClr val="666666"/>
                </a:solidFill>
                <a:latin typeface="Spectral Light"/>
                <a:ea typeface="Spectral Light"/>
                <a:cs typeface="Spectral Light"/>
                <a:sym typeface="Spectral Light"/>
              </a:defRPr>
            </a:lvl9pPr>
          </a:lstStyle>
          <a:p>
            <a:endParaRPr/>
          </a:p>
        </p:txBody>
      </p:sp>
      <p:sp>
        <p:nvSpPr>
          <p:cNvPr id="17" name="Google Shape;17;p3"/>
          <p:cNvSpPr/>
          <p:nvPr/>
        </p:nvSpPr>
        <p:spPr>
          <a:xfrm rot="-5400000">
            <a:off x="-1173125" y="2799675"/>
            <a:ext cx="4615200" cy="92400"/>
          </a:xfrm>
          <a:prstGeom prst="rect">
            <a:avLst/>
          </a:prstGeom>
          <a:solidFill>
            <a:srgbClr val="174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ráfico 8">
            <a:extLst>
              <a:ext uri="{FF2B5EF4-FFF2-40B4-BE49-F238E27FC236}">
                <a16:creationId xmlns:a16="http://schemas.microsoft.com/office/drawing/2014/main" id="{DFEBAE08-9ABD-8C49-902C-993C5B9AA85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35711" y="4555710"/>
            <a:ext cx="402793" cy="42925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1pPr>
            <a:lvl2pPr lvl="1"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2pPr>
            <a:lvl3pPr lvl="2"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3pPr>
            <a:lvl4pPr lvl="3"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4pPr>
            <a:lvl5pPr lvl="4"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5pPr>
            <a:lvl6pPr lvl="5"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6pPr>
            <a:lvl7pPr lvl="6"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7pPr>
            <a:lvl8pPr lvl="7"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8pPr>
            <a:lvl9pPr lvl="8"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1pPr>
            <a:lvl2pPr marL="914400" lvl="1"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2pPr>
            <a:lvl3pPr marL="1371600" lvl="2"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3pPr>
            <a:lvl4pPr marL="1828800" lvl="3"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4pPr>
            <a:lvl5pPr marL="2286000" lvl="4"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5pPr>
            <a:lvl6pPr marL="2743200" lvl="5"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6pPr>
            <a:lvl7pPr marL="3200400" lvl="6"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7pPr>
            <a:lvl8pPr marL="3657600" lvl="7"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8pPr>
            <a:lvl9pPr marL="4114800" lvl="8"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hyperlink" Target="https://discord.gg/wt5CVZZWJ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6"/>
          <p:cNvPicPr preferRelativeResize="0"/>
          <p:nvPr/>
        </p:nvPicPr>
        <p:blipFill rotWithShape="1">
          <a:blip r:embed="rId3">
            <a:alphaModFix/>
          </a:blip>
          <a:srcRect l="13106" t="15681" r="3518" b="17473"/>
          <a:stretch/>
        </p:blipFill>
        <p:spPr>
          <a:xfrm>
            <a:off x="1198475" y="534325"/>
            <a:ext cx="7624521" cy="4074852"/>
          </a:xfrm>
          <a:prstGeom prst="rect">
            <a:avLst/>
          </a:prstGeom>
          <a:noFill/>
          <a:ln>
            <a:noFill/>
          </a:ln>
        </p:spPr>
      </p:pic>
      <p:sp>
        <p:nvSpPr>
          <p:cNvPr id="164" name="Google Shape;164;p26"/>
          <p:cNvSpPr txBox="1">
            <a:spLocks noGrp="1"/>
          </p:cNvSpPr>
          <p:nvPr>
            <p:ph type="ctrTitle"/>
          </p:nvPr>
        </p:nvSpPr>
        <p:spPr>
          <a:xfrm>
            <a:off x="1516500" y="1001050"/>
            <a:ext cx="6809100" cy="3141600"/>
          </a:xfrm>
          <a:prstGeom prst="rect">
            <a:avLst/>
          </a:prstGeom>
        </p:spPr>
        <p:txBody>
          <a:bodyPr spcFirstLastPara="1" wrap="square" lIns="91425" tIns="91425" rIns="91425" bIns="91425" anchor="ctr" anchorCtr="0">
            <a:noAutofit/>
          </a:bodyPr>
          <a:lstStyle/>
          <a:p>
            <a:pPr>
              <a:buClr>
                <a:srgbClr val="000000"/>
              </a:buClr>
              <a:buSzPts val="1100"/>
            </a:pPr>
            <a:r>
              <a:rPr lang="pt-BR" sz="3200" b="1" dirty="0">
                <a:solidFill>
                  <a:schemeClr val="dk1"/>
                </a:solidFill>
                <a:latin typeface="Times New Roman"/>
                <a:cs typeface="Times New Roman"/>
                <a:sym typeface="Times New Roman"/>
              </a:rPr>
              <a:t>Pseudocódigo</a:t>
            </a:r>
            <a:br>
              <a:rPr lang="pt-BR" sz="1800" dirty="0"/>
            </a:br>
            <a:br>
              <a:rPr lang="pt-BR" sz="1800" dirty="0"/>
            </a:br>
            <a:r>
              <a:rPr lang="pt-BR" sz="1800" dirty="0" err="1"/>
              <a:t>Profº</a:t>
            </a:r>
            <a:r>
              <a:rPr lang="pt-BR" sz="1800" dirty="0"/>
              <a:t>. Tarik Ponciano</a:t>
            </a:r>
            <a:endParaRPr sz="6000" dirty="0">
              <a:solidFill>
                <a:srgbClr val="174584"/>
              </a:solidFill>
            </a:endParaRPr>
          </a:p>
        </p:txBody>
      </p:sp>
      <p:pic>
        <p:nvPicPr>
          <p:cNvPr id="13" name="Gráfico 12">
            <a:extLst>
              <a:ext uri="{FF2B5EF4-FFF2-40B4-BE49-F238E27FC236}">
                <a16:creationId xmlns:a16="http://schemas.microsoft.com/office/drawing/2014/main" id="{839B6F31-A889-BF4D-B864-4B8705EFC9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88377" y="4333164"/>
            <a:ext cx="1571756" cy="5092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A005DEC8-8C73-84BE-4077-625703D6B8BA}"/>
              </a:ext>
            </a:extLst>
          </p:cNvPr>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Exemplo</a:t>
            </a:r>
          </a:p>
        </p:txBody>
      </p:sp>
      <p:pic>
        <p:nvPicPr>
          <p:cNvPr id="3" name="Google Shape;128;p22">
            <a:extLst>
              <a:ext uri="{FF2B5EF4-FFF2-40B4-BE49-F238E27FC236}">
                <a16:creationId xmlns:a16="http://schemas.microsoft.com/office/drawing/2014/main" id="{70EF0B32-9544-5693-9363-E7CF16B3FAAB}"/>
              </a:ext>
            </a:extLst>
          </p:cNvPr>
          <p:cNvPicPr preferRelativeResize="0"/>
          <p:nvPr/>
        </p:nvPicPr>
        <p:blipFill>
          <a:blip r:embed="rId3">
            <a:alphaModFix/>
          </a:blip>
          <a:stretch>
            <a:fillRect/>
          </a:stretch>
        </p:blipFill>
        <p:spPr>
          <a:xfrm>
            <a:off x="2827222" y="947855"/>
            <a:ext cx="3085450" cy="4040600"/>
          </a:xfrm>
          <a:prstGeom prst="rect">
            <a:avLst/>
          </a:prstGeom>
          <a:noFill/>
          <a:ln>
            <a:noFill/>
          </a:ln>
        </p:spPr>
      </p:pic>
    </p:spTree>
    <p:extLst>
      <p:ext uri="{BB962C8B-B14F-4D97-AF65-F5344CB8AC3E}">
        <p14:creationId xmlns:p14="http://schemas.microsoft.com/office/powerpoint/2010/main" val="1603881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A005DEC8-8C73-84BE-4077-625703D6B8BA}"/>
              </a:ext>
            </a:extLst>
          </p:cNvPr>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Exemplo</a:t>
            </a:r>
          </a:p>
        </p:txBody>
      </p:sp>
      <p:pic>
        <p:nvPicPr>
          <p:cNvPr id="4" name="Google Shape;136;p23">
            <a:extLst>
              <a:ext uri="{FF2B5EF4-FFF2-40B4-BE49-F238E27FC236}">
                <a16:creationId xmlns:a16="http://schemas.microsoft.com/office/drawing/2014/main" id="{9759A10E-1C96-F2FA-0090-B5D42F911265}"/>
              </a:ext>
            </a:extLst>
          </p:cNvPr>
          <p:cNvPicPr preferRelativeResize="0"/>
          <p:nvPr/>
        </p:nvPicPr>
        <p:blipFill>
          <a:blip r:embed="rId3">
            <a:alphaModFix/>
          </a:blip>
          <a:stretch>
            <a:fillRect/>
          </a:stretch>
        </p:blipFill>
        <p:spPr>
          <a:xfrm>
            <a:off x="2370675" y="1191737"/>
            <a:ext cx="4402650" cy="3304575"/>
          </a:xfrm>
          <a:prstGeom prst="rect">
            <a:avLst/>
          </a:prstGeom>
          <a:noFill/>
          <a:ln>
            <a:noFill/>
          </a:ln>
        </p:spPr>
      </p:pic>
    </p:spTree>
    <p:extLst>
      <p:ext uri="{BB962C8B-B14F-4D97-AF65-F5344CB8AC3E}">
        <p14:creationId xmlns:p14="http://schemas.microsoft.com/office/powerpoint/2010/main" val="3903312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A005DEC8-8C73-84BE-4077-625703D6B8BA}"/>
              </a:ext>
            </a:extLst>
          </p:cNvPr>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Exemplo</a:t>
            </a:r>
          </a:p>
        </p:txBody>
      </p:sp>
      <p:pic>
        <p:nvPicPr>
          <p:cNvPr id="3" name="Google Shape;144;p24">
            <a:extLst>
              <a:ext uri="{FF2B5EF4-FFF2-40B4-BE49-F238E27FC236}">
                <a16:creationId xmlns:a16="http://schemas.microsoft.com/office/drawing/2014/main" id="{DB070EB3-7F35-25A6-2B17-FBB0468520B5}"/>
              </a:ext>
            </a:extLst>
          </p:cNvPr>
          <p:cNvPicPr preferRelativeResize="0"/>
          <p:nvPr/>
        </p:nvPicPr>
        <p:blipFill>
          <a:blip r:embed="rId3">
            <a:alphaModFix/>
          </a:blip>
          <a:stretch>
            <a:fillRect/>
          </a:stretch>
        </p:blipFill>
        <p:spPr>
          <a:xfrm>
            <a:off x="2603662" y="1144092"/>
            <a:ext cx="3936675" cy="3614175"/>
          </a:xfrm>
          <a:prstGeom prst="rect">
            <a:avLst/>
          </a:prstGeom>
          <a:noFill/>
          <a:ln>
            <a:noFill/>
          </a:ln>
        </p:spPr>
      </p:pic>
    </p:spTree>
    <p:extLst>
      <p:ext uri="{BB962C8B-B14F-4D97-AF65-F5344CB8AC3E}">
        <p14:creationId xmlns:p14="http://schemas.microsoft.com/office/powerpoint/2010/main" val="32854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A005DEC8-8C73-84BE-4077-625703D6B8BA}"/>
              </a:ext>
            </a:extLst>
          </p:cNvPr>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Exemplo</a:t>
            </a:r>
          </a:p>
        </p:txBody>
      </p:sp>
      <p:pic>
        <p:nvPicPr>
          <p:cNvPr id="4" name="Google Shape;152;p25">
            <a:extLst>
              <a:ext uri="{FF2B5EF4-FFF2-40B4-BE49-F238E27FC236}">
                <a16:creationId xmlns:a16="http://schemas.microsoft.com/office/drawing/2014/main" id="{2A278C0B-4FB7-2A23-72B3-D60069F145A2}"/>
              </a:ext>
            </a:extLst>
          </p:cNvPr>
          <p:cNvPicPr preferRelativeResize="0"/>
          <p:nvPr/>
        </p:nvPicPr>
        <p:blipFill>
          <a:blip r:embed="rId3">
            <a:alphaModFix/>
          </a:blip>
          <a:stretch>
            <a:fillRect/>
          </a:stretch>
        </p:blipFill>
        <p:spPr>
          <a:xfrm>
            <a:off x="2573937" y="1173144"/>
            <a:ext cx="3996125" cy="3484125"/>
          </a:xfrm>
          <a:prstGeom prst="rect">
            <a:avLst/>
          </a:prstGeom>
          <a:noFill/>
          <a:ln>
            <a:noFill/>
          </a:ln>
        </p:spPr>
      </p:pic>
    </p:spTree>
    <p:extLst>
      <p:ext uri="{BB962C8B-B14F-4D97-AF65-F5344CB8AC3E}">
        <p14:creationId xmlns:p14="http://schemas.microsoft.com/office/powerpoint/2010/main" val="2459651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A005DEC8-8C73-84BE-4077-625703D6B8BA}"/>
              </a:ext>
            </a:extLst>
          </p:cNvPr>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Exemplo</a:t>
            </a:r>
          </a:p>
        </p:txBody>
      </p:sp>
      <p:pic>
        <p:nvPicPr>
          <p:cNvPr id="3" name="Google Shape;160;p26">
            <a:extLst>
              <a:ext uri="{FF2B5EF4-FFF2-40B4-BE49-F238E27FC236}">
                <a16:creationId xmlns:a16="http://schemas.microsoft.com/office/drawing/2014/main" id="{77830CA6-B0E0-871E-83B6-3F111280FDB9}"/>
              </a:ext>
            </a:extLst>
          </p:cNvPr>
          <p:cNvPicPr preferRelativeResize="0"/>
          <p:nvPr/>
        </p:nvPicPr>
        <p:blipFill>
          <a:blip r:embed="rId3">
            <a:alphaModFix/>
          </a:blip>
          <a:stretch>
            <a:fillRect/>
          </a:stretch>
        </p:blipFill>
        <p:spPr>
          <a:xfrm>
            <a:off x="2342900" y="1017650"/>
            <a:ext cx="4137953" cy="3368950"/>
          </a:xfrm>
          <a:prstGeom prst="rect">
            <a:avLst/>
          </a:prstGeom>
          <a:noFill/>
          <a:ln>
            <a:noFill/>
          </a:ln>
        </p:spPr>
      </p:pic>
    </p:spTree>
    <p:extLst>
      <p:ext uri="{BB962C8B-B14F-4D97-AF65-F5344CB8AC3E}">
        <p14:creationId xmlns:p14="http://schemas.microsoft.com/office/powerpoint/2010/main" val="1974416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A005DEC8-8C73-84BE-4077-625703D6B8BA}"/>
              </a:ext>
            </a:extLst>
          </p:cNvPr>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Exercícios</a:t>
            </a:r>
          </a:p>
        </p:txBody>
      </p:sp>
      <p:sp>
        <p:nvSpPr>
          <p:cNvPr id="4" name="Google Shape;166;p27">
            <a:extLst>
              <a:ext uri="{FF2B5EF4-FFF2-40B4-BE49-F238E27FC236}">
                <a16:creationId xmlns:a16="http://schemas.microsoft.com/office/drawing/2014/main" id="{566B31D7-407C-851A-D3B8-E643FD273AF2}"/>
              </a:ext>
            </a:extLst>
          </p:cNvPr>
          <p:cNvSpPr txBox="1">
            <a:spLocks/>
          </p:cNvSpPr>
          <p:nvPr/>
        </p:nvSpPr>
        <p:spPr>
          <a:xfrm>
            <a:off x="1412985" y="1271279"/>
            <a:ext cx="7450688" cy="3129300"/>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1pPr>
            <a:lvl2pPr marL="914400" marR="0" lvl="1"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2pPr>
            <a:lvl3pPr marL="1371600" marR="0" lvl="2"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3pPr>
            <a:lvl4pPr marL="1828800" marR="0" lvl="3"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4pPr>
            <a:lvl5pPr marL="2286000" marR="0" lvl="4"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5pPr>
            <a:lvl6pPr marL="2743200" marR="0" lvl="5"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6pPr>
            <a:lvl7pPr marL="3200400" marR="0" lvl="6"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7pPr>
            <a:lvl8pPr marL="3657600" marR="0" lvl="7"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8pPr>
            <a:lvl9pPr marL="4114800" marR="0" lvl="8"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9pPr>
          </a:lstStyle>
          <a:p>
            <a:pPr marL="0" indent="0" algn="just"/>
            <a:r>
              <a:rPr lang="pt-BR" sz="2000">
                <a:solidFill>
                  <a:srgbClr val="000000"/>
                </a:solidFill>
                <a:latin typeface="Arial"/>
                <a:ea typeface="Arial"/>
                <a:cs typeface="Arial"/>
                <a:sym typeface="Arial"/>
              </a:rPr>
              <a:t>01) Fazer um programa que imprima a média aritmética dos números 8,9 e 7. A média dos números 4, 5 e 6. A soma das duas médias. A media das medias. </a:t>
            </a:r>
          </a:p>
          <a:p>
            <a:pPr marL="0" indent="0" algn="just">
              <a:spcBef>
                <a:spcPts val="1200"/>
              </a:spcBef>
            </a:pPr>
            <a:endParaRPr lang="pt-BR" sz="2000">
              <a:solidFill>
                <a:srgbClr val="000000"/>
              </a:solidFill>
              <a:latin typeface="Arial"/>
              <a:ea typeface="Arial"/>
              <a:cs typeface="Arial"/>
              <a:sym typeface="Arial"/>
            </a:endParaRPr>
          </a:p>
          <a:p>
            <a:pPr marL="0" indent="0" algn="just">
              <a:spcBef>
                <a:spcPts val="1200"/>
              </a:spcBef>
              <a:spcAft>
                <a:spcPts val="1200"/>
              </a:spcAft>
            </a:pPr>
            <a:r>
              <a:rPr lang="pt-BR" sz="2000">
                <a:solidFill>
                  <a:srgbClr val="000000"/>
                </a:solidFill>
                <a:latin typeface="Arial"/>
                <a:ea typeface="Arial"/>
                <a:cs typeface="Arial"/>
                <a:sym typeface="Arial"/>
              </a:rPr>
              <a:t>02) Ler um ano de nascimento e ano atual. Imprimir a idade da pessoa. Se a idade for maior ou igual a 18 leia o nome da pessoa e imprima o nome digitado e uma mensagem informando que sua entrada é permitida. (Ex: Fulano, sua entrada foi permitida.) </a:t>
            </a:r>
          </a:p>
        </p:txBody>
      </p:sp>
    </p:spTree>
    <p:extLst>
      <p:ext uri="{BB962C8B-B14F-4D97-AF65-F5344CB8AC3E}">
        <p14:creationId xmlns:p14="http://schemas.microsoft.com/office/powerpoint/2010/main" val="2546914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A005DEC8-8C73-84BE-4077-625703D6B8BA}"/>
              </a:ext>
            </a:extLst>
          </p:cNvPr>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Exercícios</a:t>
            </a:r>
          </a:p>
        </p:txBody>
      </p:sp>
      <p:sp>
        <p:nvSpPr>
          <p:cNvPr id="4" name="Google Shape;166;p27">
            <a:extLst>
              <a:ext uri="{FF2B5EF4-FFF2-40B4-BE49-F238E27FC236}">
                <a16:creationId xmlns:a16="http://schemas.microsoft.com/office/drawing/2014/main" id="{566B31D7-407C-851A-D3B8-E643FD273AF2}"/>
              </a:ext>
            </a:extLst>
          </p:cNvPr>
          <p:cNvSpPr txBox="1">
            <a:spLocks/>
          </p:cNvSpPr>
          <p:nvPr/>
        </p:nvSpPr>
        <p:spPr>
          <a:xfrm>
            <a:off x="1412985" y="1271279"/>
            <a:ext cx="7450688" cy="31293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1pPr>
            <a:lvl2pPr marL="914400" marR="0" lvl="1"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2pPr>
            <a:lvl3pPr marL="1371600" marR="0" lvl="2"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3pPr>
            <a:lvl4pPr marL="1828800" marR="0" lvl="3"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4pPr>
            <a:lvl5pPr marL="2286000" marR="0" lvl="4"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5pPr>
            <a:lvl6pPr marL="2743200" marR="0" lvl="5"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6pPr>
            <a:lvl7pPr marL="3200400" marR="0" lvl="6"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7pPr>
            <a:lvl8pPr marL="3657600" marR="0" lvl="7"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8pPr>
            <a:lvl9pPr marL="4114800" marR="0" lvl="8"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9pPr>
          </a:lstStyle>
          <a:p>
            <a:pPr marL="0" lvl="0" indent="0" algn="just" rtl="0">
              <a:spcBef>
                <a:spcPts val="0"/>
              </a:spcBef>
              <a:spcAft>
                <a:spcPts val="0"/>
              </a:spcAft>
              <a:buNone/>
            </a:pPr>
            <a:r>
              <a:rPr lang="pt-BR" sz="2000" dirty="0">
                <a:solidFill>
                  <a:srgbClr val="000000"/>
                </a:solidFill>
                <a:latin typeface="Arial"/>
                <a:ea typeface="Arial"/>
                <a:cs typeface="Arial"/>
                <a:sym typeface="Arial"/>
              </a:rPr>
              <a:t>03) Solicitar salário, prestação. Se prestação for maior que 20% do salário, imprimir : Empréstimo não pode ser concedido. Senão imprimir Empréstimo pode ser concedido. </a:t>
            </a:r>
          </a:p>
          <a:p>
            <a:pPr marL="0" lvl="0" indent="0" algn="just" rtl="0">
              <a:spcBef>
                <a:spcPts val="1200"/>
              </a:spcBef>
              <a:spcAft>
                <a:spcPts val="0"/>
              </a:spcAft>
              <a:buNone/>
            </a:pPr>
            <a:endParaRPr lang="pt-BR" sz="2000" dirty="0">
              <a:solidFill>
                <a:srgbClr val="000000"/>
              </a:solidFill>
              <a:latin typeface="Arial"/>
              <a:ea typeface="Arial"/>
              <a:cs typeface="Arial"/>
              <a:sym typeface="Arial"/>
            </a:endParaRPr>
          </a:p>
          <a:p>
            <a:pPr marL="0" lvl="0" indent="0" algn="just" rtl="0">
              <a:spcBef>
                <a:spcPts val="1200"/>
              </a:spcBef>
              <a:spcAft>
                <a:spcPts val="1200"/>
              </a:spcAft>
              <a:buNone/>
            </a:pPr>
            <a:r>
              <a:rPr lang="pt-BR" sz="2000" dirty="0">
                <a:solidFill>
                  <a:srgbClr val="000000"/>
                </a:solidFill>
                <a:latin typeface="Arial"/>
                <a:ea typeface="Arial"/>
                <a:cs typeface="Arial"/>
                <a:sym typeface="Arial"/>
              </a:rPr>
              <a:t>04) Determinar o fatorial de 6, 5, 4. Determinar valores a partir da operação de potenciação. </a:t>
            </a:r>
          </a:p>
        </p:txBody>
      </p:sp>
    </p:spTree>
    <p:extLst>
      <p:ext uri="{BB962C8B-B14F-4D97-AF65-F5344CB8AC3E}">
        <p14:creationId xmlns:p14="http://schemas.microsoft.com/office/powerpoint/2010/main" val="3637328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A005DEC8-8C73-84BE-4077-625703D6B8BA}"/>
              </a:ext>
            </a:extLst>
          </p:cNvPr>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Exercícios</a:t>
            </a:r>
          </a:p>
        </p:txBody>
      </p:sp>
      <p:sp>
        <p:nvSpPr>
          <p:cNvPr id="4" name="Google Shape;166;p27">
            <a:extLst>
              <a:ext uri="{FF2B5EF4-FFF2-40B4-BE49-F238E27FC236}">
                <a16:creationId xmlns:a16="http://schemas.microsoft.com/office/drawing/2014/main" id="{566B31D7-407C-851A-D3B8-E643FD273AF2}"/>
              </a:ext>
            </a:extLst>
          </p:cNvPr>
          <p:cNvSpPr txBox="1">
            <a:spLocks/>
          </p:cNvSpPr>
          <p:nvPr/>
        </p:nvSpPr>
        <p:spPr>
          <a:xfrm>
            <a:off x="1412985" y="1271279"/>
            <a:ext cx="7450688" cy="3020394"/>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1pPr>
            <a:lvl2pPr marL="914400" marR="0" lvl="1"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2pPr>
            <a:lvl3pPr marL="1371600" marR="0" lvl="2"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3pPr>
            <a:lvl4pPr marL="1828800" marR="0" lvl="3"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4pPr>
            <a:lvl5pPr marL="2286000" marR="0" lvl="4"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5pPr>
            <a:lvl6pPr marL="2743200" marR="0" lvl="5"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6pPr>
            <a:lvl7pPr marL="3200400" marR="0" lvl="6"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7pPr>
            <a:lvl8pPr marL="3657600" marR="0" lvl="7"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8pPr>
            <a:lvl9pPr marL="4114800" marR="0" lvl="8"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9pPr>
          </a:lstStyle>
          <a:p>
            <a:pPr marL="0" lvl="0" indent="0" algn="just" rtl="0">
              <a:spcBef>
                <a:spcPts val="0"/>
              </a:spcBef>
              <a:spcAft>
                <a:spcPts val="0"/>
              </a:spcAft>
              <a:buNone/>
            </a:pPr>
            <a:r>
              <a:rPr lang="pt-BR" sz="2800" dirty="0">
                <a:solidFill>
                  <a:srgbClr val="000000"/>
                </a:solidFill>
                <a:latin typeface="Arial"/>
                <a:ea typeface="Arial"/>
                <a:cs typeface="Arial"/>
                <a:sym typeface="Arial"/>
              </a:rPr>
              <a:t>05) Informar um número e imprimir se é par ou ímpar. </a:t>
            </a:r>
          </a:p>
          <a:p>
            <a:pPr marL="0" lvl="0" indent="0" algn="just" rtl="0">
              <a:spcBef>
                <a:spcPts val="1200"/>
              </a:spcBef>
              <a:spcAft>
                <a:spcPts val="0"/>
              </a:spcAft>
              <a:buNone/>
            </a:pPr>
            <a:r>
              <a:rPr lang="pt-BR" sz="2800" dirty="0">
                <a:solidFill>
                  <a:srgbClr val="000000"/>
                </a:solidFill>
                <a:latin typeface="Arial"/>
                <a:ea typeface="Arial"/>
                <a:cs typeface="Arial"/>
                <a:sym typeface="Arial"/>
              </a:rPr>
              <a:t>06) Ler 1 número. Se positivo, imprimir raiz quadrada senão o quadrado do número. </a:t>
            </a:r>
          </a:p>
          <a:p>
            <a:pPr marL="0" lvl="0" indent="0" algn="just" rtl="0">
              <a:spcBef>
                <a:spcPts val="1200"/>
              </a:spcBef>
              <a:spcAft>
                <a:spcPts val="0"/>
              </a:spcAft>
              <a:buNone/>
            </a:pPr>
            <a:r>
              <a:rPr lang="pt-BR" sz="2800" dirty="0">
                <a:solidFill>
                  <a:srgbClr val="000000"/>
                </a:solidFill>
                <a:latin typeface="Arial"/>
                <a:ea typeface="Arial"/>
                <a:cs typeface="Arial"/>
                <a:sym typeface="Arial"/>
              </a:rPr>
              <a:t>07) Ler um número e imprimir igual a 20, menor que 20, maior que 20. </a:t>
            </a:r>
          </a:p>
          <a:p>
            <a:pPr marL="0" lvl="0" indent="0" algn="just" rtl="0">
              <a:spcBef>
                <a:spcPts val="1200"/>
              </a:spcBef>
              <a:spcAft>
                <a:spcPts val="0"/>
              </a:spcAft>
              <a:buNone/>
            </a:pPr>
            <a:r>
              <a:rPr lang="pt-BR" sz="2800" dirty="0">
                <a:solidFill>
                  <a:srgbClr val="000000"/>
                </a:solidFill>
                <a:latin typeface="Arial"/>
                <a:ea typeface="Arial"/>
                <a:cs typeface="Arial"/>
                <a:sym typeface="Arial"/>
              </a:rPr>
              <a:t>08) Crie um algoritmo que receba 3 números e informe qual o maior entre eles. </a:t>
            </a:r>
          </a:p>
        </p:txBody>
      </p:sp>
    </p:spTree>
    <p:extLst>
      <p:ext uri="{BB962C8B-B14F-4D97-AF65-F5344CB8AC3E}">
        <p14:creationId xmlns:p14="http://schemas.microsoft.com/office/powerpoint/2010/main" val="1146507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A005DEC8-8C73-84BE-4077-625703D6B8BA}"/>
              </a:ext>
            </a:extLst>
          </p:cNvPr>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Exercícios</a:t>
            </a:r>
          </a:p>
        </p:txBody>
      </p:sp>
      <p:sp>
        <p:nvSpPr>
          <p:cNvPr id="4" name="Google Shape;166;p27">
            <a:extLst>
              <a:ext uri="{FF2B5EF4-FFF2-40B4-BE49-F238E27FC236}">
                <a16:creationId xmlns:a16="http://schemas.microsoft.com/office/drawing/2014/main" id="{566B31D7-407C-851A-D3B8-E643FD273AF2}"/>
              </a:ext>
            </a:extLst>
          </p:cNvPr>
          <p:cNvSpPr txBox="1">
            <a:spLocks/>
          </p:cNvSpPr>
          <p:nvPr/>
        </p:nvSpPr>
        <p:spPr>
          <a:xfrm>
            <a:off x="1412985" y="1271279"/>
            <a:ext cx="7450688" cy="3020394"/>
          </a:xfrm>
          <a:prstGeom prst="rect">
            <a:avLst/>
          </a:prstGeom>
          <a:noFill/>
          <a:ln>
            <a:noFill/>
          </a:ln>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1pPr>
            <a:lvl2pPr marL="914400" marR="0" lvl="1"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2pPr>
            <a:lvl3pPr marL="1371600" marR="0" lvl="2"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3pPr>
            <a:lvl4pPr marL="1828800" marR="0" lvl="3"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4pPr>
            <a:lvl5pPr marL="2286000" marR="0" lvl="4"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5pPr>
            <a:lvl6pPr marL="2743200" marR="0" lvl="5"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6pPr>
            <a:lvl7pPr marL="3200400" marR="0" lvl="6"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7pPr>
            <a:lvl8pPr marL="3657600" marR="0" lvl="7"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8pPr>
            <a:lvl9pPr marL="4114800" marR="0" lvl="8" indent="-317500" algn="l" rtl="0">
              <a:lnSpc>
                <a:spcPct val="100000"/>
              </a:lnSpc>
              <a:spcBef>
                <a:spcPts val="0"/>
              </a:spcBef>
              <a:spcAft>
                <a:spcPts val="0"/>
              </a:spcAft>
              <a:buClr>
                <a:srgbClr val="666666"/>
              </a:buClr>
              <a:buSzPts val="1400"/>
              <a:buFont typeface="Spectral Light"/>
              <a:buNone/>
              <a:defRPr sz="1400" b="0" i="0" u="none" strike="noStrike" cap="none">
                <a:solidFill>
                  <a:srgbClr val="666666"/>
                </a:solidFill>
                <a:latin typeface="Spectral Light"/>
                <a:ea typeface="Spectral Light"/>
                <a:cs typeface="Spectral Light"/>
                <a:sym typeface="Spectral Light"/>
              </a:defRPr>
            </a:lvl9pPr>
          </a:lstStyle>
          <a:p>
            <a:pPr marL="0" lvl="0" indent="0" algn="just" rtl="0">
              <a:spcBef>
                <a:spcPts val="0"/>
              </a:spcBef>
              <a:spcAft>
                <a:spcPts val="0"/>
              </a:spcAft>
              <a:buNone/>
            </a:pPr>
            <a:r>
              <a:rPr lang="pt-BR" sz="3600" dirty="0">
                <a:solidFill>
                  <a:srgbClr val="000000"/>
                </a:solidFill>
                <a:latin typeface="Arial"/>
                <a:ea typeface="Arial"/>
                <a:cs typeface="Arial"/>
                <a:sym typeface="Arial"/>
              </a:rPr>
              <a:t>09) Faça um algoritmo que leia dois números nas variáveis </a:t>
            </a:r>
            <a:r>
              <a:rPr lang="pt-BR" sz="3600" dirty="0" err="1">
                <a:solidFill>
                  <a:srgbClr val="000000"/>
                </a:solidFill>
                <a:latin typeface="Arial"/>
                <a:ea typeface="Arial"/>
                <a:cs typeface="Arial"/>
                <a:sym typeface="Arial"/>
              </a:rPr>
              <a:t>NumA</a:t>
            </a:r>
            <a:r>
              <a:rPr lang="pt-BR" sz="3600" dirty="0">
                <a:solidFill>
                  <a:srgbClr val="000000"/>
                </a:solidFill>
                <a:latin typeface="Arial"/>
                <a:ea typeface="Arial"/>
                <a:cs typeface="Arial"/>
                <a:sym typeface="Arial"/>
              </a:rPr>
              <a:t> e </a:t>
            </a:r>
            <a:r>
              <a:rPr lang="pt-BR" sz="3600" dirty="0" err="1">
                <a:solidFill>
                  <a:srgbClr val="000000"/>
                </a:solidFill>
                <a:latin typeface="Arial"/>
                <a:ea typeface="Arial"/>
                <a:cs typeface="Arial"/>
                <a:sym typeface="Arial"/>
              </a:rPr>
              <a:t>NumB</a:t>
            </a:r>
            <a:r>
              <a:rPr lang="pt-BR" sz="3600" dirty="0">
                <a:solidFill>
                  <a:srgbClr val="000000"/>
                </a:solidFill>
                <a:latin typeface="Arial"/>
                <a:ea typeface="Arial"/>
                <a:cs typeface="Arial"/>
                <a:sym typeface="Arial"/>
              </a:rPr>
              <a:t>, nessa ordem, e imprima em ordem inversa, isto é, se os dados lidos forem </a:t>
            </a:r>
            <a:r>
              <a:rPr lang="pt-BR" sz="3600" dirty="0" err="1">
                <a:solidFill>
                  <a:srgbClr val="000000"/>
                </a:solidFill>
                <a:latin typeface="Arial"/>
                <a:ea typeface="Arial"/>
                <a:cs typeface="Arial"/>
                <a:sym typeface="Arial"/>
              </a:rPr>
              <a:t>NumA</a:t>
            </a:r>
            <a:r>
              <a:rPr lang="pt-BR" sz="3600" dirty="0">
                <a:solidFill>
                  <a:srgbClr val="000000"/>
                </a:solidFill>
                <a:latin typeface="Arial"/>
                <a:ea typeface="Arial"/>
                <a:cs typeface="Arial"/>
                <a:sym typeface="Arial"/>
              </a:rPr>
              <a:t> = 5 e </a:t>
            </a:r>
            <a:r>
              <a:rPr lang="pt-BR" sz="3600" dirty="0" err="1">
                <a:solidFill>
                  <a:srgbClr val="000000"/>
                </a:solidFill>
                <a:latin typeface="Arial"/>
                <a:ea typeface="Arial"/>
                <a:cs typeface="Arial"/>
                <a:sym typeface="Arial"/>
              </a:rPr>
              <a:t>NumB</a:t>
            </a:r>
            <a:r>
              <a:rPr lang="pt-BR" sz="3600" dirty="0">
                <a:solidFill>
                  <a:srgbClr val="000000"/>
                </a:solidFill>
                <a:latin typeface="Arial"/>
                <a:ea typeface="Arial"/>
                <a:cs typeface="Arial"/>
                <a:sym typeface="Arial"/>
              </a:rPr>
              <a:t> = 9, por exemplo, devem ser impressos na ordem </a:t>
            </a:r>
            <a:r>
              <a:rPr lang="pt-BR" sz="3600" dirty="0" err="1">
                <a:solidFill>
                  <a:srgbClr val="000000"/>
                </a:solidFill>
                <a:latin typeface="Arial"/>
                <a:ea typeface="Arial"/>
                <a:cs typeface="Arial"/>
                <a:sym typeface="Arial"/>
              </a:rPr>
              <a:t>NumA</a:t>
            </a:r>
            <a:r>
              <a:rPr lang="pt-BR" sz="3600" dirty="0">
                <a:solidFill>
                  <a:srgbClr val="000000"/>
                </a:solidFill>
                <a:latin typeface="Arial"/>
                <a:ea typeface="Arial"/>
                <a:cs typeface="Arial"/>
                <a:sym typeface="Arial"/>
              </a:rPr>
              <a:t> = 9 e </a:t>
            </a:r>
            <a:r>
              <a:rPr lang="pt-BR" sz="3600" dirty="0" err="1">
                <a:solidFill>
                  <a:srgbClr val="000000"/>
                </a:solidFill>
                <a:latin typeface="Arial"/>
                <a:ea typeface="Arial"/>
                <a:cs typeface="Arial"/>
                <a:sym typeface="Arial"/>
              </a:rPr>
              <a:t>NumB</a:t>
            </a:r>
            <a:r>
              <a:rPr lang="pt-BR" sz="3600" dirty="0">
                <a:solidFill>
                  <a:srgbClr val="000000"/>
                </a:solidFill>
                <a:latin typeface="Arial"/>
                <a:ea typeface="Arial"/>
                <a:cs typeface="Arial"/>
                <a:sym typeface="Arial"/>
              </a:rPr>
              <a:t> = 5. </a:t>
            </a:r>
          </a:p>
          <a:p>
            <a:pPr marL="0" lvl="0" indent="0" algn="just" rtl="0">
              <a:spcBef>
                <a:spcPts val="1200"/>
              </a:spcBef>
              <a:spcAft>
                <a:spcPts val="0"/>
              </a:spcAft>
              <a:buNone/>
            </a:pPr>
            <a:endParaRPr lang="pt-BR" sz="3600" dirty="0">
              <a:solidFill>
                <a:srgbClr val="000000"/>
              </a:solidFill>
              <a:latin typeface="Arial"/>
              <a:ea typeface="Arial"/>
              <a:cs typeface="Arial"/>
              <a:sym typeface="Arial"/>
            </a:endParaRPr>
          </a:p>
          <a:p>
            <a:pPr marL="0" lvl="0" indent="0" algn="just" rtl="0">
              <a:spcBef>
                <a:spcPts val="1200"/>
              </a:spcBef>
              <a:spcAft>
                <a:spcPts val="1200"/>
              </a:spcAft>
              <a:buNone/>
            </a:pPr>
            <a:r>
              <a:rPr lang="pt-BR" sz="3600" dirty="0">
                <a:solidFill>
                  <a:srgbClr val="000000"/>
                </a:solidFill>
                <a:latin typeface="Arial"/>
                <a:ea typeface="Arial"/>
                <a:cs typeface="Arial"/>
                <a:sym typeface="Arial"/>
              </a:rPr>
              <a:t>10) Faça um algoritmo que leia dois números e indique se são iguais ou se são diferentes. Mostre o maior e o menor (nesta sequência).</a:t>
            </a:r>
          </a:p>
        </p:txBody>
      </p:sp>
    </p:spTree>
    <p:extLst>
      <p:ext uri="{BB962C8B-B14F-4D97-AF65-F5344CB8AC3E}">
        <p14:creationId xmlns:p14="http://schemas.microsoft.com/office/powerpoint/2010/main" val="3167771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6" name="Google Shape;646;p55"/>
          <p:cNvSpPr txBox="1">
            <a:spLocks noGrp="1"/>
          </p:cNvSpPr>
          <p:nvPr>
            <p:ph type="ctrTitle"/>
          </p:nvPr>
        </p:nvSpPr>
        <p:spPr>
          <a:xfrm>
            <a:off x="2106771" y="1852628"/>
            <a:ext cx="6135000" cy="115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s" sz="6400" dirty="0">
                <a:solidFill>
                  <a:srgbClr val="252525"/>
                </a:solidFill>
              </a:rPr>
              <a:t>obrigado</a:t>
            </a:r>
            <a:r>
              <a:rPr lang="es" sz="6400" dirty="0">
                <a:solidFill>
                  <a:srgbClr val="174584"/>
                </a:solidFill>
              </a:rPr>
              <a:t>!</a:t>
            </a:r>
            <a:endParaRPr sz="6400" dirty="0">
              <a:solidFill>
                <a:srgbClr val="174584"/>
              </a:solidFill>
            </a:endParaRPr>
          </a:p>
        </p:txBody>
      </p:sp>
      <p:pic>
        <p:nvPicPr>
          <p:cNvPr id="17" name="Gráfico 16">
            <a:extLst>
              <a:ext uri="{FF2B5EF4-FFF2-40B4-BE49-F238E27FC236}">
                <a16:creationId xmlns:a16="http://schemas.microsoft.com/office/drawing/2014/main" id="{7D24FA3C-6D44-DB4A-A9E2-8075D98883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36160" y="3780429"/>
            <a:ext cx="1571756" cy="5092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A005DEC8-8C73-84BE-4077-625703D6B8BA}"/>
              </a:ext>
            </a:extLst>
          </p:cNvPr>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Links da Disciplina</a:t>
            </a:r>
          </a:p>
        </p:txBody>
      </p:sp>
      <p:sp>
        <p:nvSpPr>
          <p:cNvPr id="3" name="Google Shape;70;p3">
            <a:extLst>
              <a:ext uri="{FF2B5EF4-FFF2-40B4-BE49-F238E27FC236}">
                <a16:creationId xmlns:a16="http://schemas.microsoft.com/office/drawing/2014/main" id="{0EB76040-0963-DB8D-85F6-05B112FB6310}"/>
              </a:ext>
            </a:extLst>
          </p:cNvPr>
          <p:cNvSpPr txBox="1"/>
          <p:nvPr/>
        </p:nvSpPr>
        <p:spPr>
          <a:xfrm>
            <a:off x="1362901" y="1294497"/>
            <a:ext cx="6369158" cy="2246729"/>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rgbClr val="000000"/>
              </a:buClr>
              <a:buSzPts val="2000"/>
              <a:buFont typeface="Arial"/>
              <a:buAutoNum type="arabicPeriod"/>
            </a:pPr>
            <a:r>
              <a:rPr lang="pt-BR" sz="2000" b="0" i="0" u="none" strike="noStrike" cap="none" dirty="0">
                <a:solidFill>
                  <a:schemeClr val="dk1"/>
                </a:solidFill>
                <a:latin typeface="Times New Roman"/>
                <a:ea typeface="Times New Roman"/>
                <a:cs typeface="Times New Roman"/>
                <a:sym typeface="Times New Roman"/>
              </a:rPr>
              <a:t>Discord: </a:t>
            </a:r>
            <a:r>
              <a:rPr lang="pt-BR" sz="2000" b="0" i="0" u="none" strike="noStrike" cap="none" dirty="0">
                <a:solidFill>
                  <a:schemeClr val="dk1"/>
                </a:solidFill>
                <a:latin typeface="Times New Roman"/>
                <a:ea typeface="Times New Roman"/>
                <a:cs typeface="Times New Roman"/>
                <a:sym typeface="Times New Roman"/>
                <a:hlinkClick r:id="rId3"/>
              </a:rPr>
              <a:t>https://discord.gg/wt5CVZZWJs</a:t>
            </a:r>
            <a:endParaRPr lang="pt-BR" sz="2000" b="0" i="0" u="none" strike="noStrike" cap="none" dirty="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rgbClr val="000000"/>
              </a:buClr>
              <a:buSzPts val="2000"/>
              <a:buFont typeface="Arial"/>
              <a:buAutoNum type="arabicPeriod"/>
            </a:pPr>
            <a:endParaRPr lang="pt-BR" sz="2000" b="0" i="0" u="none" strike="noStrike" cap="none" dirty="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rgbClr val="000000"/>
              </a:buClr>
              <a:buSzPts val="2000"/>
              <a:buFont typeface="Arial"/>
              <a:buAutoNum type="arabicPeriod"/>
            </a:pPr>
            <a:r>
              <a:rPr lang="pt-BR" sz="2000" dirty="0">
                <a:solidFill>
                  <a:schemeClr val="dk1"/>
                </a:solidFill>
                <a:latin typeface="Times New Roman"/>
                <a:ea typeface="Times New Roman"/>
                <a:cs typeface="Times New Roman"/>
                <a:sym typeface="Times New Roman"/>
              </a:rPr>
              <a:t>Drive: tiny.cc/DrivedaTurma1</a:t>
            </a:r>
          </a:p>
          <a:p>
            <a:pPr marL="457200" marR="0" lvl="0" indent="-457200" algn="just" rtl="0">
              <a:spcBef>
                <a:spcPts val="0"/>
              </a:spcBef>
              <a:spcAft>
                <a:spcPts val="0"/>
              </a:spcAft>
              <a:buClr>
                <a:srgbClr val="000000"/>
              </a:buClr>
              <a:buSzPts val="2000"/>
              <a:buFont typeface="Arial"/>
              <a:buAutoNum type="arabicPeriod"/>
            </a:pPr>
            <a:endParaRPr lang="pt-BR" sz="2000" dirty="0">
              <a:solidFill>
                <a:schemeClr val="dk1"/>
              </a:solidFill>
              <a:latin typeface="Times New Roman"/>
              <a:ea typeface="Times New Roman"/>
              <a:cs typeface="Times New Roman"/>
              <a:sym typeface="Times New Roman"/>
            </a:endParaRPr>
          </a:p>
          <a:p>
            <a:pPr marL="457200" indent="-457200" algn="just">
              <a:buSzPts val="2000"/>
              <a:buFont typeface="Arial"/>
              <a:buAutoNum type="arabicPeriod"/>
            </a:pPr>
            <a:r>
              <a:rPr lang="pt-BR" sz="2000" b="0" i="0" u="none" strike="noStrike" cap="none" dirty="0" err="1">
                <a:solidFill>
                  <a:schemeClr val="dk1"/>
                </a:solidFill>
                <a:latin typeface="Times New Roman"/>
                <a:ea typeface="Times New Roman"/>
                <a:cs typeface="Times New Roman"/>
                <a:sym typeface="Times New Roman"/>
              </a:rPr>
              <a:t>Github</a:t>
            </a:r>
            <a:r>
              <a:rPr lang="pt-BR" sz="2000" b="0" i="0" u="none" strike="noStrike" cap="none" dirty="0">
                <a:solidFill>
                  <a:schemeClr val="dk1"/>
                </a:solidFill>
                <a:latin typeface="Times New Roman"/>
                <a:ea typeface="Times New Roman"/>
                <a:cs typeface="Times New Roman"/>
                <a:sym typeface="Times New Roman"/>
              </a:rPr>
              <a:t>: https://github.com/TarikPonciano/Programador-de-Sistema-SENAC </a:t>
            </a:r>
            <a:endParaRPr lang="pt-BR" sz="2000" dirty="0"/>
          </a:p>
        </p:txBody>
      </p:sp>
    </p:spTree>
    <p:extLst>
      <p:ext uri="{BB962C8B-B14F-4D97-AF65-F5344CB8AC3E}">
        <p14:creationId xmlns:p14="http://schemas.microsoft.com/office/powerpoint/2010/main" val="3127652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6" name="Google Shape;85;p5">
            <a:extLst>
              <a:ext uri="{FF2B5EF4-FFF2-40B4-BE49-F238E27FC236}">
                <a16:creationId xmlns:a16="http://schemas.microsoft.com/office/drawing/2014/main" id="{5804EB6E-36FD-2DBF-5A57-FFB57FEF4D3F}"/>
              </a:ext>
            </a:extLst>
          </p:cNvPr>
          <p:cNvSpPr txBox="1"/>
          <p:nvPr/>
        </p:nvSpPr>
        <p:spPr>
          <a:xfrm>
            <a:off x="1396272" y="486231"/>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Referências</a:t>
            </a:r>
            <a:endParaRPr lang="pt-BR" sz="2400" b="0" i="0" u="none" strike="noStrike" cap="none" dirty="0">
              <a:solidFill>
                <a:schemeClr val="dk1"/>
              </a:solidFill>
              <a:latin typeface="Times New Roman"/>
              <a:ea typeface="Times New Roman"/>
              <a:cs typeface="Times New Roman"/>
              <a:sym typeface="Times New Roman"/>
            </a:endParaRPr>
          </a:p>
        </p:txBody>
      </p:sp>
      <p:sp>
        <p:nvSpPr>
          <p:cNvPr id="7" name="Google Shape;86;p5">
            <a:extLst>
              <a:ext uri="{FF2B5EF4-FFF2-40B4-BE49-F238E27FC236}">
                <a16:creationId xmlns:a16="http://schemas.microsoft.com/office/drawing/2014/main" id="{F71C8896-B182-51DF-7B81-F69944D4984F}"/>
              </a:ext>
            </a:extLst>
          </p:cNvPr>
          <p:cNvSpPr txBox="1"/>
          <p:nvPr/>
        </p:nvSpPr>
        <p:spPr>
          <a:xfrm>
            <a:off x="1396272" y="1680881"/>
            <a:ext cx="7100306" cy="1015622"/>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pt-BR" sz="2000">
                <a:solidFill>
                  <a:srgbClr val="000000"/>
                </a:solidFill>
                <a:latin typeface="Arial"/>
                <a:ea typeface="Arial"/>
                <a:cs typeface="Arial"/>
                <a:sym typeface="Arial"/>
              </a:rPr>
              <a:t>https://docente.ifrn.edu.br/nickersonferreira/disciplinas/fundamentos-de-logica-e-algoritmos-1o-ano-info/lista-de-exercicios-pseudo-codigo/view</a:t>
            </a:r>
            <a:endParaRPr lang="pt-BR" sz="20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75862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A005DEC8-8C73-84BE-4077-625703D6B8BA}"/>
              </a:ext>
            </a:extLst>
          </p:cNvPr>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Definição</a:t>
            </a:r>
          </a:p>
        </p:txBody>
      </p:sp>
      <p:sp>
        <p:nvSpPr>
          <p:cNvPr id="3" name="Google Shape;70;p3">
            <a:extLst>
              <a:ext uri="{FF2B5EF4-FFF2-40B4-BE49-F238E27FC236}">
                <a16:creationId xmlns:a16="http://schemas.microsoft.com/office/drawing/2014/main" id="{0EB76040-0963-DB8D-85F6-05B112FB6310}"/>
              </a:ext>
            </a:extLst>
          </p:cNvPr>
          <p:cNvSpPr txBox="1"/>
          <p:nvPr/>
        </p:nvSpPr>
        <p:spPr>
          <a:xfrm>
            <a:off x="1362901" y="1294497"/>
            <a:ext cx="6369158" cy="4093388"/>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pt-BR" sz="2000" dirty="0">
                <a:solidFill>
                  <a:srgbClr val="000000"/>
                </a:solidFill>
                <a:latin typeface="Arial"/>
                <a:ea typeface="Arial"/>
                <a:cs typeface="Arial"/>
                <a:sym typeface="Arial"/>
              </a:rPr>
              <a:t>Um algoritmo pode ser expresso em diferentes formatos, tais como: um texto que especifique um conjunto de passos sequenciais em uma lista com tarefas ordenada; um fluxograma; uma aproximação à linguagem de programação. </a:t>
            </a:r>
          </a:p>
          <a:p>
            <a:pPr marL="0" lvl="0" indent="0" algn="just" rtl="0">
              <a:spcBef>
                <a:spcPts val="1200"/>
              </a:spcBef>
              <a:spcAft>
                <a:spcPts val="1200"/>
              </a:spcAft>
              <a:buNone/>
            </a:pPr>
            <a:r>
              <a:rPr lang="pt-BR" sz="2000" dirty="0">
                <a:solidFill>
                  <a:srgbClr val="000000"/>
                </a:solidFill>
                <a:latin typeface="Arial"/>
                <a:ea typeface="Arial"/>
                <a:cs typeface="Arial"/>
                <a:sym typeface="Arial"/>
              </a:rPr>
              <a:t>Por ser extremamente genérico (escrita do algoritmo), não há uma regra que determine qual estilo usar, esse conceito se afasta das linguagens de programação. Buscando aproximar esse conceito genérico de algoritmo e de linguagem de programação, foi proposto o </a:t>
            </a:r>
            <a:r>
              <a:rPr lang="pt-BR" sz="2000" b="1" dirty="0">
                <a:solidFill>
                  <a:srgbClr val="000000"/>
                </a:solidFill>
                <a:latin typeface="Arial"/>
                <a:ea typeface="Arial"/>
                <a:cs typeface="Arial"/>
                <a:sym typeface="Arial"/>
              </a:rPr>
              <a:t>PSEUDOCÓDIGO</a:t>
            </a:r>
            <a:r>
              <a:rPr lang="pt-BR" sz="2000" dirty="0">
                <a:solidFill>
                  <a:srgbClr val="000000"/>
                </a:solidFill>
                <a:latin typeface="Arial"/>
                <a:ea typeface="Arial"/>
                <a:cs typeface="Arial"/>
                <a:sym typeface="Arial"/>
              </a:rPr>
              <a:t>.</a:t>
            </a:r>
          </a:p>
          <a:p>
            <a:pPr marR="0" lvl="0" algn="just" rtl="0">
              <a:spcBef>
                <a:spcPts val="0"/>
              </a:spcBef>
              <a:spcAft>
                <a:spcPts val="0"/>
              </a:spcAft>
              <a:buClr>
                <a:srgbClr val="000000"/>
              </a:buClr>
              <a:buSzPts val="2000"/>
            </a:pPr>
            <a:endParaRPr lang="pt-BR"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2729404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A005DEC8-8C73-84BE-4077-625703D6B8BA}"/>
              </a:ext>
            </a:extLst>
          </p:cNvPr>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Componentes</a:t>
            </a:r>
          </a:p>
        </p:txBody>
      </p:sp>
      <p:sp>
        <p:nvSpPr>
          <p:cNvPr id="3" name="Google Shape;70;p3">
            <a:extLst>
              <a:ext uri="{FF2B5EF4-FFF2-40B4-BE49-F238E27FC236}">
                <a16:creationId xmlns:a16="http://schemas.microsoft.com/office/drawing/2014/main" id="{0EB76040-0963-DB8D-85F6-05B112FB6310}"/>
              </a:ext>
            </a:extLst>
          </p:cNvPr>
          <p:cNvSpPr txBox="1"/>
          <p:nvPr/>
        </p:nvSpPr>
        <p:spPr>
          <a:xfrm>
            <a:off x="1362901" y="1261125"/>
            <a:ext cx="6369158" cy="2092840"/>
          </a:xfrm>
          <a:prstGeom prst="rect">
            <a:avLst/>
          </a:prstGeom>
          <a:noFill/>
          <a:ln>
            <a:noFill/>
          </a:ln>
        </p:spPr>
        <p:txBody>
          <a:bodyPr spcFirstLastPara="1" wrap="square" lIns="91425" tIns="45700" rIns="91425" bIns="45700" anchor="t" anchorCtr="0">
            <a:spAutoFit/>
          </a:bodyPr>
          <a:lstStyle/>
          <a:p>
            <a:pPr marL="457200" lvl="0" indent="-342900" algn="just" rtl="0">
              <a:spcBef>
                <a:spcPts val="1200"/>
              </a:spcBef>
              <a:spcAft>
                <a:spcPts val="0"/>
              </a:spcAft>
              <a:buClr>
                <a:srgbClr val="000000"/>
              </a:buClr>
              <a:buSzPts val="1800"/>
              <a:buFont typeface="Arial"/>
              <a:buChar char="●"/>
            </a:pPr>
            <a:r>
              <a:rPr lang="pt-BR" sz="2000" b="1" dirty="0">
                <a:solidFill>
                  <a:srgbClr val="000000"/>
                </a:solidFill>
                <a:latin typeface="Arial"/>
                <a:ea typeface="Arial"/>
                <a:cs typeface="Arial"/>
                <a:sym typeface="Arial"/>
              </a:rPr>
              <a:t>Nome do algoritmo;</a:t>
            </a:r>
          </a:p>
          <a:p>
            <a:pPr marL="457200" lvl="0" indent="-342900" algn="just" rtl="0">
              <a:spcBef>
                <a:spcPts val="0"/>
              </a:spcBef>
              <a:spcAft>
                <a:spcPts val="0"/>
              </a:spcAft>
              <a:buClr>
                <a:srgbClr val="000000"/>
              </a:buClr>
              <a:buSzPts val="1800"/>
              <a:buFont typeface="Arial"/>
              <a:buChar char="●"/>
            </a:pPr>
            <a:r>
              <a:rPr lang="pt-BR" sz="2000" b="1" dirty="0">
                <a:solidFill>
                  <a:srgbClr val="000000"/>
                </a:solidFill>
                <a:latin typeface="Arial"/>
                <a:ea typeface="Arial"/>
                <a:cs typeface="Arial"/>
                <a:sym typeface="Arial"/>
              </a:rPr>
              <a:t>Declaração de variável;</a:t>
            </a:r>
          </a:p>
          <a:p>
            <a:pPr marL="457200" lvl="0" indent="-342900" algn="just" rtl="0">
              <a:spcBef>
                <a:spcPts val="0"/>
              </a:spcBef>
              <a:spcAft>
                <a:spcPts val="0"/>
              </a:spcAft>
              <a:buClr>
                <a:srgbClr val="000000"/>
              </a:buClr>
              <a:buSzPts val="1800"/>
              <a:buFont typeface="Arial"/>
              <a:buChar char="●"/>
            </a:pPr>
            <a:r>
              <a:rPr lang="pt-BR" sz="2000" b="1" dirty="0">
                <a:solidFill>
                  <a:srgbClr val="000000"/>
                </a:solidFill>
                <a:latin typeface="Arial"/>
                <a:ea typeface="Arial"/>
                <a:cs typeface="Arial"/>
                <a:sym typeface="Arial"/>
              </a:rPr>
              <a:t>Início e fim de execuções;</a:t>
            </a:r>
          </a:p>
          <a:p>
            <a:pPr marL="457200" lvl="0" indent="-342900" algn="just" rtl="0">
              <a:spcBef>
                <a:spcPts val="0"/>
              </a:spcBef>
              <a:spcAft>
                <a:spcPts val="0"/>
              </a:spcAft>
              <a:buClr>
                <a:srgbClr val="000000"/>
              </a:buClr>
              <a:buSzPts val="1800"/>
              <a:buFont typeface="Arial"/>
              <a:buChar char="●"/>
            </a:pPr>
            <a:r>
              <a:rPr lang="pt-BR" sz="2000" b="1" dirty="0">
                <a:solidFill>
                  <a:srgbClr val="000000"/>
                </a:solidFill>
                <a:latin typeface="Arial"/>
                <a:ea typeface="Arial"/>
                <a:cs typeface="Arial"/>
                <a:sym typeface="Arial"/>
              </a:rPr>
              <a:t>Captura e exibição de informações;</a:t>
            </a:r>
          </a:p>
          <a:p>
            <a:pPr marL="457200" lvl="0" indent="-342900" algn="just" rtl="0">
              <a:spcBef>
                <a:spcPts val="0"/>
              </a:spcBef>
              <a:spcAft>
                <a:spcPts val="0"/>
              </a:spcAft>
              <a:buClr>
                <a:srgbClr val="000000"/>
              </a:buClr>
              <a:buSzPts val="1800"/>
              <a:buFont typeface="Arial"/>
              <a:buChar char="●"/>
            </a:pPr>
            <a:r>
              <a:rPr lang="pt-BR" sz="2000" b="1" dirty="0">
                <a:solidFill>
                  <a:srgbClr val="000000"/>
                </a:solidFill>
                <a:latin typeface="Arial"/>
                <a:ea typeface="Arial"/>
                <a:cs typeface="Arial"/>
                <a:sym typeface="Arial"/>
              </a:rPr>
              <a:t>Estrutura de repetição e condicional;</a:t>
            </a:r>
          </a:p>
          <a:p>
            <a:pPr marL="457200" lvl="0" indent="-342900" algn="just" rtl="0">
              <a:spcBef>
                <a:spcPts val="0"/>
              </a:spcBef>
              <a:spcAft>
                <a:spcPts val="0"/>
              </a:spcAft>
              <a:buClr>
                <a:srgbClr val="000000"/>
              </a:buClr>
              <a:buSzPts val="1800"/>
              <a:buFont typeface="Arial"/>
              <a:buChar char="●"/>
            </a:pPr>
            <a:r>
              <a:rPr lang="pt-BR" sz="2000" b="1" dirty="0">
                <a:solidFill>
                  <a:srgbClr val="000000"/>
                </a:solidFill>
                <a:latin typeface="Arial"/>
                <a:ea typeface="Arial"/>
                <a:cs typeface="Arial"/>
                <a:sym typeface="Arial"/>
              </a:rPr>
              <a:t>Funções/métodos e argumentos;</a:t>
            </a:r>
          </a:p>
        </p:txBody>
      </p:sp>
    </p:spTree>
    <p:extLst>
      <p:ext uri="{BB962C8B-B14F-4D97-AF65-F5344CB8AC3E}">
        <p14:creationId xmlns:p14="http://schemas.microsoft.com/office/powerpoint/2010/main" val="286547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A005DEC8-8C73-84BE-4077-625703D6B8BA}"/>
              </a:ext>
            </a:extLst>
          </p:cNvPr>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Exemplo</a:t>
            </a:r>
          </a:p>
        </p:txBody>
      </p:sp>
      <p:pic>
        <p:nvPicPr>
          <p:cNvPr id="4" name="Google Shape;80;p16">
            <a:extLst>
              <a:ext uri="{FF2B5EF4-FFF2-40B4-BE49-F238E27FC236}">
                <a16:creationId xmlns:a16="http://schemas.microsoft.com/office/drawing/2014/main" id="{B8E16068-CF0C-D6A1-747F-10B021FEDC48}"/>
              </a:ext>
            </a:extLst>
          </p:cNvPr>
          <p:cNvPicPr preferRelativeResize="0"/>
          <p:nvPr/>
        </p:nvPicPr>
        <p:blipFill>
          <a:blip r:embed="rId3">
            <a:alphaModFix/>
          </a:blip>
          <a:stretch>
            <a:fillRect/>
          </a:stretch>
        </p:blipFill>
        <p:spPr>
          <a:xfrm>
            <a:off x="2798475" y="969964"/>
            <a:ext cx="3547050" cy="3921950"/>
          </a:xfrm>
          <a:prstGeom prst="rect">
            <a:avLst/>
          </a:prstGeom>
          <a:noFill/>
          <a:ln>
            <a:noFill/>
          </a:ln>
        </p:spPr>
      </p:pic>
    </p:spTree>
    <p:extLst>
      <p:ext uri="{BB962C8B-B14F-4D97-AF65-F5344CB8AC3E}">
        <p14:creationId xmlns:p14="http://schemas.microsoft.com/office/powerpoint/2010/main" val="3973136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A005DEC8-8C73-84BE-4077-625703D6B8BA}"/>
              </a:ext>
            </a:extLst>
          </p:cNvPr>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Exemplo</a:t>
            </a:r>
          </a:p>
        </p:txBody>
      </p:sp>
      <p:pic>
        <p:nvPicPr>
          <p:cNvPr id="3" name="Google Shape;88;p17">
            <a:extLst>
              <a:ext uri="{FF2B5EF4-FFF2-40B4-BE49-F238E27FC236}">
                <a16:creationId xmlns:a16="http://schemas.microsoft.com/office/drawing/2014/main" id="{8F5CC3B0-E2E5-3A3B-D1E8-2249DE171E21}"/>
              </a:ext>
            </a:extLst>
          </p:cNvPr>
          <p:cNvPicPr preferRelativeResize="0"/>
          <p:nvPr/>
        </p:nvPicPr>
        <p:blipFill>
          <a:blip r:embed="rId3">
            <a:alphaModFix/>
          </a:blip>
          <a:stretch>
            <a:fillRect/>
          </a:stretch>
        </p:blipFill>
        <p:spPr>
          <a:xfrm>
            <a:off x="2508450" y="1003343"/>
            <a:ext cx="4127100" cy="3653926"/>
          </a:xfrm>
          <a:prstGeom prst="rect">
            <a:avLst/>
          </a:prstGeom>
          <a:noFill/>
          <a:ln>
            <a:noFill/>
          </a:ln>
        </p:spPr>
      </p:pic>
    </p:spTree>
    <p:extLst>
      <p:ext uri="{BB962C8B-B14F-4D97-AF65-F5344CB8AC3E}">
        <p14:creationId xmlns:p14="http://schemas.microsoft.com/office/powerpoint/2010/main" val="2128210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A005DEC8-8C73-84BE-4077-625703D6B8BA}"/>
              </a:ext>
            </a:extLst>
          </p:cNvPr>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Exemplo</a:t>
            </a:r>
          </a:p>
        </p:txBody>
      </p:sp>
      <p:pic>
        <p:nvPicPr>
          <p:cNvPr id="5" name="Google Shape;104;p19">
            <a:extLst>
              <a:ext uri="{FF2B5EF4-FFF2-40B4-BE49-F238E27FC236}">
                <a16:creationId xmlns:a16="http://schemas.microsoft.com/office/drawing/2014/main" id="{E7204EE2-09E5-D9E2-B41D-F22D91012599}"/>
              </a:ext>
            </a:extLst>
          </p:cNvPr>
          <p:cNvPicPr preferRelativeResize="0"/>
          <p:nvPr/>
        </p:nvPicPr>
        <p:blipFill>
          <a:blip r:embed="rId3">
            <a:alphaModFix/>
          </a:blip>
          <a:stretch>
            <a:fillRect/>
          </a:stretch>
        </p:blipFill>
        <p:spPr>
          <a:xfrm>
            <a:off x="2744950" y="1047750"/>
            <a:ext cx="3308675" cy="3741250"/>
          </a:xfrm>
          <a:prstGeom prst="rect">
            <a:avLst/>
          </a:prstGeom>
          <a:noFill/>
          <a:ln>
            <a:noFill/>
          </a:ln>
        </p:spPr>
      </p:pic>
    </p:spTree>
    <p:extLst>
      <p:ext uri="{BB962C8B-B14F-4D97-AF65-F5344CB8AC3E}">
        <p14:creationId xmlns:p14="http://schemas.microsoft.com/office/powerpoint/2010/main" val="2862458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A005DEC8-8C73-84BE-4077-625703D6B8BA}"/>
              </a:ext>
            </a:extLst>
          </p:cNvPr>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Exemplo</a:t>
            </a:r>
          </a:p>
        </p:txBody>
      </p:sp>
      <p:pic>
        <p:nvPicPr>
          <p:cNvPr id="3" name="Google Shape;112;p20">
            <a:extLst>
              <a:ext uri="{FF2B5EF4-FFF2-40B4-BE49-F238E27FC236}">
                <a16:creationId xmlns:a16="http://schemas.microsoft.com/office/drawing/2014/main" id="{B6C9192E-8AF3-5A32-E201-67311E353D0D}"/>
              </a:ext>
            </a:extLst>
          </p:cNvPr>
          <p:cNvPicPr preferRelativeResize="0"/>
          <p:nvPr/>
        </p:nvPicPr>
        <p:blipFill>
          <a:blip r:embed="rId3">
            <a:alphaModFix/>
          </a:blip>
          <a:stretch>
            <a:fillRect/>
          </a:stretch>
        </p:blipFill>
        <p:spPr>
          <a:xfrm>
            <a:off x="2905862" y="947855"/>
            <a:ext cx="3332275" cy="3878675"/>
          </a:xfrm>
          <a:prstGeom prst="rect">
            <a:avLst/>
          </a:prstGeom>
          <a:noFill/>
          <a:ln>
            <a:noFill/>
          </a:ln>
        </p:spPr>
      </p:pic>
    </p:spTree>
    <p:extLst>
      <p:ext uri="{BB962C8B-B14F-4D97-AF65-F5344CB8AC3E}">
        <p14:creationId xmlns:p14="http://schemas.microsoft.com/office/powerpoint/2010/main" val="2793235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A005DEC8-8C73-84BE-4077-625703D6B8BA}"/>
              </a:ext>
            </a:extLst>
          </p:cNvPr>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Exemplo</a:t>
            </a:r>
          </a:p>
        </p:txBody>
      </p:sp>
      <p:pic>
        <p:nvPicPr>
          <p:cNvPr id="4" name="Google Shape;120;p21">
            <a:extLst>
              <a:ext uri="{FF2B5EF4-FFF2-40B4-BE49-F238E27FC236}">
                <a16:creationId xmlns:a16="http://schemas.microsoft.com/office/drawing/2014/main" id="{DE0C59F8-6810-B85A-429E-BCDD65F2D5E1}"/>
              </a:ext>
            </a:extLst>
          </p:cNvPr>
          <p:cNvPicPr preferRelativeResize="0"/>
          <p:nvPr/>
        </p:nvPicPr>
        <p:blipFill>
          <a:blip r:embed="rId3">
            <a:alphaModFix/>
          </a:blip>
          <a:stretch>
            <a:fillRect/>
          </a:stretch>
        </p:blipFill>
        <p:spPr>
          <a:xfrm>
            <a:off x="2657475" y="981075"/>
            <a:ext cx="3676650" cy="4095750"/>
          </a:xfrm>
          <a:prstGeom prst="rect">
            <a:avLst/>
          </a:prstGeom>
          <a:noFill/>
          <a:ln>
            <a:noFill/>
          </a:ln>
        </p:spPr>
      </p:pic>
    </p:spTree>
    <p:extLst>
      <p:ext uri="{BB962C8B-B14F-4D97-AF65-F5344CB8AC3E}">
        <p14:creationId xmlns:p14="http://schemas.microsoft.com/office/powerpoint/2010/main" val="1272551269"/>
      </p:ext>
    </p:extLst>
  </p:cSld>
  <p:clrMapOvr>
    <a:masterClrMapping/>
  </p:clrMapOvr>
</p:sld>
</file>

<file path=ppt/theme/theme1.xml><?xml version="1.0" encoding="utf-8"?>
<a:theme xmlns:a="http://schemas.openxmlformats.org/drawingml/2006/main" name="Elegant Blu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489</Words>
  <Application>Microsoft Office PowerPoint</Application>
  <PresentationFormat>Apresentação na tela (16:9)</PresentationFormat>
  <Paragraphs>47</Paragraphs>
  <Slides>20</Slides>
  <Notes>20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20</vt:i4>
      </vt:variant>
    </vt:vector>
  </HeadingPairs>
  <TitlesOfParts>
    <vt:vector size="25" baseType="lpstr">
      <vt:lpstr>Montserrat ExtraBold</vt:lpstr>
      <vt:lpstr>Times New Roman</vt:lpstr>
      <vt:lpstr>Arial</vt:lpstr>
      <vt:lpstr>Spectral Light</vt:lpstr>
      <vt:lpstr>Elegant Blue</vt:lpstr>
      <vt:lpstr>Pseudocódigo  Profº. Tarik Ponciano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obrigado!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Doraneide Albuquerque Fernandes</dc:creator>
  <cp:lastModifiedBy>Tarik Ponciano</cp:lastModifiedBy>
  <cp:revision>30</cp:revision>
  <dcterms:modified xsi:type="dcterms:W3CDTF">2022-10-31T08:14:44Z</dcterms:modified>
</cp:coreProperties>
</file>