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311" r:id="rId2"/>
    <p:sldId id="329" r:id="rId3"/>
    <p:sldId id="332" r:id="rId4"/>
    <p:sldId id="346" r:id="rId5"/>
    <p:sldId id="345" r:id="rId6"/>
    <p:sldId id="347" r:id="rId7"/>
    <p:sldId id="348" r:id="rId8"/>
    <p:sldId id="349" r:id="rId9"/>
    <p:sldId id="351" r:id="rId10"/>
    <p:sldId id="350" r:id="rId11"/>
    <p:sldId id="352" r:id="rId12"/>
    <p:sldId id="353" r:id="rId13"/>
    <p:sldId id="354" r:id="rId14"/>
    <p:sldId id="355" r:id="rId15"/>
    <p:sldId id="356" r:id="rId16"/>
    <p:sldId id="358" r:id="rId17"/>
    <p:sldId id="359" r:id="rId18"/>
    <p:sldId id="360" r:id="rId19"/>
    <p:sldId id="361" r:id="rId20"/>
    <p:sldId id="364" r:id="rId21"/>
    <p:sldId id="357" r:id="rId22"/>
    <p:sldId id="362" r:id="rId23"/>
    <p:sldId id="363" r:id="rId24"/>
    <p:sldId id="365" r:id="rId25"/>
    <p:sldId id="309" r:id="rId26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Spectral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>
        <p:scale>
          <a:sx n="100" d="100"/>
          <a:sy n="100" d="100"/>
        </p:scale>
        <p:origin x="1914" y="810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52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58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64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36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621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411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5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778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26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2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2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1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529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588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480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8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7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77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8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10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5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9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orientacao-a-objetos-em-pyth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einaweb.com.br/blog/utilizando-heranca-no-python" TargetMode="External"/><Relationship Id="rId5" Type="http://schemas.openxmlformats.org/officeDocument/2006/relationships/hyperlink" Target="http://www.estruturas.ufpr.br/disciplinas/pos-graduacao/introducao-a-computacao-cientifica-com-python/introducao-python/1-9-programacao-orientada-a-objeto-poo/" TargetMode="External"/><Relationship Id="rId4" Type="http://schemas.openxmlformats.org/officeDocument/2006/relationships/hyperlink" Target="https://www.caelum.com.br/apostila/apostila-python-orientacao-a-objeto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4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529357"/>
            <a:ext cx="5493217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Programação Orientada a Objetos em Python</a:t>
            </a:r>
            <a:b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CC1926-FFA1-D580-DB9E-B9EFC807422C}"/>
              </a:ext>
            </a:extLst>
          </p:cNvPr>
          <p:cNvSpPr txBox="1"/>
          <p:nvPr/>
        </p:nvSpPr>
        <p:spPr>
          <a:xfrm>
            <a:off x="1649901" y="1027450"/>
            <a:ext cx="68559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 são usados em muitas linguagens de programação orientada a objetos para garantir o princípio do encapsulamento de dados. O encapsulamento de dados é visto como o agrupamento de dados com os métodos que operam nesses dados. Esses métodos são, obviamente, o </a:t>
            </a:r>
            <a:r>
              <a:rPr lang="pt-BR" dirty="0" err="1"/>
              <a:t>getter</a:t>
            </a:r>
            <a:r>
              <a:rPr lang="pt-BR" dirty="0"/>
              <a:t> para recuperar os dados e o </a:t>
            </a:r>
            <a:r>
              <a:rPr lang="pt-BR" dirty="0" err="1"/>
              <a:t>setter</a:t>
            </a:r>
            <a:r>
              <a:rPr lang="pt-BR" dirty="0"/>
              <a:t> para alterar os dados. De acordo com esse princípio, os atributos de uma classe são tornados privados para ocultá-los e protegê-los de outro código.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694DE4C-8A6A-AC8F-4348-3CB94576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75" y="2412445"/>
            <a:ext cx="3449773" cy="2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4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694DE4C-8A6A-AC8F-4348-3CB94576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58" y="872132"/>
            <a:ext cx="2834283" cy="21228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6AD0975-33A1-7E80-82D3-5F895BE01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36" y="3072770"/>
            <a:ext cx="4823573" cy="19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6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E61690-8CEE-FABA-14CE-ED756AEAFFF0}"/>
              </a:ext>
            </a:extLst>
          </p:cNvPr>
          <p:cNvSpPr txBox="1"/>
          <p:nvPr/>
        </p:nvSpPr>
        <p:spPr>
          <a:xfrm>
            <a:off x="1649902" y="1146959"/>
            <a:ext cx="6732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A Herança é um conceito do paradigma da orientação à objetos que determina que uma classe (filha) pode herdar atributos e métodos de uma outra classe (pai) e, assim, evitar que haja muita repetição de código.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7318F8-BC5E-0D36-78A2-7DD66E64EF56}"/>
              </a:ext>
            </a:extLst>
          </p:cNvPr>
          <p:cNvSpPr txBox="1"/>
          <p:nvPr/>
        </p:nvSpPr>
        <p:spPr>
          <a:xfrm>
            <a:off x="1649902" y="2094696"/>
            <a:ext cx="4795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Um exemplo do conceito de herança pode ser visto no diagrama a seguir: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672CC0-2451-10A1-4880-DD0BECD1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27" y="2571749"/>
            <a:ext cx="5268216" cy="25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7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884D08-A367-B268-32D9-0C7739B0B27C}"/>
              </a:ext>
            </a:extLst>
          </p:cNvPr>
          <p:cNvSpPr txBox="1"/>
          <p:nvPr/>
        </p:nvSpPr>
        <p:spPr>
          <a:xfrm>
            <a:off x="1649901" y="1204109"/>
            <a:ext cx="68940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Para utilizar a herança no Python é bem simples. Assim com vimos no diagrama anterior, vamos criar quatro classes para representar as entidades Animal, Gato, Cachorro e Coelho.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5C26F6-735E-1978-E555-01B2AC186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87" y="1971021"/>
            <a:ext cx="3752850" cy="17716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D5102A8-E9C3-6215-BB97-6A1A72C4230A}"/>
              </a:ext>
            </a:extLst>
          </p:cNvPr>
          <p:cNvSpPr txBox="1"/>
          <p:nvPr/>
        </p:nvSpPr>
        <p:spPr>
          <a:xfrm>
            <a:off x="1649901" y="3856675"/>
            <a:ext cx="71511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No código acima definimos a classe pai que irá possuir todos os atributos e métodos comuns às classes filhas (Gato, Cachorro e Coelho). Nela, criamos apenas o construtor que irá receber o nome e a cor do animal, além do método comer que vai exibir a mensagem com o nome do animal que está comendo.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3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C2D8F1-B858-3798-62DD-E8499B395430}"/>
              </a:ext>
            </a:extLst>
          </p:cNvPr>
          <p:cNvSpPr txBox="1"/>
          <p:nvPr/>
        </p:nvSpPr>
        <p:spPr>
          <a:xfrm>
            <a:off x="1659427" y="934462"/>
            <a:ext cx="7132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Após isso, criamos as três classes “filhas” da classe Animal. Para definir que estas classes são herdeiras da classe Animal, declaramos o nome da classe pai nos parênteses logo após definir o nome da classe, como podemos ver abaixo: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9D55CE-AAB6-6401-8B94-1D6B587E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02" y="1813205"/>
            <a:ext cx="2895600" cy="13239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2831E18-1E9E-8458-8DDC-7B5C86F55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326" y="1822730"/>
            <a:ext cx="2914650" cy="13144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7A271E5-3A0F-0604-ADE8-6320E8684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087" y="3286784"/>
            <a:ext cx="2905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4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C2D8F1-B858-3798-62DD-E8499B395430}"/>
              </a:ext>
            </a:extLst>
          </p:cNvPr>
          <p:cNvSpPr txBox="1"/>
          <p:nvPr/>
        </p:nvSpPr>
        <p:spPr>
          <a:xfrm>
            <a:off x="1545127" y="934462"/>
            <a:ext cx="7132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Agora, por herdar da classe Animal, as classes Gato, Cachorro e Coelho podem, sem nenhuma alteração, utilizar o método comer(), definido na classe Animal pois elas herdam dessa classe, logo elas possuem a permissão de invocar este método: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42E0DA-0DFD-686F-9179-C3FB57EA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6" y="1925419"/>
            <a:ext cx="3781425" cy="21050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77F1C3-5768-EF4C-6BE6-BBF501738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49" y="4282737"/>
            <a:ext cx="2247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AA196A-396E-A47E-912F-69CBFF37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685925"/>
            <a:ext cx="44577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098B6B-9A7E-F5CE-6EEB-F8CF250E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28" y="1214735"/>
            <a:ext cx="5379949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6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932838-EAE0-A429-6FC1-B020FB6F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1171575"/>
            <a:ext cx="5991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88EC82-8E65-86D9-6FC0-D3699B44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032508"/>
            <a:ext cx="5955899" cy="38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https://drive.google.com/drive/folders/1hOl0DaPeAor7gnhKBUIlZ5n8lLRDNvUY?usp=sharing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2324100" y="1569392"/>
            <a:ext cx="55530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o conceito de herança para criar a Classe Pokemon e as subclasses de tipo de Pokemon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pt-BR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PokemonAquatico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PokemonFogo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PokemonEletrico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601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Polimorfismo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63EC40-F905-554C-F600-B6B8C041344E}"/>
              </a:ext>
            </a:extLst>
          </p:cNvPr>
          <p:cNvSpPr txBox="1"/>
          <p:nvPr/>
        </p:nvSpPr>
        <p:spPr>
          <a:xfrm>
            <a:off x="1649902" y="951934"/>
            <a:ext cx="69797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utilizamos Herança, teremos Classes filhas utilizando código comum da Classe acima, ou Classe pai. Ou seja, as Classes vão compartilhar atributos e comportamentos (herdados da Classe acima).</a:t>
            </a:r>
          </a:p>
          <a:p>
            <a:endParaRPr lang="pt-BR" dirty="0"/>
          </a:p>
          <a:p>
            <a:r>
              <a:rPr lang="pt-BR" dirty="0"/>
              <a:t>Assim, Objetos de Classes diferentes, terão métodos e atributos compartilhados que podem ter implementações diferentes, ou seja, um método pode possuir várias formas e atributos podem adquirir valores diferentes. Daí o nome: Poli (muitas) morfismo (formas).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E7BB74-FD5F-EEB1-4D4F-E92C7A14E55A}"/>
              </a:ext>
            </a:extLst>
          </p:cNvPr>
          <p:cNvSpPr txBox="1"/>
          <p:nvPr/>
        </p:nvSpPr>
        <p:spPr>
          <a:xfrm>
            <a:off x="1649902" y="2925367"/>
            <a:ext cx="69797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entendermos melhor, vamos utilizar o exemplo da entidade Cachorro que herda de Animal.</a:t>
            </a:r>
          </a:p>
          <a:p>
            <a:endParaRPr lang="pt-BR" dirty="0"/>
          </a:p>
          <a:p>
            <a:r>
              <a:rPr lang="pt-BR" dirty="0"/>
              <a:t>Suponha agora que Animal possua a definição do método correr().</a:t>
            </a:r>
          </a:p>
          <a:p>
            <a:endParaRPr lang="pt-BR" dirty="0"/>
          </a:p>
          <a:p>
            <a:r>
              <a:rPr lang="pt-BR" dirty="0"/>
              <a:t>Por conta do conceito de Polimorfismo, objetos da Classe Coelho terão uma implementação do método correr() que será diferente da implementação desse métodos em instâncias da Classe Cachorro!</a:t>
            </a:r>
          </a:p>
        </p:txBody>
      </p:sp>
    </p:spTree>
    <p:extLst>
      <p:ext uri="{BB962C8B-B14F-4D97-AF65-F5344CB8AC3E}">
        <p14:creationId xmlns:p14="http://schemas.microsoft.com/office/powerpoint/2010/main" val="32481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Polimorfismo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32A5C3-5B16-93A7-B671-BB2465E8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338262"/>
            <a:ext cx="434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8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Polimorfismo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0745D9-9594-4A3F-8C69-0EBF8B66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52" y="1604962"/>
            <a:ext cx="6791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9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2305050" y="1786940"/>
            <a:ext cx="555307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o conceito de polimorfismo para criar um método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checarVantagem</a:t>
            </a: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 Pokemon e modifique esse método nas subclasses de acordo com as vantagens e desvantagens daquele tipo.</a:t>
            </a:r>
          </a:p>
        </p:txBody>
      </p:sp>
    </p:spTree>
    <p:extLst>
      <p:ext uri="{BB962C8B-B14F-4D97-AF65-F5344CB8AC3E}">
        <p14:creationId xmlns:p14="http://schemas.microsoft.com/office/powerpoint/2010/main" val="198967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https://www.treinaweb.com.br/blog/orientacao-a-objetos-em-python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https://www.caelum.com.br/apostila/apostila-python-orientacao-a-objetos.pdf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http://www.estruturas.ufpr.br/disciplinas/pos-graduacao/introducao-a-computacao-cientifica-com-python/introducao-python/1-9-programacao-orientada-a-objeto-poo/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https://www.treinaweb.com.br/blog/utilizando-heranca-no-python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https://pythonacademy.com.br/blog/introducao-a-programacao-orientada-a-objetos-no-python</a:t>
            </a: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AB97-11FB-D568-3025-DC2F9C99EC1B}"/>
              </a:ext>
            </a:extLst>
          </p:cNvPr>
          <p:cNvSpPr txBox="1"/>
          <p:nvPr/>
        </p:nvSpPr>
        <p:spPr>
          <a:xfrm>
            <a:off x="1595850" y="1044805"/>
            <a:ext cx="5952299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Usamos esse princípio para juntar, ou encapsular, dados e comportamentos relacionados em entidades únicas, que chamamos de objetos.</a:t>
            </a:r>
          </a:p>
          <a:p>
            <a:pPr algn="l" fontAlgn="base"/>
            <a:endParaRPr lang="pt-BR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Por exemplo, se quisermos modelar uma entidade do mundo real, por exemplo Computador.</a:t>
            </a:r>
          </a:p>
          <a:p>
            <a:pPr algn="l" fontAlgn="base"/>
            <a:endParaRPr lang="pt-BR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Encapsular é agregar todos os atributos e comportamentos referentes à essa Entidade dentro de sua Classe.</a:t>
            </a:r>
          </a:p>
          <a:p>
            <a:pPr algn="l" fontAlgn="base"/>
            <a:endParaRPr lang="pt-BR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 fontAlgn="base"/>
            <a:r>
              <a:rPr lang="pt-BR" dirty="0">
                <a:solidFill>
                  <a:srgbClr val="222222"/>
                </a:solidFill>
                <a:latin typeface="+mj-lt"/>
              </a:rPr>
              <a:t>Dessa forma, o mundo exterior não precisa saber como um Computador liga e desliga, ou como ele realiza cálculos matemáticos!</a:t>
            </a:r>
          </a:p>
          <a:p>
            <a:pPr algn="l" fontAlgn="base"/>
            <a:endParaRPr lang="pt-BR" dirty="0">
              <a:solidFill>
                <a:srgbClr val="222222"/>
              </a:solidFill>
              <a:latin typeface="+mj-lt"/>
            </a:endParaRPr>
          </a:p>
          <a:p>
            <a:pPr algn="l" fontAlgn="base"/>
            <a:r>
              <a:rPr lang="pt-BR" dirty="0">
                <a:solidFill>
                  <a:srgbClr val="222222"/>
                </a:solidFill>
                <a:latin typeface="+mj-lt"/>
              </a:rPr>
              <a:t>Basta instanciar um objeto da Classe Computador, e utilizá-lo!</a:t>
            </a:r>
          </a:p>
          <a:p>
            <a:pPr algn="l" fontAlgn="base"/>
            <a:endParaRPr lang="pt-BR" b="0" i="0" dirty="0">
              <a:solidFill>
                <a:srgbClr val="22222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49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AB97-11FB-D568-3025-DC2F9C99EC1B}"/>
              </a:ext>
            </a:extLst>
          </p:cNvPr>
          <p:cNvSpPr txBox="1"/>
          <p:nvPr/>
        </p:nvSpPr>
        <p:spPr>
          <a:xfrm>
            <a:off x="1595850" y="1044805"/>
            <a:ext cx="5952299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O princípio do Encapsulamento também afirma que informações importantes devem ser contidas dentro do objeto de maneira privada e apenas informações selecionadas devem ser expostas publicamente.</a:t>
            </a:r>
          </a:p>
          <a:p>
            <a:pPr algn="l" fontAlgn="base"/>
            <a:endParaRPr lang="pt-BR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+mj-lt"/>
              </a:rPr>
              <a:t>Veja a imagem abaixo que exemplifica a relação entre atributos e métodos públicos e privados:</a:t>
            </a:r>
          </a:p>
        </p:txBody>
      </p:sp>
      <p:pic>
        <p:nvPicPr>
          <p:cNvPr id="1026" name="Picture 2" descr="Encapsulamento">
            <a:extLst>
              <a:ext uri="{FF2B5EF4-FFF2-40B4-BE49-F238E27FC236}">
                <a16:creationId xmlns:a16="http://schemas.microsoft.com/office/drawing/2014/main" id="{27EE2AB6-B8A3-727A-A067-69B41DCB7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80" y="2206878"/>
            <a:ext cx="5418543" cy="279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2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Encapsulamento">
            <a:extLst>
              <a:ext uri="{FF2B5EF4-FFF2-40B4-BE49-F238E27FC236}">
                <a16:creationId xmlns:a16="http://schemas.microsoft.com/office/drawing/2014/main" id="{27EE2AB6-B8A3-727A-A067-69B41DCB7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01" y="563550"/>
            <a:ext cx="5418543" cy="279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68D543F-B964-DCB8-4BBF-68F2C800E995}"/>
              </a:ext>
            </a:extLst>
          </p:cNvPr>
          <p:cNvSpPr txBox="1"/>
          <p:nvPr/>
        </p:nvSpPr>
        <p:spPr>
          <a:xfrm>
            <a:off x="1649902" y="3339962"/>
            <a:ext cx="64675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implementação e o estado de cada objeto são mantidos de forma privada dentro da definição da Classe. Outros objetos não têm acesso a esta classe ou autoridade para fazer alterações.</a:t>
            </a:r>
          </a:p>
          <a:p>
            <a:endParaRPr lang="pt-BR" dirty="0"/>
          </a:p>
          <a:p>
            <a:r>
              <a:rPr lang="pt-BR" dirty="0"/>
              <a:t>Eles só podem chamar uma lista de funções ou métodos públicos. Essa característica de ocultação de dados fornece maior segurança ao programa e evita corrupção de dados não intencional.</a:t>
            </a:r>
          </a:p>
        </p:txBody>
      </p:sp>
    </p:spTree>
    <p:extLst>
      <p:ext uri="{BB962C8B-B14F-4D97-AF65-F5344CB8AC3E}">
        <p14:creationId xmlns:p14="http://schemas.microsoft.com/office/powerpoint/2010/main" val="358018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C839E1-0D26-5EDE-EE64-46AAE7C7E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01" y="1155340"/>
            <a:ext cx="5134407" cy="34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1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556E92-8EA8-8253-52AC-447F90A63AE9}"/>
              </a:ext>
            </a:extLst>
          </p:cNvPr>
          <p:cNvSpPr txBox="1"/>
          <p:nvPr/>
        </p:nvSpPr>
        <p:spPr>
          <a:xfrm>
            <a:off x="1649901" y="925673"/>
            <a:ext cx="70135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linguagens como Java e C#, basta declarar que os atributos não possam ser acessados de fora da classe utilizando a palavra chave </a:t>
            </a:r>
            <a:r>
              <a:rPr lang="pt-BR" dirty="0" err="1"/>
              <a:t>private</a:t>
            </a:r>
            <a:r>
              <a:rPr lang="pt-BR" dirty="0"/>
              <a:t>. Em orientação a objetos, é prática quase que obrigatória proteger seus atributos com </a:t>
            </a:r>
            <a:r>
              <a:rPr lang="pt-BR" dirty="0" err="1"/>
              <a:t>private</a:t>
            </a:r>
            <a:r>
              <a:rPr lang="pt-BR" dirty="0"/>
              <a:t>. Cada classe é responsável por controlar seus atributos, portanto ela deve julgar se aquele novo valor é válido ou não. E esta validação não deve ser controlada por quem está usando a classe, e sim por ela mesma, centralizando essa responsabilidade e facilitando futuras mudanças no sistema.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41302C-7663-E592-A73F-340B3494210D}"/>
              </a:ext>
            </a:extLst>
          </p:cNvPr>
          <p:cNvSpPr txBox="1"/>
          <p:nvPr/>
        </p:nvSpPr>
        <p:spPr>
          <a:xfrm>
            <a:off x="1649901" y="2657401"/>
            <a:ext cx="68867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Python não utiliza o termo </a:t>
            </a:r>
            <a:r>
              <a:rPr lang="pt-BR" dirty="0" err="1"/>
              <a:t>private</a:t>
            </a:r>
            <a:r>
              <a:rPr lang="pt-BR" dirty="0"/>
              <a:t>, que é um modificador de acesso e também chamado de modificador de visibilidade. No Python, inserimos dois </a:t>
            </a:r>
            <a:r>
              <a:rPr lang="pt-BR" dirty="0" err="1"/>
              <a:t>underscores</a:t>
            </a:r>
            <a:r>
              <a:rPr lang="pt-BR" dirty="0"/>
              <a:t> ('__') ao atributo para adicionarmos esta característica: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1BCDAC6-8082-9EDD-C1B0-328C7D7A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88" y="3429657"/>
            <a:ext cx="4324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1BCDAC6-8082-9EDD-C1B0-328C7D7A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57" y="1073575"/>
            <a:ext cx="4324350" cy="1381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ABCF43A-1968-F9EB-DDA8-EB8E29D13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44" y="2939678"/>
            <a:ext cx="76485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Encapsulamento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791BAE-BAC0-8C1D-7898-B6E5CE02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60775"/>
            <a:ext cx="3809262" cy="7420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90BAA0-A9B6-2755-8EFB-EF285157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599" y="1802839"/>
            <a:ext cx="3190875" cy="31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170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991</Words>
  <Application>Microsoft Office PowerPoint</Application>
  <PresentationFormat>Apresentação na tela (16:9)</PresentationFormat>
  <Paragraphs>70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Montserrat ExtraBold</vt:lpstr>
      <vt:lpstr>Raleway</vt:lpstr>
      <vt:lpstr>Spectral Light</vt:lpstr>
      <vt:lpstr>Times New Roman</vt:lpstr>
      <vt:lpstr>Arial</vt:lpstr>
      <vt:lpstr>Elegant Blue</vt:lpstr>
      <vt:lpstr>Programação Orientada a Objetos em Python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37</cp:revision>
  <dcterms:modified xsi:type="dcterms:W3CDTF">2022-12-16T09:14:26Z</dcterms:modified>
</cp:coreProperties>
</file>