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63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6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285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1" r:id="rId39"/>
    <p:sldId id="319" r:id="rId40"/>
    <p:sldId id="322" r:id="rId41"/>
    <p:sldId id="327" r:id="rId42"/>
    <p:sldId id="326" r:id="rId43"/>
    <p:sldId id="324" r:id="rId44"/>
    <p:sldId id="325" r:id="rId4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Montserrat ExtraBold" panose="00000900000000000000" pitchFamily="2" charset="0"/>
      <p:bold r:id="rId52"/>
      <p:boldItalic r:id="rId53"/>
    </p:embeddedFont>
    <p:embeddedFont>
      <p:font typeface="Montserrat SemiBold" panose="00000700000000000000" pitchFamily="2" charset="0"/>
      <p:regular r:id="rId54"/>
      <p:bold r:id="rId55"/>
      <p:italic r:id="rId56"/>
      <p:boldItalic r:id="rId57"/>
    </p:embeddedFont>
    <p:embeddedFont>
      <p:font typeface="Spectral Ligh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30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0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6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3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4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23b52df0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23b52df0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58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05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1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17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8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3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86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026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5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00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003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767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36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25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07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5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06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348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62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0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96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7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93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 curso e da instituição Senac.</a:t>
            </a:r>
            <a:b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 ainda é a profissão do futuro? </a:t>
            </a:r>
            <a:b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9A885-EADB-347E-3101-1C2FB209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2" y="1308719"/>
            <a:ext cx="7068382" cy="3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7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 1946, o Serviço Nacional de Aprendizagem Comercial (Senac) é o principal agente de educação profissional voltado para o Comércio de Bens, Serviços e Turismo do País.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Hoje, está presente em mais de 1.800 municípios, de Norte a Sul do Brasil, onde mantém infraestrutura de ponta composta por mais de 600 unidades escolares, empresas pedagógicas e unidades móveis.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portfólio contempla cursos presenciais e a distância, em diversas áreas do conhecimento, que vão da Formação Inicial e Continuada à Pós-graduação e permitem ao aluno planejar sua carreira profissional em uma perspectiva de educação continuada.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acessar os cursos em: 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https://cursos.ce.senac.br/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6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 do Senac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Artes;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Beleza;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Comércio;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Saúde;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da informação;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Gastronomia;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civil;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Outros.</a:t>
            </a: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1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cursos do Senac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Aberta: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sem limitações de faixa etária ou renda, tendo que pagar um valor específico;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Senac de gratuidade: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com limitações de renda, não tendo que pagar um valor específico;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in </a:t>
            </a:r>
            <a:r>
              <a:rPr lang="pt-BR" altLang="pt-B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Cursos ofertados para empresas parceiras.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l="1146" t="11131" b="9641"/>
          <a:stretch/>
        </p:blipFill>
        <p:spPr>
          <a:xfrm>
            <a:off x="1180675" y="534325"/>
            <a:ext cx="7626956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 rot="-5400000">
            <a:off x="-1173125" y="279572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1589603" y="1878699"/>
            <a:ext cx="6809100" cy="13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200" dirty="0">
                <a:solidFill>
                  <a:srgbClr val="174584"/>
                </a:solidFill>
              </a:rPr>
              <a:t>TI ainda é a profissão do futuro?</a:t>
            </a:r>
            <a:endParaRPr sz="4200" dirty="0">
              <a:solidFill>
                <a:srgbClr val="17458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965CA-0038-3C10-4704-689DC0E9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7" y="4358418"/>
            <a:ext cx="711753" cy="7383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92474BC-4082-8994-20F1-84F77FE86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13" y="534325"/>
            <a:ext cx="1190588" cy="46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o que é a tal da TI?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da informação (TI), é uma área que utiliza a computação como um meio para produzir, transmitir, armazenar, aceder e usar diversas informações.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termo se refere a uma série de soluções e atividades tecnológicas, que envolvem banco de dados, hardwares, softwares e redes (doméstica ou empresarial), usadas para lidar com as informações.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termo para definir recursos tecnológicos e o processamento de informações. Assim, podemos incluir, softwares, hardware, tecnologias usadas nas comunicações e outros serviços relacionados".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7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B594B2BF-AA0E-C005-3038-C37474B0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D4E31A71-AF2C-D505-71BC-42A1BE77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475730"/>
            <a:ext cx="70202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imaginou a vida sem Facebook, Instagram ou WhatsApp? Deixa eu ser mais ruim,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vida sem internet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tecnologia da informação tem espaço desde o suporte nos processos, até as tomadas de decisões.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 viabiliza uma gestão mais assertiva e encontra soluções inovadoras.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a tecnologia da informação possibilita o monitoramento de dados, melhoria ao acesso das informações necessárias e acompanhamento da produtividade de uma empresa. </a:t>
            </a:r>
          </a:p>
        </p:txBody>
      </p:sp>
    </p:spTree>
    <p:extLst>
      <p:ext uri="{BB962C8B-B14F-4D97-AF65-F5344CB8AC3E}">
        <p14:creationId xmlns:p14="http://schemas.microsoft.com/office/powerpoint/2010/main" val="3096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1D1FAE-D31D-8124-1B09-AE7E849C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9A5A32E-0B29-3D64-B4C2-9E41967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55356"/>
            <a:ext cx="8035654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benefícios da TI são, mas não se limita a: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estratégica.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Reduções de custos.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 produtividade e eficiência.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Integração/Interoperabilidade.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lucro.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Celeridade.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precisão, menos erros.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Interatividade.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Automatização de processos arcaicos.</a:t>
            </a:r>
          </a:p>
        </p:txBody>
      </p:sp>
    </p:spTree>
    <p:extLst>
      <p:ext uri="{BB962C8B-B14F-4D97-AF65-F5344CB8AC3E}">
        <p14:creationId xmlns:p14="http://schemas.microsoft.com/office/powerpoint/2010/main" val="358253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123849D6-D0A6-12DA-517F-6AB10054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674701BE-AA74-4111-F834-E0BC07159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98" y="1294477"/>
            <a:ext cx="687999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detrimento do mercado extremamente efervescente, a TI se valorizou, a tal ponto, que há mais vagas do que profissionais e há vagas que ficam meses disponíveis, em busca do amiguinho da TI.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noticias a seguir, deixa-nos estarrecidos e preocupados com esse mercado.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deve chegar a quase 800 mil em 2025, apenas no Brasil (Notícia 1).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pode chegar a meio milhão até 2025 (Notícia 2).</a:t>
            </a:r>
          </a:p>
        </p:txBody>
      </p:sp>
    </p:spTree>
    <p:extLst>
      <p:ext uri="{BB962C8B-B14F-4D97-AF65-F5344CB8AC3E}">
        <p14:creationId xmlns:p14="http://schemas.microsoft.com/office/powerpoint/2010/main" val="354512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professor.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dos alunos.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Nacional de Aprendizagem Comercial.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 do Senac.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cursos do Senac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o que é a tal da TI?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importância da TI na sociedade.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Brasil.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TI.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43B04DB-E7EB-EC6F-A8E1-086BE0BE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D876263-AD5C-66B3-585F-42BFF97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20" y="1468025"/>
            <a:ext cx="724709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chegará a 797 mil em 2025 (Notícia 3).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profissionais em TI pode chegar a 70 mil anuais, diz estudo (Notícia 4)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mão de obra em TI faz crescer aposta em curso profissionalizante (Notícia 5).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um estudo da </a:t>
            </a:r>
            <a:r>
              <a:rPr lang="pt-BR" altLang="pt-B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mais de um terço das vagas em tecnologia fica aberta por mais de dois meses. Engenheiro de Software, Desenvolvedor Java e Desenvolvedor Android são alguns dos cargos mais difíceis de preencher, cada um com mais de 38% das vagas abertas há mais de 60 dias (Notícia 6).</a:t>
            </a:r>
          </a:p>
        </p:txBody>
      </p:sp>
    </p:spTree>
    <p:extLst>
      <p:ext uri="{BB962C8B-B14F-4D97-AF65-F5344CB8AC3E}">
        <p14:creationId xmlns:p14="http://schemas.microsoft.com/office/powerpoint/2010/main" val="323308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9A1F64-D617-98B3-F6F2-CFED9E27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DD282C-2742-5436-EFC6-AD8F90481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0" y="1311366"/>
            <a:ext cx="4815191" cy="35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894519-44EA-75DA-8292-9807747B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425CC1-0EBC-0574-B3D0-95E0807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80" y="1410522"/>
            <a:ext cx="4735951" cy="33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B91481-2091-CCA5-3168-0A7AEB3A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6" y="539626"/>
            <a:ext cx="6984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Déficit de profissionais de TI no Brasil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E4489B2D-3014-B08B-CB42-340618505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34" y="1572706"/>
            <a:ext cx="706688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Levantamento de dados sobre as vagas de TI da Associação Brasileira das Empresas de Tecnologia da Informação e Comunicação (</a:t>
            </a: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Brasscom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investimentos no estudo a seguir: 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https://brasscom.org.br/pdfs/demanda-de-talentos-em-tic-e-estrategia-tcem/</a:t>
            </a:r>
          </a:p>
        </p:txBody>
      </p:sp>
    </p:spTree>
    <p:extLst>
      <p:ext uri="{BB962C8B-B14F-4D97-AF65-F5344CB8AC3E}">
        <p14:creationId xmlns:p14="http://schemas.microsoft.com/office/powerpoint/2010/main" val="101990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5E293-DFEA-D536-35BD-D1ACB01B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EE6A594D-A557-8591-FF7B-C569B96C4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34" y="1115690"/>
            <a:ext cx="687332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 variados níveis durante a carreira de uma pessoa de TI, mas normalmente são: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júnior, pleno, sênior, líder de equipe e gerente técnico.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seguir, algumas das áreas de TI: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da Informação.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Suporte técnico.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de software mobile/web/desktop/embarcados.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Teste/Qualidade de software.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 de redes e sistemas operacionais.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 de banco de dados.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em </a:t>
            </a:r>
            <a:r>
              <a:rPr lang="pt-BR" altLang="pt-B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altLang="pt-BR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Especialista em Infraestrutura.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negócios.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software.</a:t>
            </a:r>
          </a:p>
        </p:txBody>
      </p:sp>
    </p:spTree>
    <p:extLst>
      <p:ext uri="{BB962C8B-B14F-4D97-AF65-F5344CB8AC3E}">
        <p14:creationId xmlns:p14="http://schemas.microsoft.com/office/powerpoint/2010/main" val="235986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5235694-DA1E-0CD5-2E92-C1FA91C5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6745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6F26BD0-F6DF-F633-23BB-3E8BA08E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308" y="1696978"/>
            <a:ext cx="682529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salários variam de acordo com o nível e o cargo em questão, por exemplo, um desenvolvedor de software sênior tem salário maior que um suporte técnico pleno. A seguir, alguns salários de profissionais de TI e áreas: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https://www.salario.com.br/estatisticas/cargos-e-salarios-de-ti-tecnologia-da-informacao/ 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https://blog.betrybe.com/carreira/principais-areas-de-ti/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F4C440A4-3300-2B84-F294-D00EC63D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atuação, salários e carreiras em TI</a:t>
            </a: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5AFBDA22-F1A5-59FE-9677-649F7866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562498"/>
            <a:ext cx="655164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https://www.glassdoor.com.br/Sal%C3%A1rios/ti-sal%C3%A1rio-SRCH_KO0,2.htm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https://www.ivoryit.com.br/quanto-ganha-um-profissional-de-ti-veja-os-salarios-das-principais-carreiras/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https://g1.globo.com/tecnologia/noticia/2022/05/07/salarios-em-ti-veja-quanto-paga-cada-carreira-na-area-segundo-consultoria.ghtml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https://www.guiadacarreira.com.br/salarios/quanto-ganha-um-profissional-de-ti/</a:t>
            </a:r>
          </a:p>
        </p:txBody>
      </p:sp>
    </p:spTree>
    <p:extLst>
      <p:ext uri="{BB962C8B-B14F-4D97-AF65-F5344CB8AC3E}">
        <p14:creationId xmlns:p14="http://schemas.microsoft.com/office/powerpoint/2010/main" val="338451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1">
            <a:extLst>
              <a:ext uri="{FF2B5EF4-FFF2-40B4-BE49-F238E27FC236}">
                <a16:creationId xmlns:a16="http://schemas.microsoft.com/office/drawing/2014/main" id="{F4C440A4-3300-2B84-F294-D00EC63D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Dúvidas???</a:t>
            </a:r>
          </a:p>
        </p:txBody>
      </p:sp>
      <p:pic>
        <p:nvPicPr>
          <p:cNvPr id="2" name="Picture 2" descr="homem com dúvida - Casadaptada">
            <a:extLst>
              <a:ext uri="{FF2B5EF4-FFF2-40B4-BE49-F238E27FC236}">
                <a16:creationId xmlns:a16="http://schemas.microsoft.com/office/drawing/2014/main" id="{99C5A8C5-5F9C-8189-E085-683D0ECD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5" y="770458"/>
            <a:ext cx="32575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2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435169E3-2164-BD7E-8CE1-CD5CF6A9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alt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5653FFA-35B3-48CC-6025-D34A0631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619746"/>
            <a:ext cx="672794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https://www.migalhas.com.br/depeso/342618/o-que-e-ti-tudo-que-voce-precisa-saber-sobre-o-assunto</a:t>
            </a: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https://www.gazetadopovo.com.br/gazz-conecta/brasil-vai-precisar-de-quase-800-mil-profissionais-de-ti-ate-2025/ Copyright © 2022, Gazeta do Povo. Todos os direitos reservados.</a:t>
            </a: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https://brasscom.org.br/pdfs/demanda-de-talentos-em-tic-e-estrategia-tcem/</a:t>
            </a:r>
          </a:p>
          <a:p>
            <a:pPr marL="457200" indent="-457200" algn="just">
              <a:buClr>
                <a:srgbClr val="000000"/>
              </a:buClr>
              <a:buSzPct val="100000"/>
              <a:buFontTx/>
              <a:buAutoNum type="arabicPeriod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AutoNum type="arabicPeriod"/>
              <a:defRPr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https://blog.betrybe.com/carreira/principais-areas-de-ti/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1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Parte 2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700654" y="551991"/>
            <a:ext cx="4781778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Quem é o Tarik?</a:t>
            </a:r>
            <a:endParaRPr sz="3200" dirty="0">
              <a:solidFill>
                <a:srgbClr val="174584"/>
              </a:solidFill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700662" y="1195330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Universidade</a:t>
            </a:r>
            <a:endParaRPr dirty="0"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2"/>
          </p:nvPr>
        </p:nvSpPr>
        <p:spPr>
          <a:xfrm>
            <a:off x="594026" y="2285207"/>
            <a:ext cx="2385128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Formado em Sistemas e Mídias Digitais pela Universidade Federal do Ceará em 2022.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Artigos publicados nos temas de Computação Contextual e Ensino de Computação.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Monitor de Redes de Computadores, Pesquisador de Acessibilidade e Colaborador da Empresa Júnior TGD.</a:t>
            </a:r>
          </a:p>
          <a:p>
            <a:pPr marL="0" lvl="0" indent="0"/>
            <a:endParaRPr lang="pt-PT" dirty="0"/>
          </a:p>
          <a:p>
            <a:pPr marL="0" lvl="0" indent="0"/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subTitle" idx="3"/>
          </p:nvPr>
        </p:nvSpPr>
        <p:spPr>
          <a:xfrm>
            <a:off x="3330158" y="11660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Desenvolvimento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4"/>
          </p:nvPr>
        </p:nvSpPr>
        <p:spPr>
          <a:xfrm>
            <a:off x="3330150" y="22559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Desenvolvedor </a:t>
            </a:r>
            <a:r>
              <a:rPr lang="pt-BR" dirty="0" err="1"/>
              <a:t>Front-end</a:t>
            </a:r>
            <a:endParaRPr lang="pt-BR" dirty="0"/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Aluno SMD – Diversos projetos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Bolsista CNPQ – EasyContext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Bolsista </a:t>
            </a:r>
            <a:r>
              <a:rPr lang="pt-BR" dirty="0" err="1"/>
              <a:t>Funcap</a:t>
            </a:r>
            <a:r>
              <a:rPr lang="pt-BR" dirty="0"/>
              <a:t> – UFC e Governo do Estado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Celetista – UFC e Governo do Estado</a:t>
            </a:r>
          </a:p>
          <a:p>
            <a:pPr marL="0" lvl="0" indent="0"/>
            <a:endParaRPr lang="pt-BR" dirty="0"/>
          </a:p>
          <a:p>
            <a:pPr marL="0" lvl="0" indent="0"/>
            <a:r>
              <a:rPr lang="pt-BR" dirty="0"/>
              <a:t> </a:t>
            </a:r>
            <a:endParaRPr dirty="0"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5"/>
          </p:nvPr>
        </p:nvSpPr>
        <p:spPr>
          <a:xfrm>
            <a:off x="5959638" y="1152699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Hobbies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6"/>
          </p:nvPr>
        </p:nvSpPr>
        <p:spPr>
          <a:xfrm>
            <a:off x="5959630" y="2242576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Violão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Jogos (Valorant, Overwatch 2, League of Legends)</a:t>
            </a:r>
          </a:p>
          <a:p>
            <a:pPr marL="0" lvl="0" indent="0"/>
            <a:endParaRPr lang="pt-PT" dirty="0"/>
          </a:p>
          <a:p>
            <a:pPr marL="0" lvl="0" indent="0"/>
            <a:r>
              <a:rPr lang="pt-PT" dirty="0"/>
              <a:t>Animes, Séries, Filmes, Documentários (O que tiver no catálogo)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Matemática Aplicada e Lógica Computacional.</a:t>
            </a:r>
            <a:b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Associar conhecimentos de raciocínio lógico-matemático estruturados ao pensamento computacional.</a:t>
            </a:r>
            <a:br>
              <a:rPr lang="pt-B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95E52D65-39FB-4B19-6FC3-5D836EC07678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56360552-4EB3-0733-760D-3438640BAB2F}"/>
              </a:ext>
            </a:extLst>
          </p:cNvPr>
          <p:cNvSpPr txBox="1"/>
          <p:nvPr/>
        </p:nvSpPr>
        <p:spPr>
          <a:xfrm>
            <a:off x="1741934" y="1475730"/>
            <a:ext cx="803565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Curricular;</a:t>
            </a:r>
            <a:endParaRPr dirty="0"/>
          </a:p>
          <a:p>
            <a:pPr marL="584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Indicadores;</a:t>
            </a:r>
            <a:endParaRPr dirty="0"/>
          </a:p>
          <a:p>
            <a:pPr marL="584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competência;</a:t>
            </a:r>
            <a:endParaRPr dirty="0"/>
          </a:p>
          <a:p>
            <a:pPr marL="584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Avaliação;</a:t>
            </a:r>
            <a:endParaRPr dirty="0"/>
          </a:p>
          <a:p>
            <a:pPr marL="584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Conteúdo.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98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Curricular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741933" y="1817767"/>
            <a:ext cx="688813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Associar conhecimentos de raciocínio lógico-matemático estruturados ao pensamento computacional. (40h – 10 aulas)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70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741934" y="1817767"/>
            <a:ext cx="684141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Compreende os conceitos lógicos e matemáticos no contexto do pensamento computacional na resolução de problemas. 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 linguagem programática na estruturação computacional de </a:t>
            </a: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acordo com a solução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proposta conforme complexidade.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8035654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dos conjuntos;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Sequências lógicas;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Reconhecimento de padrões;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Funções; 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 proposicional;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Fluxograma;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Pseudocódigo;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à linguagem de programação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07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741934" y="1817767"/>
            <a:ext cx="803565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Resolver problemas lógicos e aritméticos;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expressões lógicas e aritméticas;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Interpretar textos técnicos;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fluxograma.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89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741934" y="1817767"/>
            <a:ext cx="666120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Iniciativa na proposição de soluções de problemas;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 crítico no desenvolvimento de soluções.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Atualização contínua no desenvolvimento das atividades profissionais.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1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processo: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indicador de Competência </a:t>
            </a:r>
          </a:p>
          <a:p>
            <a:pPr lvl="4" algn="just">
              <a:buSzPts val="2000"/>
            </a:pPr>
            <a:endParaRPr lang="pt-BR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Atendido – A</a:t>
            </a:r>
          </a:p>
          <a:p>
            <a:pPr lvl="4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Parcialmente Atendido – PA</a:t>
            </a: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</a:t>
            </a:r>
            <a:r>
              <a:rPr lang="pt-BR" sz="2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Currícular</a:t>
            </a: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Atendido – A</a:t>
            </a:r>
          </a:p>
          <a:p>
            <a:pPr lvl="2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733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final do processo: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</a:t>
            </a:r>
            <a:r>
              <a:rPr lang="pt-BR" sz="2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Currícular</a:t>
            </a: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Desenvolvido – D</a:t>
            </a: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Desenvolvido - ND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9">
            <a:extLst>
              <a:ext uri="{FF2B5EF4-FFF2-40B4-BE49-F238E27FC236}">
                <a16:creationId xmlns:a16="http://schemas.microsoft.com/office/drawing/2014/main" id="{10747287-2377-3C8A-4897-9BE91B8E8C72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Reconhecimento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padrões e sequências lógicas!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8;p9">
            <a:extLst>
              <a:ext uri="{FF2B5EF4-FFF2-40B4-BE49-F238E27FC236}">
                <a16:creationId xmlns:a16="http://schemas.microsoft.com/office/drawing/2014/main" id="{E8FA6767-7B9F-005C-BED8-534A32499D20}"/>
              </a:ext>
            </a:extLst>
          </p:cNvPr>
          <p:cNvSpPr txBox="1"/>
          <p:nvPr/>
        </p:nvSpPr>
        <p:spPr>
          <a:xfrm>
            <a:off x="1669925" y="1664255"/>
            <a:ext cx="603239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 conjunto definido ou bem ordenad</a:t>
            </a:r>
            <a:r>
              <a:rPr lang="pt-BR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 acordo com uma lei de formação estabelecida.</a:t>
            </a:r>
            <a:endParaRPr sz="16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sequências podem ser formadas por números, letras, pessoas, figuras, etc.</a:t>
            </a:r>
            <a:endParaRPr sz="1600"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várias formas de se estabelecer uma sequência, o importante é que existam pelo menos três elementos que caracterize a lógica de sua formação, entretanto algumas séries necessitam de mais elementos para definir sua lógica.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735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precisar falar comigo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(85) 98894-2250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Institucional: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tarikponciano@ce.senac.br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pessoal: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tarikponciano@gmail.com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https://www.linkedin.com/in/tarik-ponciano-963ab915b/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Discord: 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Tarik#1526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10">
            <a:extLst>
              <a:ext uri="{FF2B5EF4-FFF2-40B4-BE49-F238E27FC236}">
                <a16:creationId xmlns:a16="http://schemas.microsoft.com/office/drawing/2014/main" id="{F8F7929A-595F-394A-2595-0696D683C961}"/>
              </a:ext>
            </a:extLst>
          </p:cNvPr>
          <p:cNvSpPr txBox="1"/>
          <p:nvPr/>
        </p:nvSpPr>
        <p:spPr>
          <a:xfrm>
            <a:off x="1669926" y="539626"/>
            <a:ext cx="68278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Reconhecimentos de padrões e sequências lógicas!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6;p10">
            <a:extLst>
              <a:ext uri="{FF2B5EF4-FFF2-40B4-BE49-F238E27FC236}">
                <a16:creationId xmlns:a16="http://schemas.microsoft.com/office/drawing/2014/main" id="{CC96BD3E-E299-111B-51AB-261D93B91281}"/>
              </a:ext>
            </a:extLst>
          </p:cNvPr>
          <p:cNvSpPr txBox="1"/>
          <p:nvPr/>
        </p:nvSpPr>
        <p:spPr>
          <a:xfrm>
            <a:off x="1741934" y="1817767"/>
            <a:ext cx="690815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sequências são bastante conhecidas e todo aluno que estuda lógica deve conhecê-las, tais como as: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1,3,5,7,9,11....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2,4,8,16,32.....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1,1,2,3,5,8.....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4) 2,3,5,7,11,13....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5) 1,4,9,16,25,36.....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82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10">
            <a:extLst>
              <a:ext uri="{FF2B5EF4-FFF2-40B4-BE49-F238E27FC236}">
                <a16:creationId xmlns:a16="http://schemas.microsoft.com/office/drawing/2014/main" id="{F8F7929A-595F-394A-2595-0696D683C961}"/>
              </a:ext>
            </a:extLst>
          </p:cNvPr>
          <p:cNvSpPr txBox="1"/>
          <p:nvPr/>
        </p:nvSpPr>
        <p:spPr>
          <a:xfrm>
            <a:off x="1669926" y="539626"/>
            <a:ext cx="68278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Reconhecimentos de padrões e sequências lógicas!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24DC3-CA7D-C734-0637-86307CC6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89" y="1332909"/>
            <a:ext cx="34671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1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10">
            <a:extLst>
              <a:ext uri="{FF2B5EF4-FFF2-40B4-BE49-F238E27FC236}">
                <a16:creationId xmlns:a16="http://schemas.microsoft.com/office/drawing/2014/main" id="{F8F7929A-595F-394A-2595-0696D683C961}"/>
              </a:ext>
            </a:extLst>
          </p:cNvPr>
          <p:cNvSpPr txBox="1"/>
          <p:nvPr/>
        </p:nvSpPr>
        <p:spPr>
          <a:xfrm>
            <a:off x="1669926" y="539626"/>
            <a:ext cx="68278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Reconhecimentos de padrões e sequências lógicas!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6;p10">
            <a:extLst>
              <a:ext uri="{FF2B5EF4-FFF2-40B4-BE49-F238E27FC236}">
                <a16:creationId xmlns:a16="http://schemas.microsoft.com/office/drawing/2014/main" id="{CC96BD3E-E299-111B-51AB-261D93B91281}"/>
              </a:ext>
            </a:extLst>
          </p:cNvPr>
          <p:cNvSpPr txBox="1"/>
          <p:nvPr/>
        </p:nvSpPr>
        <p:spPr>
          <a:xfrm>
            <a:off x="1741934" y="1817767"/>
            <a:ext cx="69081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quê todos os números pares tem em comum?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099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2">
            <a:extLst>
              <a:ext uri="{FF2B5EF4-FFF2-40B4-BE49-F238E27FC236}">
                <a16:creationId xmlns:a16="http://schemas.microsoft.com/office/drawing/2014/main" id="{25AD94A0-8785-26F3-33EF-D9A6A6891EDC}"/>
              </a:ext>
            </a:extLst>
          </p:cNvPr>
          <p:cNvSpPr txBox="1"/>
          <p:nvPr/>
        </p:nvSpPr>
        <p:spPr>
          <a:xfrm>
            <a:off x="1669925" y="539626"/>
            <a:ext cx="7942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Dúvidas???</a:t>
            </a:r>
            <a:endParaRPr dirty="0"/>
          </a:p>
        </p:txBody>
      </p:sp>
      <p:pic>
        <p:nvPicPr>
          <p:cNvPr id="3" name="Google Shape;142;p12" descr="homem com dúvida - Casadaptada">
            <a:extLst>
              <a:ext uri="{FF2B5EF4-FFF2-40B4-BE49-F238E27FC236}">
                <a16:creationId xmlns:a16="http://schemas.microsoft.com/office/drawing/2014/main" id="{398434E2-062D-FE8C-A44A-C542E0C2B6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274" y="1062846"/>
            <a:ext cx="325755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35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é sua vez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 pra gente um pouco sobre você</a:t>
            </a:r>
            <a:endParaRPr lang="pt-BR" alt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C48E00FA-7C66-7309-8EA8-71F98097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934" y="1475730"/>
            <a:ext cx="80356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Ocupação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te motivou a fazer parte desse curso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Expectativas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com programação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conheceu o curso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conhecia o Senac</a:t>
            </a:r>
          </a:p>
          <a:p>
            <a:pPr marL="457200" indent="-4572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Pretende seguir carreira como desenvolvedor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ct val="100000"/>
              <a:defRPr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utilizar o celular durante as aulas, caso seja urgente usar o celular, o professor vai liberar para usar o celular fora da sala.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sair da sala, precisa de permissão do professor;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necessário uma declaração do curso, se reportar ao atendimento;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permitido mudar configurações e wallpaper do computador do Senac, salvo quando autorizado pelo instrutor. </a:t>
            </a: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aluno do curso, pode ter acesso a biblioteca física e digital do Senac, caso precise de livros físicos, pode pegar, mas o atraso da entrega resulta em multa.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máscara é recomendado, não obrigatório;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Trazer a garrafa ou recipiente para beber a água;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de início das aulas: 08: 00 h;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do intervalo do curso: 10:00 - 10:25;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Horário do fim das aulas: 12:00 h.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7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90DD72BE-2967-F9B0-697E-4C46EA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aos alunos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0E39D8-8C81-698D-D3E5-AF254521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25" y="1167329"/>
            <a:ext cx="677466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exceder o total de 25% das faltas por Unidade de Aprendizagem;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você nunca mais fará um curso grátis no sistema S;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você tira a vaga de outra pessoa que está tentando entrar;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desistir do curso, o curso pode ser extinto da unidade do Senac em vigência.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SzPct val="100000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90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1977</Words>
  <Application>Microsoft Office PowerPoint</Application>
  <PresentationFormat>Apresentação na tela (16:9)</PresentationFormat>
  <Paragraphs>297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Montserrat ExtraBold</vt:lpstr>
      <vt:lpstr>Times New Roman</vt:lpstr>
      <vt:lpstr>Spectral Light</vt:lpstr>
      <vt:lpstr>Arial</vt:lpstr>
      <vt:lpstr>Montserrat</vt:lpstr>
      <vt:lpstr>Montserrat SemiBold</vt:lpstr>
      <vt:lpstr>Elegant Blue</vt:lpstr>
      <vt:lpstr>Informações do curso e da instituição Senac. TI ainda é a profissão do futuro?   Instrutor: Tarik Ponciano</vt:lpstr>
      <vt:lpstr>Apresentação do PowerPoint</vt:lpstr>
      <vt:lpstr>Quem é o Tarik?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 ainda é a profissão do futuro?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Parte 2</vt:lpstr>
      <vt:lpstr>Matemática Aplicada e Lógica Computacional.  Associar conhecimentos de raciocínio lógico-matemático estruturados ao pensamento computacional.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23</cp:revision>
  <dcterms:modified xsi:type="dcterms:W3CDTF">2022-10-10T08:40:18Z</dcterms:modified>
</cp:coreProperties>
</file>