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6"/>
  </p:notesMasterIdLst>
  <p:handoutMasterIdLst>
    <p:handoutMasterId r:id="rId27"/>
  </p:handoutMasterIdLst>
  <p:sldIdLst>
    <p:sldId id="286" r:id="rId2"/>
    <p:sldId id="329" r:id="rId3"/>
    <p:sldId id="292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299" r:id="rId24"/>
    <p:sldId id="309" r:id="rId25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pectral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71" d="100"/>
          <a:sy n="71" d="100"/>
        </p:scale>
        <p:origin x="924" y="72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8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20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15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264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5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17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266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475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737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9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2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6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2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dos Conjuntos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União de Conjuntos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12;p8">
            <a:extLst>
              <a:ext uri="{FF2B5EF4-FFF2-40B4-BE49-F238E27FC236}">
                <a16:creationId xmlns:a16="http://schemas.microsoft.com/office/drawing/2014/main" id="{DB820D45-68B7-7185-6960-8A8A38D0A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7166" y="2279980"/>
            <a:ext cx="2520280" cy="18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9">
            <a:extLst>
              <a:ext uri="{FF2B5EF4-FFF2-40B4-BE49-F238E27FC236}">
                <a16:creationId xmlns:a16="http://schemas.microsoft.com/office/drawing/2014/main" id="{9898908A-5921-2A88-5D93-618D4798EDBA}"/>
              </a:ext>
            </a:extLst>
          </p:cNvPr>
          <p:cNvSpPr txBox="1"/>
          <p:nvPr/>
        </p:nvSpPr>
        <p:spPr>
          <a:xfrm>
            <a:off x="1362901" y="1294477"/>
            <a:ext cx="76062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intersecção dos conjuntos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representada pelo símbolo (∩), corresponde aos elementos em comum de dois conjuntos, por exemplo: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e, i, o, u} ∩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b, c, d, e}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∩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e}</a:t>
            </a:r>
            <a:endParaRPr dirty="0"/>
          </a:p>
        </p:txBody>
      </p:sp>
      <p:pic>
        <p:nvPicPr>
          <p:cNvPr id="6" name="Google Shape;121;p9">
            <a:extLst>
              <a:ext uri="{FF2B5EF4-FFF2-40B4-BE49-F238E27FC236}">
                <a16:creationId xmlns:a16="http://schemas.microsoft.com/office/drawing/2014/main" id="{05A3B3EB-016E-61BB-DBA2-92E25AE5DE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0210" y="2279980"/>
            <a:ext cx="2734192" cy="199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2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Diferença dos conjuntos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diferença entre conjuntos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corresponde ao conjunto de elementos que estão no primeiro conjunto, e não aparecem no segundo, por exemplo: </a:t>
            </a:r>
            <a:endParaRPr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e, i, o, u} -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={a, b, c, d, e}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- 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{i, o, u}</a:t>
            </a:r>
            <a:endParaRPr dirty="0"/>
          </a:p>
        </p:txBody>
      </p:sp>
      <p:pic>
        <p:nvPicPr>
          <p:cNvPr id="7" name="Google Shape;130;p10">
            <a:extLst>
              <a:ext uri="{FF2B5EF4-FFF2-40B4-BE49-F238E27FC236}">
                <a16:creationId xmlns:a16="http://schemas.microsoft.com/office/drawing/2014/main" id="{5CDEFA2A-D408-9457-7D33-1894C05ADB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9499" y="2263953"/>
            <a:ext cx="2741089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Igualdade dos conjuntos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igualdade dos conjuntos, os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dois conjuntos são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idênticos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por exemplo nos conjuntos A e B: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{1,2,3,4,5}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{3,5,4,1,2}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igual a B).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079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Conjuntos numéricos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201738" y="1294477"/>
            <a:ext cx="794226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conjuntos numéricos são formados pelos: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Números Naturais: 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{0, 1, 2, 3, 4, 5, 6, 7, 8, 9, 10, 11, 12...}      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Números Inteiros: Z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{..., -3, -2, -1, 0, 1, 2, 3...}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Números Racionais: Q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{..., -3, -2, -1.0, 0, 1.5, 2.0, 3.2 , 4, 5 ...}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Números Irracionais: I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{..., √2, √3, √7, 3, 1.41592…}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Números Reais (R): 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(números naturais) + Z (números inteiros) + Q (números racionais) + I (números irracionais)</a:t>
            </a:r>
            <a:endParaRPr lang="pt-BR" sz="2000" dirty="0"/>
          </a:p>
        </p:txBody>
      </p:sp>
      <p:pic>
        <p:nvPicPr>
          <p:cNvPr id="4" name="Google Shape;147;p12">
            <a:extLst>
              <a:ext uri="{FF2B5EF4-FFF2-40B4-BE49-F238E27FC236}">
                <a16:creationId xmlns:a16="http://schemas.microsoft.com/office/drawing/2014/main" id="{CBB3DEA0-36E1-B728-A948-DF01ACBA5A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6494" y="3505451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61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Conjuntos numéricos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Números reais: Operações e problemas - Matérias para concursos">
            <a:extLst>
              <a:ext uri="{FF2B5EF4-FFF2-40B4-BE49-F238E27FC236}">
                <a16:creationId xmlns:a16="http://schemas.microsoft.com/office/drawing/2014/main" id="{411248E1-6503-E172-7F67-623789DD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69" y="1075602"/>
            <a:ext cx="7231819" cy="40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7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 os conjuntos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{1,</a:t>
            </a: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2, 3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{5, 7, 8, 9, 11}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correto afirmar que: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superconjunto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subconjunto B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⊅ A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intersecção 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924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os conjuntos a seguir e marque a alternativa correta.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 x | x é um múltiplo positivo de 4}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{ x | x é um número par e 4 ≤ x &lt; 16}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Significa “tal que”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145 ∈ A.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 ∈ A e B.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∈ B.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   12 ∈ A e B.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5079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a possível lei de formação do conjunto A = {2, 3, 5, 7, 11}?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número simétrico e 2 &lt; x &lt; 15}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número primo e 1 &lt; x &lt; 13}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número ímpar positivo e 1 &lt; x &lt; 14}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número natural menor que 10}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812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união dos conjuntos A = {x | x é um número primo e 1 &lt; x &lt; 10} e B = {1, 3, 5, 7} é dada por: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superconjunto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= {1,2,3,5,7}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⊂ B = {1,2,3,5,7}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∈ B = {1,2,3,5,7}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∪ B = {1,2,3,5,7}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114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Sabendo que A = {0, 1, 2, 3, 4, 5, 6}, B = {6, 7, 8, 9} e C = {2, 4, 6, 8, 10}, quais são os elementos do conjunto (A∩B)UC?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mesmos do conjunto A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mesmos do conjunto B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{6}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2, 3, 4, 5, 6, 7, 8, 9, 10} 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mesmos do conjunto C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67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 os conjuntos A={1, 2, 7, 8,4} , B={1, 2, 6, 5, 8} e C={1, 2, 3, 7, 5 8, 9} no diagrama: </a:t>
            </a:r>
            <a:endParaRPr lang="pt-BR" sz="2000"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 os conjuntos A={0, 2, 4, 6, 8} , B={1, 3, 5, 7, 9} e C={10, 20, 30, 40,  50} no diagrama.</a:t>
            </a:r>
            <a:endParaRPr lang="pt-BR" sz="2000"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 os conjuntos A={1, 2, 4, 5, 8} , B={1, 3, 5, 7, 9} e C={5,6,9} no diagrama.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224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Qual a proposição abaixo é verdadeira?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Todo número inteiro é racional e todo número real é um número inteiro.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 intersecção do conjunto dos números racionais com o conjunto dos números irracionais tem 1 elemento.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O número 1,83333... é um número racional.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 divisão de dois números inteiros é sempre um número inteiro.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2238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129;p10">
            <a:extLst>
              <a:ext uri="{FF2B5EF4-FFF2-40B4-BE49-F238E27FC236}">
                <a16:creationId xmlns:a16="http://schemas.microsoft.com/office/drawing/2014/main" id="{7F40BC80-4C39-3FF0-C1E5-03A229117D56}"/>
              </a:ext>
            </a:extLst>
          </p:cNvPr>
          <p:cNvSpPr txBox="1"/>
          <p:nvPr/>
        </p:nvSpPr>
        <p:spPr>
          <a:xfrm>
            <a:off x="1362901" y="1294477"/>
            <a:ext cx="751215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Temos o conjunto A = {1, 2, 4, 8 e 16} e o conjunto B = {2, 4, 6, 8 e 10}. De acordo com a alternativas, onde estão localizados os elementos 2, 4 e 8?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/>
          </a:p>
        </p:txBody>
      </p:sp>
      <p:pic>
        <p:nvPicPr>
          <p:cNvPr id="4" name="Google Shape;212;p20">
            <a:extLst>
              <a:ext uri="{FF2B5EF4-FFF2-40B4-BE49-F238E27FC236}">
                <a16:creationId xmlns:a16="http://schemas.microsoft.com/office/drawing/2014/main" id="{5D65B56B-692A-3802-15CA-29B27F90E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4983" y="2339789"/>
            <a:ext cx="4318097" cy="2579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16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https://www.todamateria.com.br/teoria-dos-conjuntos/</a:t>
            </a:r>
            <a:endParaRPr lang="pt-BR"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https://exercicios.brasilescola.uol.com.br/exercicios-matematica/exercicios-sobre-os-conjuntos.htm#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https://brasilescola.uol.com.br/matematica/operacoes-com-conjuntos.htm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dos Conjuntos – Definição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teoria dos conjuntos é a teoria matemática capaz de agrupar elementos. </a:t>
            </a:r>
            <a:endParaRPr lang="pt-BR" sz="20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Dessa forma, os elementos (que podem ser qualquer coisa: números, pessoas, frutas) são indicados por letra minúscula e definidos como um dos componentes do conjunto. </a:t>
            </a:r>
            <a:endParaRPr lang="pt-BR" sz="20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elemento “a” ou a pessoa “x” pertence ao conjunto das letras.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66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dos Conjuntos – Definição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Assim, enquanto os elementos do conjunto são indicados pela letra minúscula, os conjuntos, são representados por letras maiúsculas e, normalmente, dentro de chaves ({ }).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Além disso, os elementos são separados por vírgula ou ponto e vírgula, por exemplo: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a,e,i,o,u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12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9;p4">
            <a:extLst>
              <a:ext uri="{FF2B5EF4-FFF2-40B4-BE49-F238E27FC236}">
                <a16:creationId xmlns:a16="http://schemas.microsoft.com/office/drawing/2014/main" id="{057101B6-C8CD-1B5F-B27C-998F7BC50D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823" y="1703750"/>
            <a:ext cx="3757714" cy="238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Euler-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78;p4">
            <a:extLst>
              <a:ext uri="{FF2B5EF4-FFF2-40B4-BE49-F238E27FC236}">
                <a16:creationId xmlns:a16="http://schemas.microsoft.com/office/drawing/2014/main" id="{ABA23A2C-5B58-16CB-B4C5-CE3EA399B9CD}"/>
              </a:ext>
            </a:extLst>
          </p:cNvPr>
          <p:cNvSpPr txBox="1"/>
          <p:nvPr/>
        </p:nvSpPr>
        <p:spPr>
          <a:xfrm>
            <a:off x="1219801" y="1050112"/>
            <a:ext cx="772249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modelo de Diagrama de Euler-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(Diagrama de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os conjuntos são representados graficamente:</a:t>
            </a:r>
            <a:endParaRPr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 pessoas gostam de Amarelo, 30 pessoas gostam de Azul e 10 pessoas    gostam das duas cores. Quantas pessoas gostam apenas de amarelo?     Quantas pessoas gostam apenas de azul? Quantas pessoas existem ao    total?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26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4">
            <a:extLst>
              <a:ext uri="{FF2B5EF4-FFF2-40B4-BE49-F238E27FC236}">
                <a16:creationId xmlns:a16="http://schemas.microsoft.com/office/drawing/2014/main" id="{ABA23A2C-5B58-16CB-B4C5-CE3EA399B9CD}"/>
              </a:ext>
            </a:extLst>
          </p:cNvPr>
          <p:cNvSpPr txBox="1"/>
          <p:nvPr/>
        </p:nvSpPr>
        <p:spPr>
          <a:xfrm>
            <a:off x="1219801" y="1050112"/>
            <a:ext cx="77224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relação de pertinência é um conceito muito importante na "Teoria dos Conjuntos".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 indica se o elemento pertence (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ou não pertence (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∉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ao determinado conjunto, por exemplo: 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w,x,y,z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∈ D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 pertence ao conjunto D) </a:t>
            </a:r>
            <a:endParaRPr lang="pt-BR" sz="20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∉ D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 não pertence ao conjunto D)</a:t>
            </a:r>
            <a:endParaRPr lang="pt-BR" sz="2000" dirty="0"/>
          </a:p>
        </p:txBody>
      </p:sp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Pertinência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2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4">
            <a:extLst>
              <a:ext uri="{FF2B5EF4-FFF2-40B4-BE49-F238E27FC236}">
                <a16:creationId xmlns:a16="http://schemas.microsoft.com/office/drawing/2014/main" id="{ABA23A2C-5B58-16CB-B4C5-CE3EA399B9CD}"/>
              </a:ext>
            </a:extLst>
          </p:cNvPr>
          <p:cNvSpPr txBox="1"/>
          <p:nvPr/>
        </p:nvSpPr>
        <p:spPr>
          <a:xfrm>
            <a:off x="1219801" y="1050112"/>
            <a:ext cx="77224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relação de inclusão aponta se tal conjunto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 contido (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ProximaNova"/>
              </a:rPr>
              <a:t>⊂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está contido (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ProximaNova"/>
              </a:rPr>
              <a:t>⊄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se um conjunto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outro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ProximaNova"/>
              </a:rPr>
              <a:t>⊃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por exemplo: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a,e,i,o,u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a,e,i,o,u,m,n,o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p,q,r,s,t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ProximaNova"/>
              </a:rPr>
              <a:t>⊂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está contido em B, ou seja, todos os elementos de A estão em 	B) 	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ProximaNova"/>
              </a:rPr>
              <a:t>⊄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 não está contido em B, na medida em que os elementos do 	conjuntos são diferentes) </a:t>
            </a:r>
            <a:endParaRPr lang="pt-B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ProximaNova"/>
              </a:rPr>
              <a:t>⊃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 contém A, donde os elementos de A estão em B)</a:t>
            </a:r>
            <a:endParaRPr lang="pt-BR" sz="1800" dirty="0"/>
          </a:p>
        </p:txBody>
      </p:sp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Inclusão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23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4">
            <a:extLst>
              <a:ext uri="{FF2B5EF4-FFF2-40B4-BE49-F238E27FC236}">
                <a16:creationId xmlns:a16="http://schemas.microsoft.com/office/drawing/2014/main" id="{ABA23A2C-5B58-16CB-B4C5-CE3EA399B9CD}"/>
              </a:ext>
            </a:extLst>
          </p:cNvPr>
          <p:cNvSpPr txBox="1"/>
          <p:nvPr/>
        </p:nvSpPr>
        <p:spPr>
          <a:xfrm>
            <a:off x="1206354" y="1602274"/>
            <a:ext cx="70097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conjunto vazio é o conjunto em que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há elementos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representado por duas chaves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pelo símbolo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que o conjunto vazio está contido (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ProximaNova"/>
              </a:rPr>
              <a:t>⊂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em todos os conjuntos.</a:t>
            </a:r>
            <a:endParaRPr lang="pt-BR" sz="2000" dirty="0"/>
          </a:p>
        </p:txBody>
      </p:sp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Vazio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93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União de Conjuntos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1;p8">
            <a:extLst>
              <a:ext uri="{FF2B5EF4-FFF2-40B4-BE49-F238E27FC236}">
                <a16:creationId xmlns:a16="http://schemas.microsoft.com/office/drawing/2014/main" id="{D8E3CFB9-4244-DCA6-D0CE-14D8BE357241}"/>
              </a:ext>
            </a:extLst>
          </p:cNvPr>
          <p:cNvSpPr txBox="1"/>
          <p:nvPr/>
        </p:nvSpPr>
        <p:spPr>
          <a:xfrm>
            <a:off x="1316205" y="1341260"/>
            <a:ext cx="8035654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união dos conjuntos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representada pelo símbolo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U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corresponde a união dos elementos de dois conjuntos, por exemplo: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e, i, o, u}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b, c, d, e}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Logo,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 b, c, d, e, i, o, u}</a:t>
            </a:r>
            <a:endParaRPr dirty="0"/>
          </a:p>
        </p:txBody>
      </p:sp>
      <p:pic>
        <p:nvPicPr>
          <p:cNvPr id="5" name="Google Shape;112;p8">
            <a:extLst>
              <a:ext uri="{FF2B5EF4-FFF2-40B4-BE49-F238E27FC236}">
                <a16:creationId xmlns:a16="http://schemas.microsoft.com/office/drawing/2014/main" id="{DB820D45-68B7-7185-6960-8A8A38D0A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1637" y="2237834"/>
            <a:ext cx="2520280" cy="1866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7104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1613</Words>
  <Application>Microsoft Office PowerPoint</Application>
  <PresentationFormat>Apresentação na tela (16:9)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Montserrat ExtraBold</vt:lpstr>
      <vt:lpstr>Times New Roman</vt:lpstr>
      <vt:lpstr>Arial</vt:lpstr>
      <vt:lpstr>Spectral Light</vt:lpstr>
      <vt:lpstr>Roboto</vt:lpstr>
      <vt:lpstr>ProximaNova</vt:lpstr>
      <vt:lpstr>Elegant Blue</vt:lpstr>
      <vt:lpstr>Teoria dos Conjuntos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21</cp:revision>
  <dcterms:modified xsi:type="dcterms:W3CDTF">2022-10-17T07:32:42Z</dcterms:modified>
</cp:coreProperties>
</file>