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21"/>
  </p:notesMasterIdLst>
  <p:handoutMasterIdLst>
    <p:handoutMasterId r:id="rId22"/>
  </p:handoutMasterIdLst>
  <p:sldIdLst>
    <p:sldId id="286" r:id="rId2"/>
    <p:sldId id="329" r:id="rId3"/>
    <p:sldId id="292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299" r:id="rId19"/>
    <p:sldId id="309" r:id="rId20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23"/>
      <p:boldItalic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Spectral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653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08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806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236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266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182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85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878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032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5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08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05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1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79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434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655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8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21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wt5CVZZW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Funções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 err="1"/>
              <a:t>Profº</a:t>
            </a:r>
            <a:r>
              <a:rPr lang="pt-BR" sz="1800" dirty="0"/>
              <a:t>. Tarik Ponciano</a:t>
            </a:r>
            <a:endParaRPr sz="60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– Função Bijetora 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5AD8D021-C0DD-E84A-17D2-1B6041A5D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80" y="1602254"/>
            <a:ext cx="77076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função é ao mesmo tempo injetora e </a:t>
            </a:r>
            <a:r>
              <a:rPr lang="pt-BR" alt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sobrejetora</a:t>
            </a: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pois, cada elemento de x relaciona-se a um único elemento de f(x).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Nessa função, não acontece de dois números distintos possuírem a mesma imagem, e o contradomínio e a imagem possuem a mesma quantidade de elementos.</a:t>
            </a:r>
          </a:p>
        </p:txBody>
      </p:sp>
    </p:spTree>
    <p:extLst>
      <p:ext uri="{BB962C8B-B14F-4D97-AF65-F5344CB8AC3E}">
        <p14:creationId xmlns:p14="http://schemas.microsoft.com/office/powerpoint/2010/main" val="222257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– Função Bijetora 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5AD8D021-C0DD-E84A-17D2-1B6041A5D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7" y="1014600"/>
            <a:ext cx="794226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212529"/>
                </a:solidFill>
                <a:effectLst/>
                <a:latin typeface="Source Sans Pro" panose="020B0604020202020204" pitchFamily="34" charset="0"/>
              </a:rPr>
              <a:t>Conjunto dos elementos do domínio da função: D(f) = {-12, 0, 1/2, 5}</a:t>
            </a:r>
          </a:p>
          <a:p>
            <a:pPr algn="just"/>
            <a:endParaRPr lang="pt-BR" sz="2000" dirty="0">
              <a:solidFill>
                <a:srgbClr val="212529"/>
              </a:solidFill>
              <a:latin typeface="Source Sans Pro" panose="020B0604020202020204" pitchFamily="34" charset="0"/>
            </a:endParaRPr>
          </a:p>
          <a:p>
            <a:pPr algn="just"/>
            <a:r>
              <a:rPr lang="pt-BR" sz="2000" b="0" i="0" dirty="0">
                <a:solidFill>
                  <a:srgbClr val="212529"/>
                </a:solidFill>
                <a:effectLst/>
                <a:latin typeface="Source Sans Pro" panose="020B0604020202020204" pitchFamily="34" charset="0"/>
              </a:rPr>
              <a:t>Conjunto dos elementos da imagem da função: Im (f) = {A, B, C, D} </a:t>
            </a:r>
          </a:p>
          <a:p>
            <a:pPr algn="just"/>
            <a:endParaRPr lang="pt-BR" sz="2000" dirty="0">
              <a:solidFill>
                <a:srgbClr val="212529"/>
              </a:solidFill>
              <a:latin typeface="Source Sans Pro" panose="020B0604020202020204" pitchFamily="34" charset="0"/>
            </a:endParaRPr>
          </a:p>
          <a:p>
            <a:pPr algn="just"/>
            <a:r>
              <a:rPr lang="pt-BR" sz="2000" b="0" i="0" dirty="0">
                <a:solidFill>
                  <a:srgbClr val="212529"/>
                </a:solidFill>
                <a:effectLst/>
                <a:latin typeface="Source Sans Pro" panose="020B0604020202020204" pitchFamily="34" charset="0"/>
              </a:rPr>
              <a:t>Conjunto dos elementos do contradomínio da função: CD (f) = {A, B, C, D}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8AD0B9-9F7D-FF95-B447-41338CB05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92" y="2645816"/>
            <a:ext cx="3625280" cy="24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6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afim ou polinomial do primeiro grau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5AD8D021-C0DD-E84A-17D2-1B6041A5D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7" y="1488486"/>
            <a:ext cx="775537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saber se uma função é polinomial do primeiro grau, devemos observar o maior grau da variável x (termo desconhecido), que sempre deve ser igual a 1.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Nessa função, o gráfico é uma reta. Além disso, ela possui: domínio x, imagem f(x) e coeficientes a e b.</a:t>
            </a:r>
          </a:p>
        </p:txBody>
      </p:sp>
    </p:spTree>
    <p:extLst>
      <p:ext uri="{BB962C8B-B14F-4D97-AF65-F5344CB8AC3E}">
        <p14:creationId xmlns:p14="http://schemas.microsoft.com/office/powerpoint/2010/main" val="320281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Fórmula geral da função afim ou polinomial do primeiro grau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5AD8D021-C0DD-E84A-17D2-1B6041A5D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07" y="1357848"/>
            <a:ext cx="700817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domínio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 imagem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coeficiente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coeficiente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de gráfico da função polinomial do primeiro grau: f(x) = 4x + 1</a:t>
            </a:r>
          </a:p>
        </p:txBody>
      </p:sp>
    </p:spTree>
    <p:extLst>
      <p:ext uri="{BB962C8B-B14F-4D97-AF65-F5344CB8AC3E}">
        <p14:creationId xmlns:p14="http://schemas.microsoft.com/office/powerpoint/2010/main" val="239766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linear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5AD8D021-C0DD-E84A-17D2-1B6041A5D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658" y="1077521"/>
            <a:ext cx="700817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linear tem sua origem na função do primeiro grau (f(x) =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b). Trata-se de um caso particular, pois b sempre será igual a zero.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Fórmula geral da função linear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domínio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 imagem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coeficiente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de gráfico da função linear: f(x) = -x/3</a:t>
            </a:r>
          </a:p>
        </p:txBody>
      </p:sp>
    </p:spTree>
    <p:extLst>
      <p:ext uri="{BB962C8B-B14F-4D97-AF65-F5344CB8AC3E}">
        <p14:creationId xmlns:p14="http://schemas.microsoft.com/office/powerpoint/2010/main" val="371315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quadrática ou polinomial do segundo grau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5AD8D021-C0DD-E84A-17D2-1B6041A5D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658" y="1204336"/>
            <a:ext cx="700817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Identificamos que uma função é do segundo grau quando o maior expoente que acompanha a variável x (termo desconhecido) é 2.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gráfico da função polinomial do segundo grau sempre será uma parábola.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sua concavidade muda de acordo com o valor do coeficiente a.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se a é positivo, a concavidade é para cima e, se for negativo, é para baixo.</a:t>
            </a:r>
          </a:p>
        </p:txBody>
      </p:sp>
    </p:spTree>
    <p:extLst>
      <p:ext uri="{BB962C8B-B14F-4D97-AF65-F5344CB8AC3E}">
        <p14:creationId xmlns:p14="http://schemas.microsoft.com/office/powerpoint/2010/main" val="389851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11697" y="172532"/>
            <a:ext cx="794226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Fórmula geral da função quadrática ou polinomial do segundo grau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5AD8D021-C0DD-E84A-17D2-1B6041A5D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657" y="1003488"/>
            <a:ext cx="772234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 ax</a:t>
            </a:r>
            <a:r>
              <a:rPr lang="pt-BR" altLang="pt-BR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domínio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 imagem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coeficiente que determina a concavidade da parábola.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coeficiente.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coeficiente.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de uma função polinomial do segundo grau: f(x) = x2 – 6x + 5</a:t>
            </a:r>
          </a:p>
        </p:txBody>
      </p:sp>
    </p:spTree>
    <p:extLst>
      <p:ext uri="{BB962C8B-B14F-4D97-AF65-F5344CB8AC3E}">
        <p14:creationId xmlns:p14="http://schemas.microsoft.com/office/powerpoint/2010/main" val="238891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421657" y="419487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5AD8D021-C0DD-E84A-17D2-1B6041A5D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657" y="1003488"/>
            <a:ext cx="772234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Atribua 5 valores para f(x) e determine os valores de y e seu gráfico para as seguintes funções.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AutoNum type="alphaUcParenR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 3x</a:t>
            </a:r>
          </a:p>
          <a:p>
            <a:pPr marL="457200" indent="-457200" algn="just">
              <a:buClr>
                <a:srgbClr val="000000"/>
              </a:buClr>
              <a:buSzPct val="100000"/>
              <a:buAutoNum type="alphaUcParenR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 4+2x</a:t>
            </a:r>
          </a:p>
          <a:p>
            <a:pPr marL="457200" indent="-457200" algn="just">
              <a:buClr>
                <a:srgbClr val="000000"/>
              </a:buClr>
              <a:buSzPct val="100000"/>
              <a:buAutoNum type="alphaUcParenR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 (x/2)</a:t>
            </a:r>
          </a:p>
          <a:p>
            <a:pPr marL="457200" indent="-457200" algn="just">
              <a:buClr>
                <a:srgbClr val="000000"/>
              </a:buClr>
              <a:buSzPct val="100000"/>
              <a:buAutoNum type="alphaUcParenR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 3 + 4x</a:t>
            </a:r>
          </a:p>
          <a:p>
            <a:pPr marL="457200" indent="-457200" algn="just">
              <a:buClr>
                <a:srgbClr val="000000"/>
              </a:buClr>
              <a:buSzPct val="100000"/>
              <a:buAutoNum type="alphaUcParenR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 2x</a:t>
            </a:r>
            <a:r>
              <a:rPr lang="pt-BR" altLang="pt-BR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x + 10</a:t>
            </a:r>
          </a:p>
          <a:p>
            <a:pPr marL="457200" indent="-457200" algn="just">
              <a:buClr>
                <a:srgbClr val="000000"/>
              </a:buClr>
              <a:buSzPct val="100000"/>
              <a:buAutoNum type="alphaUcParenR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 x</a:t>
            </a:r>
            <a:r>
              <a:rPr lang="pt-BR" altLang="pt-BR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+ 3x + 7</a:t>
            </a:r>
          </a:p>
        </p:txBody>
      </p:sp>
    </p:spTree>
    <p:extLst>
      <p:ext uri="{BB962C8B-B14F-4D97-AF65-F5344CB8AC3E}">
        <p14:creationId xmlns:p14="http://schemas.microsoft.com/office/powerpoint/2010/main" val="2963167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obrigado</a:t>
            </a:r>
            <a:r>
              <a:rPr lang="es" sz="6400" dirty="0">
                <a:solidFill>
                  <a:srgbClr val="174584"/>
                </a:solidFill>
              </a:rPr>
              <a:t>!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680881"/>
            <a:ext cx="710030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https://mundoeducacao.uol.com.br/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matematica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/funcao.htm#:~:text=Uma%20fun%C3%A7%C3%A3o%20%C3%A9%20uma%20regra,o%20segundo%2C%20contradom%C3%ADnio%20da%20fun%C3%A7%C3%A3o.&amp;text=A%20fun%C3%A7%C3%A3o%20determina%20uma%20rela%C3%A7%C3%A3o%20entre%20os%20elementos%20de%20dois%20conjuntos.</a:t>
            </a:r>
          </a:p>
        </p:txBody>
      </p:sp>
    </p:spTree>
    <p:extLst>
      <p:ext uri="{BB962C8B-B14F-4D97-AF65-F5344CB8AC3E}">
        <p14:creationId xmlns:p14="http://schemas.microsoft.com/office/powerpoint/2010/main" val="375862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 da Disciplina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Discord: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https://discord.gg/wt5CVZZWJs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Drive: tiny.cc/DrivedaTurma1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algn="just">
              <a:buSzPts val="2000"/>
              <a:buFont typeface="Arial"/>
              <a:buAutoNum type="arabicPeriod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https://github.com/TarikPonciano/Programador-de-Sistema-SENAC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2765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- Definição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7283558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é uma regra que relaciona cada elemento de um conjunto a um único elemento de outro.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primeiro conjunto é chamado de domínio, e o segundo, contradomínio da função.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determina uma relação entre os elementos de dois conjuntos. Podemos defini-la utilizando uma lei de formação, em que, para cada valor de x, temos um valor de f(x).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Chama-se x de domínio e f(x) ou y de imagem da função.</a:t>
            </a:r>
          </a:p>
        </p:txBody>
      </p:sp>
    </p:spTree>
    <p:extLst>
      <p:ext uri="{BB962C8B-B14F-4D97-AF65-F5344CB8AC3E}">
        <p14:creationId xmlns:p14="http://schemas.microsoft.com/office/powerpoint/2010/main" val="32066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- Definição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5AD8D021-C0DD-E84A-17D2-1B6041A5D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901" y="1117962"/>
            <a:ext cx="70952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formalização matemática para a definição de função é dada por: Seja X um conjunto com elementos de x e Y um conjunto dos elementos de y, temos que: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763AE5-4980-D797-6552-6094941A0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420" y="1788459"/>
            <a:ext cx="2323679" cy="2043977"/>
          </a:xfrm>
          <a:prstGeom prst="rect">
            <a:avLst/>
          </a:prstGeom>
        </p:spPr>
      </p:pic>
      <p:sp>
        <p:nvSpPr>
          <p:cNvPr id="6" name="CaixaDeTexto 1">
            <a:extLst>
              <a:ext uri="{FF2B5EF4-FFF2-40B4-BE49-F238E27FC236}">
                <a16:creationId xmlns:a16="http://schemas.microsoft.com/office/drawing/2014/main" id="{7BE5DD53-941B-27E6-5A05-67AF0F39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944" y="4025538"/>
            <a:ext cx="63794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 forma, cada elemento do conjunto x é levado a um único elemento do conjunto y. Essa ocorrência é determinada por uma lei de formação.</a:t>
            </a:r>
          </a:p>
        </p:txBody>
      </p:sp>
    </p:spTree>
    <p:extLst>
      <p:ext uri="{BB962C8B-B14F-4D97-AF65-F5344CB8AC3E}">
        <p14:creationId xmlns:p14="http://schemas.microsoft.com/office/powerpoint/2010/main" val="98358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- Definição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763AE5-4980-D797-6552-6094941A0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43" y="1315220"/>
            <a:ext cx="3581705" cy="31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8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– Função Injetora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5AD8D021-C0DD-E84A-17D2-1B6041A5D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901" y="1427244"/>
            <a:ext cx="709529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Nessa função, cada elemento do domínio (x) associa-se a um único elemento da imagem f(x). Todavia, podem existir elementos do contradomínio que não são imagem.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isso acontece, dizemos que o contradomínio e imagem são diferentes. Veja um exemplo:</a:t>
            </a:r>
          </a:p>
        </p:txBody>
      </p:sp>
    </p:spTree>
    <p:extLst>
      <p:ext uri="{BB962C8B-B14F-4D97-AF65-F5344CB8AC3E}">
        <p14:creationId xmlns:p14="http://schemas.microsoft.com/office/powerpoint/2010/main" val="92214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– Função Injetora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F8BC3647-5689-042E-3769-21220751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342" y="1011746"/>
            <a:ext cx="815761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212529"/>
                </a:solidFill>
                <a:effectLst/>
                <a:latin typeface="Source Sans Pro" panose="020B0604020202020204" pitchFamily="34" charset="0"/>
              </a:rPr>
              <a:t>Conjunto dos elementos do domínio da função: D(f) = {-1.5, +2, +8}. </a:t>
            </a:r>
          </a:p>
          <a:p>
            <a:pPr algn="just"/>
            <a:endParaRPr lang="pt-BR" sz="2000" b="0" i="0" dirty="0">
              <a:solidFill>
                <a:srgbClr val="212529"/>
              </a:solidFill>
              <a:effectLst/>
              <a:latin typeface="Source Sans Pro" panose="020B0604020202020204" pitchFamily="34" charset="0"/>
            </a:endParaRPr>
          </a:p>
          <a:p>
            <a:pPr algn="just"/>
            <a:r>
              <a:rPr lang="pt-BR" sz="2000" b="0" i="0" dirty="0">
                <a:solidFill>
                  <a:srgbClr val="212529"/>
                </a:solidFill>
                <a:effectLst/>
                <a:latin typeface="Source Sans Pro" panose="020B0604020202020204" pitchFamily="34" charset="0"/>
              </a:rPr>
              <a:t>Conjunto dos elementos da imagem da função: </a:t>
            </a:r>
            <a:r>
              <a:rPr lang="pt-BR" sz="2000" b="0" i="0" dirty="0" err="1">
                <a:solidFill>
                  <a:srgbClr val="212529"/>
                </a:solidFill>
                <a:effectLst/>
                <a:latin typeface="Source Sans Pro" panose="020B0604020202020204" pitchFamily="34" charset="0"/>
              </a:rPr>
              <a:t>Im</a:t>
            </a:r>
            <a:r>
              <a:rPr lang="pt-BR" sz="2000" b="0" i="0" dirty="0">
                <a:solidFill>
                  <a:srgbClr val="212529"/>
                </a:solidFill>
                <a:effectLst/>
                <a:latin typeface="Source Sans Pro" panose="020B0604020202020204" pitchFamily="34" charset="0"/>
              </a:rPr>
              <a:t>(f) = {A, C, D}.</a:t>
            </a:r>
          </a:p>
          <a:p>
            <a:pPr algn="just"/>
            <a:endParaRPr lang="pt-BR" sz="2000" b="0" i="0" dirty="0">
              <a:solidFill>
                <a:srgbClr val="212529"/>
              </a:solidFill>
              <a:effectLst/>
              <a:latin typeface="Source Sans Pro" panose="020B0604020202020204" pitchFamily="34" charset="0"/>
            </a:endParaRPr>
          </a:p>
          <a:p>
            <a:pPr algn="just"/>
            <a:r>
              <a:rPr lang="pt-BR" sz="2000" b="0" i="0" dirty="0">
                <a:solidFill>
                  <a:srgbClr val="212529"/>
                </a:solidFill>
                <a:effectLst/>
                <a:latin typeface="Source Sans Pro" panose="020B0604020202020204" pitchFamily="34" charset="0"/>
              </a:rPr>
              <a:t>Conjunto dos elementos do contradomínio da função: CD(f) = {A, B, C, D}.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1A9E49-C74D-4097-042D-0646152BC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04" y="2706853"/>
            <a:ext cx="3353091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– Função </a:t>
            </a:r>
            <a:r>
              <a:rPr lang="pt-BR" alt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Sobrejetora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5AD8D021-C0DD-E84A-17D2-1B6041A5D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901" y="1427244"/>
            <a:ext cx="707360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função </a:t>
            </a:r>
            <a:r>
              <a:rPr lang="pt-BR" alt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sobrejetora</a:t>
            </a: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todos os elementos do domínio possuem um elemento na imagem.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acontecer de dois elementos do domínio possuírem a mesma imagem. Nesse caso, imagem e contradomínio possuem a mesma quantidade de elementos.</a:t>
            </a:r>
          </a:p>
        </p:txBody>
      </p:sp>
    </p:spTree>
    <p:extLst>
      <p:ext uri="{BB962C8B-B14F-4D97-AF65-F5344CB8AC3E}">
        <p14:creationId xmlns:p14="http://schemas.microsoft.com/office/powerpoint/2010/main" val="85437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– Função </a:t>
            </a:r>
            <a:r>
              <a:rPr lang="pt-BR" alt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Sobrejetora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5AD8D021-C0DD-E84A-17D2-1B6041A5D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901" y="1052677"/>
            <a:ext cx="770768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212529"/>
                </a:solidFill>
                <a:effectLst/>
                <a:latin typeface="Source Sans Pro" panose="020B0604020202020204" pitchFamily="34" charset="0"/>
              </a:rPr>
              <a:t>Conjunto dos elementos do domínio da função: D(f) = {-10, 2, 8, 25} </a:t>
            </a:r>
          </a:p>
          <a:p>
            <a:pPr algn="just"/>
            <a:endParaRPr lang="pt-BR" sz="2000" dirty="0">
              <a:solidFill>
                <a:srgbClr val="212529"/>
              </a:solidFill>
              <a:latin typeface="Source Sans Pro" panose="020B0604020202020204" pitchFamily="34" charset="0"/>
            </a:endParaRPr>
          </a:p>
          <a:p>
            <a:pPr algn="just"/>
            <a:r>
              <a:rPr lang="pt-BR" sz="2000" b="0" i="0" dirty="0">
                <a:solidFill>
                  <a:srgbClr val="212529"/>
                </a:solidFill>
                <a:effectLst/>
                <a:latin typeface="Source Sans Pro" panose="020B0604020202020204" pitchFamily="34" charset="0"/>
              </a:rPr>
              <a:t>Conjunto dos elementos da imagem da função: Im (f) = {A, B, C} </a:t>
            </a:r>
          </a:p>
          <a:p>
            <a:pPr algn="just"/>
            <a:endParaRPr lang="pt-BR" sz="2000" dirty="0">
              <a:solidFill>
                <a:srgbClr val="212529"/>
              </a:solidFill>
              <a:latin typeface="Source Sans Pro" panose="020B0604020202020204" pitchFamily="34" charset="0"/>
            </a:endParaRPr>
          </a:p>
          <a:p>
            <a:pPr algn="just"/>
            <a:r>
              <a:rPr lang="pt-BR" sz="2000" b="0" i="0" dirty="0">
                <a:solidFill>
                  <a:srgbClr val="212529"/>
                </a:solidFill>
                <a:effectLst/>
                <a:latin typeface="Source Sans Pro" panose="020B0604020202020204" pitchFamily="34" charset="0"/>
              </a:rPr>
              <a:t>Conjunto dos elementos do contradomínio da função: CD (f) = {A, B, C}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0EB851-0D18-B9F3-9191-976BE8BDA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31" y="2571750"/>
            <a:ext cx="3177815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42492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1071</Words>
  <Application>Microsoft Office PowerPoint</Application>
  <PresentationFormat>Apresentação na tela (16:9)</PresentationFormat>
  <Paragraphs>110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Spectral Light</vt:lpstr>
      <vt:lpstr>Source Sans Pro</vt:lpstr>
      <vt:lpstr>Times New Roman</vt:lpstr>
      <vt:lpstr>Arial</vt:lpstr>
      <vt:lpstr>Montserrat ExtraBold</vt:lpstr>
      <vt:lpstr>Elegant Blue</vt:lpstr>
      <vt:lpstr>Funções  Profº.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Tarik Ponciano</cp:lastModifiedBy>
  <cp:revision>23</cp:revision>
  <dcterms:modified xsi:type="dcterms:W3CDTF">2022-10-19T01:36:03Z</dcterms:modified>
</cp:coreProperties>
</file>