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71" r:id="rId1"/>
  </p:sldMasterIdLst>
  <p:notesMasterIdLst>
    <p:notesMasterId r:id="rId33"/>
  </p:notesMasterIdLst>
  <p:handoutMasterIdLst>
    <p:handoutMasterId r:id="rId34"/>
  </p:handoutMasterIdLst>
  <p:sldIdLst>
    <p:sldId id="286" r:id="rId2"/>
    <p:sldId id="329" r:id="rId3"/>
    <p:sldId id="330" r:id="rId4"/>
    <p:sldId id="331" r:id="rId5"/>
    <p:sldId id="332" r:id="rId6"/>
    <p:sldId id="333" r:id="rId7"/>
    <p:sldId id="352" r:id="rId8"/>
    <p:sldId id="353" r:id="rId9"/>
    <p:sldId id="354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344" r:id="rId21"/>
    <p:sldId id="345" r:id="rId22"/>
    <p:sldId id="346" r:id="rId23"/>
    <p:sldId id="347" r:id="rId24"/>
    <p:sldId id="348" r:id="rId25"/>
    <p:sldId id="349" r:id="rId26"/>
    <p:sldId id="350" r:id="rId27"/>
    <p:sldId id="351" r:id="rId28"/>
    <p:sldId id="356" r:id="rId29"/>
    <p:sldId id="299" r:id="rId30"/>
    <p:sldId id="309" r:id="rId31"/>
    <p:sldId id="355" r:id="rId32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35"/>
      <p:bold r:id="rId36"/>
      <p:italic r:id="rId37"/>
      <p:boldItalic r:id="rId38"/>
    </p:embeddedFont>
    <p:embeddedFont>
      <p:font typeface="Montserrat ExtraBold" panose="00000900000000000000" pitchFamily="2" charset="0"/>
      <p:bold r:id="rId39"/>
      <p:boldItalic r:id="rId40"/>
    </p:embeddedFont>
    <p:embeddedFont>
      <p:font typeface="Spectral Light" panose="020B060402020202020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37">
          <p15:clr>
            <a:srgbClr val="A4A3A4"/>
          </p15:clr>
        </p15:guide>
        <p15:guide id="2" pos="5558">
          <p15:clr>
            <a:srgbClr val="A4A3A4"/>
          </p15:clr>
        </p15:guide>
        <p15:guide id="3" pos="1304">
          <p15:clr>
            <a:srgbClr val="A4A3A4"/>
          </p15:clr>
        </p15:guide>
        <p15:guide id="4" orient="horz" pos="1620">
          <p15:clr>
            <a:srgbClr val="A4A3A4"/>
          </p15:clr>
        </p15:guide>
        <p15:guide id="5" orient="horz" pos="2623">
          <p15:clr>
            <a:srgbClr val="A4A3A4"/>
          </p15:clr>
        </p15:guide>
        <p15:guide id="6" pos="4320">
          <p15:clr>
            <a:srgbClr val="A4A3A4"/>
          </p15:clr>
        </p15:guide>
        <p15:guide id="7" pos="3118">
          <p15:clr>
            <a:srgbClr val="A4A3A4"/>
          </p15:clr>
        </p15:guide>
        <p15:guide id="8" pos="2976">
          <p15:clr>
            <a:srgbClr val="A4A3A4"/>
          </p15:clr>
        </p15:guide>
        <p15:guide id="9" orient="horz" pos="590">
          <p15:clr>
            <a:srgbClr val="A4A3A4"/>
          </p15:clr>
        </p15:guide>
        <p15:guide id="10" pos="2268">
          <p15:clr>
            <a:srgbClr val="A4A3A4"/>
          </p15:clr>
        </p15:guide>
        <p15:guide id="11" pos="3902">
          <p15:clr>
            <a:srgbClr val="A4A3A4"/>
          </p15:clr>
        </p15:guide>
        <p15:guide id="12" orient="horz" pos="10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4584"/>
    <a:srgbClr val="90CCFA"/>
    <a:srgbClr val="3940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F1A0088-3FF0-4591-AE8C-B39587EE2FD8}">
  <a:tblStyle styleId="{FF1A0088-3FF0-4591-AE8C-B39587EE2F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6"/>
    <p:restoredTop sz="94653"/>
  </p:normalViewPr>
  <p:slideViewPr>
    <p:cSldViewPr snapToGrid="0">
      <p:cViewPr varScale="1">
        <p:scale>
          <a:sx n="71" d="100"/>
          <a:sy n="71" d="100"/>
        </p:scale>
        <p:origin x="924" y="72"/>
      </p:cViewPr>
      <p:guideLst>
        <p:guide orient="horz" pos="337"/>
        <p:guide pos="5558"/>
        <p:guide pos="1304"/>
        <p:guide orient="horz" pos="1620"/>
        <p:guide orient="horz" pos="2623"/>
        <p:guide pos="4320"/>
        <p:guide pos="3118"/>
        <p:guide pos="2976"/>
        <p:guide orient="horz" pos="590"/>
        <p:guide pos="2268"/>
        <p:guide pos="3902"/>
        <p:guide orient="horz" pos="105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400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42" Type="http://schemas.openxmlformats.org/officeDocument/2006/relationships/font" Target="fonts/font8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4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25B654EE-46E2-0F4F-A427-90D64B9EDE8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03F607F-B941-504A-93E2-B236C592C73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AE9AD-0277-1C48-A4A6-9639BCA59213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ECF70CC-E53D-CB46-9D20-16363D6546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8247280-1666-A146-9E9E-6861B1758A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7252A-A6E1-544A-A976-86DDA00666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8129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8212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84498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45825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96792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9308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78078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0130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28427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6346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1628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10869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63350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13071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62923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51710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6441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29347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27234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41927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45044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3de7457949_0_7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3de7457949_0_7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39748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69579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359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965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2890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2772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5711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9745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3948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516500" y="1001050"/>
            <a:ext cx="6809100" cy="31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4600"/>
              <a:buNone/>
              <a:defRPr sz="4600">
                <a:solidFill>
                  <a:srgbClr val="25252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-5400000">
            <a:off x="-1173125" y="2799675"/>
            <a:ext cx="4615200" cy="92400"/>
          </a:xfrm>
          <a:prstGeom prst="rect">
            <a:avLst/>
          </a:prstGeom>
          <a:solidFill>
            <a:srgbClr val="1745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 rot="-5400000">
            <a:off x="-1772935" y="1844264"/>
            <a:ext cx="4950600" cy="5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&amp; subtitle slide" type="secHead">
  <p:cSld name="SECTION_HEADER">
    <p:bg>
      <p:bgPr>
        <a:noFill/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477425" y="2095075"/>
            <a:ext cx="3942300" cy="15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477425" y="4030950"/>
            <a:ext cx="2770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 rot="-5400000">
            <a:off x="-1173125" y="2799675"/>
            <a:ext cx="4615200" cy="92400"/>
          </a:xfrm>
          <a:prstGeom prst="rect">
            <a:avLst/>
          </a:prstGeom>
          <a:solidFill>
            <a:srgbClr val="1745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DFEBAE08-9ABD-8C49-902C-993C5B9AA8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5711" y="4555710"/>
            <a:ext cx="402793" cy="42925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●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○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■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●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○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■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●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○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■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gg/wt5CVZZWJ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escola.com/matematica/classificacao-de-proposicoes-logicas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voceconcursado.com.br/blog/equivalencia-logica-aula-pratica-completa/" TargetMode="External"/><Relationship Id="rId4" Type="http://schemas.openxmlformats.org/officeDocument/2006/relationships/hyperlink" Target="https://educative.com.br/wp-content/uploads/2019/08/Exerc%C3%ADcios-neg-e-equiv.pdf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ente.ifrn.edu.br/cleonelima/disciplinas/fundamentos-de-programacao-2.8401.1m/fundamentos-de-logica-e-algoritmos-1.8401.1v/apostila-equivalencias-logicas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6"/>
          <p:cNvPicPr preferRelativeResize="0"/>
          <p:nvPr/>
        </p:nvPicPr>
        <p:blipFill rotWithShape="1">
          <a:blip r:embed="rId3">
            <a:alphaModFix/>
          </a:blip>
          <a:srcRect l="13106" t="15681" r="3518" b="17473"/>
          <a:stretch/>
        </p:blipFill>
        <p:spPr>
          <a:xfrm>
            <a:off x="1198475" y="534325"/>
            <a:ext cx="7624521" cy="4074852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6"/>
          <p:cNvSpPr txBox="1">
            <a:spLocks noGrp="1"/>
          </p:cNvSpPr>
          <p:nvPr>
            <p:ph type="ctrTitle"/>
          </p:nvPr>
        </p:nvSpPr>
        <p:spPr>
          <a:xfrm>
            <a:off x="1516500" y="1001050"/>
            <a:ext cx="6809100" cy="31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pt-BR" sz="32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Lógica Proposicional –</a:t>
            </a:r>
            <a:br>
              <a:rPr lang="pt-BR" sz="32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</a:br>
            <a:r>
              <a:rPr lang="pt-BR" sz="32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Equivalências</a:t>
            </a:r>
            <a:br>
              <a:rPr lang="pt-BR" sz="1800" dirty="0"/>
            </a:br>
            <a:br>
              <a:rPr lang="pt-BR" sz="1800" dirty="0"/>
            </a:br>
            <a:r>
              <a:rPr lang="pt-BR" sz="1800" dirty="0" err="1"/>
              <a:t>Profº</a:t>
            </a:r>
            <a:r>
              <a:rPr lang="pt-BR" sz="1800" dirty="0"/>
              <a:t>. Tarik Ponciano</a:t>
            </a:r>
            <a:endParaRPr sz="6000" dirty="0">
              <a:solidFill>
                <a:srgbClr val="174584"/>
              </a:solidFill>
            </a:endParaRPr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839B6F31-A889-BF4D-B864-4B8705EFC9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88377" y="4333164"/>
            <a:ext cx="1571756" cy="50924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A005DEC8-8C73-84BE-4077-625703D6B8BA}"/>
              </a:ext>
            </a:extLst>
          </p:cNvPr>
          <p:cNvSpPr txBox="1"/>
          <p:nvPr/>
        </p:nvSpPr>
        <p:spPr>
          <a:xfrm>
            <a:off x="1362901" y="486231"/>
            <a:ext cx="794226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Negação de Proposição Simples</a:t>
            </a:r>
          </a:p>
        </p:txBody>
      </p:sp>
      <p:sp>
        <p:nvSpPr>
          <p:cNvPr id="3" name="Google Shape;70;p3">
            <a:extLst>
              <a:ext uri="{FF2B5EF4-FFF2-40B4-BE49-F238E27FC236}">
                <a16:creationId xmlns:a16="http://schemas.microsoft.com/office/drawing/2014/main" id="{0EB76040-0963-DB8D-85F6-05B112FB6310}"/>
              </a:ext>
            </a:extLst>
          </p:cNvPr>
          <p:cNvSpPr txBox="1"/>
          <p:nvPr/>
        </p:nvSpPr>
        <p:spPr>
          <a:xfrm>
            <a:off x="1362901" y="1294497"/>
            <a:ext cx="6369158" cy="2769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hangingPunct="1">
              <a:buClr>
                <a:srgbClr val="33CC33"/>
              </a:buClr>
            </a:pPr>
            <a:r>
              <a:rPr lang="pt-BR" alt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símbolo que representa a negação é uma pequena </a:t>
            </a:r>
            <a:r>
              <a:rPr lang="pt-BR" altLang="pt-B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cantoneira </a:t>
            </a:r>
            <a:r>
              <a:rPr lang="pt-BR" alt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alt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pt-BR" alt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ou um sinal de til.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Clr>
                <a:srgbClr val="33CC33"/>
              </a:buClr>
            </a:pPr>
            <a:r>
              <a:rPr lang="pt-BR" alt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Basta pôr a palavra </a:t>
            </a:r>
            <a:r>
              <a:rPr lang="pt-BR" alt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não </a:t>
            </a:r>
            <a:r>
              <a:rPr lang="pt-BR" alt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antes da sentença, e já a tornamos uma negativa. Exemplos:</a:t>
            </a:r>
          </a:p>
          <a:p>
            <a:pPr eaLnBrk="1" hangingPunct="1">
              <a:buClr>
                <a:srgbClr val="33CC33"/>
              </a:buClr>
            </a:pPr>
            <a:r>
              <a:rPr lang="pt-BR" altLang="pt-BR" dirty="0">
                <a:latin typeface="Cambria" panose="02040503050406030204" pitchFamily="18" charset="0"/>
              </a:rPr>
              <a:t> </a:t>
            </a:r>
            <a:endParaRPr lang="pt-BR" altLang="pt-BR" sz="2000" dirty="0">
              <a:latin typeface="Cambria" panose="02040503050406030204" pitchFamily="18" charset="0"/>
            </a:endParaRPr>
          </a:p>
          <a:p>
            <a:pPr lvl="1" algn="ctr" eaLnBrk="1" hangingPunct="1">
              <a:buClr>
                <a:srgbClr val="33CC33"/>
              </a:buClr>
            </a:pPr>
            <a:r>
              <a:rPr lang="pt-BR" altLang="pt-BR" sz="2000" i="1" dirty="0">
                <a:solidFill>
                  <a:srgbClr val="FF0000"/>
                </a:solidFill>
                <a:latin typeface="Cambria" panose="02040503050406030204" pitchFamily="18" charset="0"/>
              </a:rPr>
              <a:t>João é médico. </a:t>
            </a:r>
            <a:r>
              <a:rPr lang="pt-BR" altLang="pt-BR" sz="2000" b="1" dirty="0">
                <a:latin typeface="Cambria" panose="02040503050406030204" pitchFamily="18" charset="0"/>
              </a:rPr>
              <a:t>Negativa:</a:t>
            </a:r>
            <a:r>
              <a:rPr lang="pt-BR" altLang="pt-BR" sz="2000" b="1" dirty="0">
                <a:solidFill>
                  <a:srgbClr val="FF0000"/>
                </a:solidFill>
                <a:latin typeface="Cambria" panose="02040503050406030204" pitchFamily="18" charset="0"/>
              </a:rPr>
              <a:t> </a:t>
            </a:r>
            <a:r>
              <a:rPr lang="pt-BR" altLang="pt-BR" sz="2000" i="1" dirty="0">
                <a:solidFill>
                  <a:srgbClr val="FF0000"/>
                </a:solidFill>
                <a:latin typeface="Cambria" panose="02040503050406030204" pitchFamily="18" charset="0"/>
              </a:rPr>
              <a:t>João </a:t>
            </a:r>
            <a:r>
              <a:rPr lang="pt-BR" altLang="pt-BR" sz="2000" b="1" i="1" dirty="0">
                <a:solidFill>
                  <a:srgbClr val="FF0000"/>
                </a:solidFill>
                <a:latin typeface="Cambria" panose="02040503050406030204" pitchFamily="18" charset="0"/>
              </a:rPr>
              <a:t>não </a:t>
            </a:r>
            <a:r>
              <a:rPr lang="pt-BR" altLang="pt-BR" sz="2000" i="1" dirty="0">
                <a:solidFill>
                  <a:srgbClr val="FF0000"/>
                </a:solidFill>
                <a:latin typeface="Cambria" panose="02040503050406030204" pitchFamily="18" charset="0"/>
              </a:rPr>
              <a:t>é médico.</a:t>
            </a:r>
            <a:endParaRPr lang="pt-BR" altLang="pt-BR" sz="2000" dirty="0">
              <a:solidFill>
                <a:srgbClr val="FF0000"/>
              </a:solidFill>
              <a:latin typeface="Cambria" panose="02040503050406030204" pitchFamily="18" charset="0"/>
            </a:endParaRPr>
          </a:p>
          <a:p>
            <a:pPr lvl="1" algn="ctr" eaLnBrk="1" hangingPunct="1">
              <a:buClr>
                <a:srgbClr val="33CC33"/>
              </a:buClr>
            </a:pPr>
            <a:r>
              <a:rPr lang="pt-BR" altLang="pt-BR" sz="2000" i="1" dirty="0">
                <a:solidFill>
                  <a:srgbClr val="FF0000"/>
                </a:solidFill>
                <a:latin typeface="Cambria" panose="02040503050406030204" pitchFamily="18" charset="0"/>
              </a:rPr>
              <a:t>Maria é estudante. </a:t>
            </a:r>
            <a:r>
              <a:rPr lang="pt-BR" altLang="pt-BR" sz="2000" b="1" dirty="0">
                <a:latin typeface="Cambria" panose="02040503050406030204" pitchFamily="18" charset="0"/>
              </a:rPr>
              <a:t>Negativa:</a:t>
            </a:r>
            <a:r>
              <a:rPr lang="pt-BR" altLang="pt-BR" sz="2000" b="1" dirty="0">
                <a:solidFill>
                  <a:srgbClr val="FF0000"/>
                </a:solidFill>
                <a:latin typeface="Cambria" panose="02040503050406030204" pitchFamily="18" charset="0"/>
              </a:rPr>
              <a:t> </a:t>
            </a:r>
            <a:r>
              <a:rPr lang="pt-BR" altLang="pt-BR" sz="2000" i="1" dirty="0">
                <a:solidFill>
                  <a:srgbClr val="FF0000"/>
                </a:solidFill>
                <a:latin typeface="Cambria" panose="02040503050406030204" pitchFamily="18" charset="0"/>
              </a:rPr>
              <a:t>Maria </a:t>
            </a:r>
            <a:r>
              <a:rPr lang="pt-BR" altLang="pt-BR" sz="2000" b="1" i="1" dirty="0">
                <a:solidFill>
                  <a:srgbClr val="FF0000"/>
                </a:solidFill>
                <a:latin typeface="Cambria" panose="02040503050406030204" pitchFamily="18" charset="0"/>
              </a:rPr>
              <a:t>não </a:t>
            </a:r>
            <a:r>
              <a:rPr lang="pt-BR" altLang="pt-BR" sz="2000" i="1" dirty="0">
                <a:solidFill>
                  <a:srgbClr val="FF0000"/>
                </a:solidFill>
                <a:latin typeface="Cambria" panose="02040503050406030204" pitchFamily="18" charset="0"/>
              </a:rPr>
              <a:t>é estudante.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pt-BR" sz="20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19960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A005DEC8-8C73-84BE-4077-625703D6B8BA}"/>
              </a:ext>
            </a:extLst>
          </p:cNvPr>
          <p:cNvSpPr txBox="1"/>
          <p:nvPr/>
        </p:nvSpPr>
        <p:spPr>
          <a:xfrm>
            <a:off x="1362901" y="486231"/>
            <a:ext cx="794226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Negação de Proposição Conjuntiva</a:t>
            </a:r>
          </a:p>
        </p:txBody>
      </p:sp>
      <p:sp>
        <p:nvSpPr>
          <p:cNvPr id="3" name="Google Shape;70;p3">
            <a:extLst>
              <a:ext uri="{FF2B5EF4-FFF2-40B4-BE49-F238E27FC236}">
                <a16:creationId xmlns:a16="http://schemas.microsoft.com/office/drawing/2014/main" id="{0EB76040-0963-DB8D-85F6-05B112FB6310}"/>
              </a:ext>
            </a:extLst>
          </p:cNvPr>
          <p:cNvSpPr txBox="1"/>
          <p:nvPr/>
        </p:nvSpPr>
        <p:spPr>
          <a:xfrm>
            <a:off x="1387421" y="1427986"/>
            <a:ext cx="6369158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33CC33"/>
              </a:buClr>
              <a:defRPr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negar uma proposição no formato de conjunção 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e q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faremos o seguinte:</a:t>
            </a:r>
          </a:p>
          <a:p>
            <a:pPr>
              <a:buClr>
                <a:srgbClr val="33CC33"/>
              </a:buClr>
              <a:defRPr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+mj-lt"/>
              <a:buAutoNum type="arabicPeriod"/>
              <a:defRPr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Negaremos a primeira parte (~p);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+mj-lt"/>
              <a:buAutoNum type="arabicPeriod"/>
              <a:defRPr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Negaremos a segunda parte (~q);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+mj-lt"/>
              <a:buAutoNum type="arabicPeriod"/>
              <a:defRPr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Trocaremos e por ou.</a:t>
            </a:r>
          </a:p>
          <a:p>
            <a:pPr eaLnBrk="1" hangingPunct="1">
              <a:buClr>
                <a:srgbClr val="33CC33"/>
              </a:buClr>
            </a:pPr>
            <a:endParaRPr lang="pt-BR" altLang="pt-BR" sz="20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pt-BR" sz="20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47994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A005DEC8-8C73-84BE-4077-625703D6B8BA}"/>
              </a:ext>
            </a:extLst>
          </p:cNvPr>
          <p:cNvSpPr txBox="1"/>
          <p:nvPr/>
        </p:nvSpPr>
        <p:spPr>
          <a:xfrm>
            <a:off x="1362901" y="486231"/>
            <a:ext cx="794226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Negação de Proposição Conjuntiva</a:t>
            </a:r>
          </a:p>
        </p:txBody>
      </p:sp>
      <p:sp>
        <p:nvSpPr>
          <p:cNvPr id="3" name="Google Shape;70;p3">
            <a:extLst>
              <a:ext uri="{FF2B5EF4-FFF2-40B4-BE49-F238E27FC236}">
                <a16:creationId xmlns:a16="http://schemas.microsoft.com/office/drawing/2014/main" id="{0EB76040-0963-DB8D-85F6-05B112FB6310}"/>
              </a:ext>
            </a:extLst>
          </p:cNvPr>
          <p:cNvSpPr txBox="1"/>
          <p:nvPr/>
        </p:nvSpPr>
        <p:spPr>
          <a:xfrm>
            <a:off x="1387420" y="1087589"/>
            <a:ext cx="7583043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buClr>
                <a:srgbClr val="33CC33"/>
              </a:buClr>
              <a:defRPr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questão dirá: “Não é verdade que João é médico e Pedro é dentista”, e pedirá que encontremos, entre as opções de resposta, aquela frase que seja logicamente equivalente a esta fornecida.</a:t>
            </a:r>
          </a:p>
          <a:p>
            <a:pPr>
              <a:defRPr/>
            </a:pPr>
            <a:endParaRPr lang="pt-BR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Solução:</a:t>
            </a:r>
          </a:p>
          <a:p>
            <a:pPr>
              <a:defRPr/>
            </a:pP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+mj-lt"/>
              <a:buAutoNum type="arabicPeriod"/>
              <a:defRPr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Nega-se a primeira parte (~p) =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João não é médico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+mj-lt"/>
              <a:buAutoNum type="arabicPeriod"/>
              <a:defRPr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Nega-se a segunda parte (~q) =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Pedro não é dentista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+mj-lt"/>
              <a:buAutoNum type="arabicPeriod"/>
              <a:defRPr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Troca-se E por OU, e o resultado final será o seguinte:</a:t>
            </a:r>
          </a:p>
          <a:p>
            <a:pPr marL="1257300" lvl="2" indent="-342900">
              <a:defRPr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Clr>
                <a:srgbClr val="33CC33"/>
              </a:buClr>
            </a:pPr>
            <a:endParaRPr lang="pt-BR" altLang="pt-BR" sz="20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pt-BR" sz="20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03606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A005DEC8-8C73-84BE-4077-625703D6B8BA}"/>
              </a:ext>
            </a:extLst>
          </p:cNvPr>
          <p:cNvSpPr txBox="1"/>
          <p:nvPr/>
        </p:nvSpPr>
        <p:spPr>
          <a:xfrm>
            <a:off x="1362901" y="486231"/>
            <a:ext cx="794226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Negação de Proposição Conjuntiva</a:t>
            </a:r>
          </a:p>
        </p:txBody>
      </p:sp>
      <p:sp>
        <p:nvSpPr>
          <p:cNvPr id="3" name="Google Shape;70;p3">
            <a:extLst>
              <a:ext uri="{FF2B5EF4-FFF2-40B4-BE49-F238E27FC236}">
                <a16:creationId xmlns:a16="http://schemas.microsoft.com/office/drawing/2014/main" id="{0EB76040-0963-DB8D-85F6-05B112FB6310}"/>
              </a:ext>
            </a:extLst>
          </p:cNvPr>
          <p:cNvSpPr txBox="1"/>
          <p:nvPr/>
        </p:nvSpPr>
        <p:spPr>
          <a:xfrm>
            <a:off x="1387420" y="1087589"/>
            <a:ext cx="7583043" cy="4093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buClr>
                <a:srgbClr val="33CC33"/>
              </a:buClr>
              <a:defRPr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questão dirá: “Não é verdade que João é médico e Pedro é dentista”, e pedirá que encontremos, entre as opções de resposta, aquela frase que seja logicamente equivalente a esta fornecida.</a:t>
            </a:r>
          </a:p>
          <a:p>
            <a:pPr>
              <a:defRPr/>
            </a:pPr>
            <a:endParaRPr lang="pt-BR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Solução:</a:t>
            </a:r>
          </a:p>
          <a:p>
            <a:pPr>
              <a:defRPr/>
            </a:pP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+mj-lt"/>
              <a:buAutoNum type="arabicPeriod"/>
              <a:defRPr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Nega-se a primeira parte (~p) =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João não é médico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+mj-lt"/>
              <a:buAutoNum type="arabicPeriod"/>
              <a:defRPr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Nega-se a segunda parte (~q) =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Pedro não é dentista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+mj-lt"/>
              <a:buAutoNum type="arabicPeriod"/>
              <a:defRPr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Troca-se E por OU, e o resultado final será o seguinte:</a:t>
            </a:r>
          </a:p>
          <a:p>
            <a:pPr marL="1257300" lvl="2" indent="-342900">
              <a:defRPr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ctr">
              <a:defRPr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JOÃO NÃO É MÉDICO OU PEDRO NÃO É DENTISTA.</a:t>
            </a:r>
            <a:endParaRPr lang="pt-BR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Clr>
                <a:srgbClr val="33CC33"/>
              </a:buClr>
            </a:pPr>
            <a:endParaRPr lang="pt-BR" altLang="pt-BR" sz="20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pt-BR" sz="20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82598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A005DEC8-8C73-84BE-4077-625703D6B8BA}"/>
              </a:ext>
            </a:extLst>
          </p:cNvPr>
          <p:cNvSpPr txBox="1"/>
          <p:nvPr/>
        </p:nvSpPr>
        <p:spPr>
          <a:xfrm>
            <a:off x="1362901" y="486231"/>
            <a:ext cx="794226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Negação de Proposição Conjuntiva</a:t>
            </a:r>
          </a:p>
        </p:txBody>
      </p:sp>
      <p:sp>
        <p:nvSpPr>
          <p:cNvPr id="4" name="Retângulo 5">
            <a:extLst>
              <a:ext uri="{FF2B5EF4-FFF2-40B4-BE49-F238E27FC236}">
                <a16:creationId xmlns:a16="http://schemas.microsoft.com/office/drawing/2014/main" id="{2BB587C4-D016-F3B7-C920-AB2EE96D3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574" y="1087589"/>
            <a:ext cx="8715375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33CC33"/>
              </a:buClr>
              <a:defRPr/>
            </a:pPr>
            <a:r>
              <a:rPr lang="pt-BR" sz="2000" dirty="0">
                <a:latin typeface="Cambria" pitchFamily="18" charset="0"/>
                <a:cs typeface="Arial" charset="0"/>
              </a:rPr>
              <a:t>Traduzindo para a linguagem da lógica, dizemos que:</a:t>
            </a:r>
          </a:p>
          <a:p>
            <a:pPr marL="1257300" lvl="2" indent="-342900">
              <a:defRPr/>
            </a:pPr>
            <a:endParaRPr lang="pt-BR" sz="2000" b="1" dirty="0">
              <a:latin typeface="Cambria" pitchFamily="18" charset="0"/>
              <a:cs typeface="Arial" charset="0"/>
            </a:endParaRPr>
          </a:p>
          <a:p>
            <a:pPr marL="1257300" lvl="2" indent="-342900">
              <a:defRPr/>
            </a:pPr>
            <a:endParaRPr lang="pt-BR" sz="2000" b="1" dirty="0">
              <a:latin typeface="Cambria" pitchFamily="18" charset="0"/>
              <a:cs typeface="Arial" charset="0"/>
            </a:endParaRPr>
          </a:p>
          <a:p>
            <a:pPr marL="1257300" lvl="2" indent="-342900">
              <a:defRPr/>
            </a:pPr>
            <a:endParaRPr lang="pt-BR" sz="2000" b="1" dirty="0">
              <a:latin typeface="Cambria" pitchFamily="18" charset="0"/>
              <a:cs typeface="Arial" charset="0"/>
            </a:endParaRPr>
          </a:p>
          <a:p>
            <a:pPr>
              <a:buClr>
                <a:srgbClr val="33CC33"/>
              </a:buClr>
              <a:defRPr/>
            </a:pPr>
            <a:r>
              <a:rPr lang="pt-BR" sz="2000" b="1" dirty="0">
                <a:latin typeface="Cambria" pitchFamily="18" charset="0"/>
                <a:cs typeface="Arial" charset="0"/>
              </a:rPr>
              <a:t>Como fomos chegar à essa conclusão?</a:t>
            </a:r>
          </a:p>
          <a:p>
            <a:pPr marL="342900" indent="-342900">
              <a:buClr>
                <a:srgbClr val="33CC33"/>
              </a:buClr>
              <a:defRPr/>
            </a:pPr>
            <a:endParaRPr lang="pt-BR" sz="2000" b="1" i="1" dirty="0">
              <a:latin typeface="Cambria" pitchFamily="18" charset="0"/>
              <a:cs typeface="Arial" charset="0"/>
            </a:endParaRPr>
          </a:p>
          <a:p>
            <a:pPr marL="342900" indent="-342900">
              <a:buClr>
                <a:srgbClr val="33CC33"/>
              </a:buClr>
              <a:defRPr/>
            </a:pPr>
            <a:endParaRPr lang="pt-BR" sz="2000" i="1" dirty="0">
              <a:latin typeface="Cambria" pitchFamily="18" charset="0"/>
              <a:cs typeface="Arial" charset="0"/>
            </a:endParaRPr>
          </a:p>
          <a:p>
            <a:pPr marL="342900" indent="-342900">
              <a:buFont typeface="Wingdings" pitchFamily="2" charset="2"/>
              <a:buChar char="v"/>
              <a:defRPr/>
            </a:pPr>
            <a:endParaRPr lang="pt-BR" sz="2000" b="1" dirty="0">
              <a:latin typeface="Cambria" pitchFamily="18" charset="0"/>
              <a:cs typeface="Arial" charset="0"/>
            </a:endParaRPr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ECF3263C-5A5B-87F0-07DA-441E9C447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657" y="2857348"/>
            <a:ext cx="3000375" cy="207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E411E2CE-5B25-EEB4-0791-F1469FA58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709" y="1749437"/>
            <a:ext cx="1973343" cy="41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2590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A005DEC8-8C73-84BE-4077-625703D6B8BA}"/>
              </a:ext>
            </a:extLst>
          </p:cNvPr>
          <p:cNvSpPr txBox="1"/>
          <p:nvPr/>
        </p:nvSpPr>
        <p:spPr>
          <a:xfrm>
            <a:off x="1362901" y="486231"/>
            <a:ext cx="794226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Negação de Proposição Disjuntiva</a:t>
            </a:r>
          </a:p>
        </p:txBody>
      </p:sp>
      <p:sp>
        <p:nvSpPr>
          <p:cNvPr id="4" name="Retângulo 5">
            <a:extLst>
              <a:ext uri="{FF2B5EF4-FFF2-40B4-BE49-F238E27FC236}">
                <a16:creationId xmlns:a16="http://schemas.microsoft.com/office/drawing/2014/main" id="{2BB587C4-D016-F3B7-C920-AB2EE96D3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2901" y="1254450"/>
            <a:ext cx="7427935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rgbClr val="33CC33"/>
              </a:buClr>
              <a:defRPr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negar uma proposição no formato de disjunção 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ou q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faremos o seguinte:</a:t>
            </a:r>
          </a:p>
          <a:p>
            <a:pPr>
              <a:buClr>
                <a:srgbClr val="33CC33"/>
              </a:buClr>
              <a:defRPr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+mj-lt"/>
              <a:buAutoNum type="arabicPeriod"/>
              <a:defRPr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Negaremos a primeira parte (~p);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+mj-lt"/>
              <a:buAutoNum type="arabicPeriod"/>
              <a:defRPr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Negaremos a segunda parte (~q);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+mj-lt"/>
              <a:buAutoNum type="arabicPeriod"/>
              <a:defRPr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Trocaremos ou por e.</a:t>
            </a:r>
          </a:p>
          <a:p>
            <a:pPr marL="342900" indent="-342900">
              <a:buClr>
                <a:srgbClr val="33CC33"/>
              </a:buClr>
              <a:defRPr/>
            </a:pPr>
            <a:endParaRPr lang="pt-BR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33CC33"/>
              </a:buClr>
              <a:defRPr/>
            </a:pPr>
            <a:endParaRPr lang="pt-BR" sz="2000" i="1" dirty="0">
              <a:latin typeface="Cambria" pitchFamily="18" charset="0"/>
              <a:cs typeface="Arial" charset="0"/>
            </a:endParaRPr>
          </a:p>
          <a:p>
            <a:pPr marL="342900" indent="-342900">
              <a:buFont typeface="Wingdings" pitchFamily="2" charset="2"/>
              <a:buChar char="v"/>
              <a:defRPr/>
            </a:pPr>
            <a:endParaRPr lang="pt-BR" sz="2000" b="1" dirty="0">
              <a:latin typeface="Cambria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394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A005DEC8-8C73-84BE-4077-625703D6B8BA}"/>
              </a:ext>
            </a:extLst>
          </p:cNvPr>
          <p:cNvSpPr txBox="1"/>
          <p:nvPr/>
        </p:nvSpPr>
        <p:spPr>
          <a:xfrm>
            <a:off x="1362901" y="486231"/>
            <a:ext cx="794226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Negação de Proposição Disjuntiva Inclusiva</a:t>
            </a:r>
          </a:p>
        </p:txBody>
      </p:sp>
      <p:sp>
        <p:nvSpPr>
          <p:cNvPr id="4" name="Retângulo 5">
            <a:extLst>
              <a:ext uri="{FF2B5EF4-FFF2-40B4-BE49-F238E27FC236}">
                <a16:creationId xmlns:a16="http://schemas.microsoft.com/office/drawing/2014/main" id="{2BB587C4-D016-F3B7-C920-AB2EE96D3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2901" y="1254450"/>
            <a:ext cx="7427935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rgbClr val="33CC33"/>
              </a:buClr>
              <a:defRPr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negar uma proposição no formato de disjunção 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ou q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faremos o seguinte:</a:t>
            </a:r>
          </a:p>
          <a:p>
            <a:pPr>
              <a:buClr>
                <a:srgbClr val="33CC33"/>
              </a:buClr>
              <a:defRPr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+mj-lt"/>
              <a:buAutoNum type="arabicPeriod"/>
              <a:defRPr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Negaremos a primeira parte (~p);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+mj-lt"/>
              <a:buAutoNum type="arabicPeriod"/>
              <a:defRPr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Negaremos a segunda parte (~q);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+mj-lt"/>
              <a:buAutoNum type="arabicPeriod"/>
              <a:defRPr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Trocaremos ou por e.</a:t>
            </a:r>
          </a:p>
          <a:p>
            <a:pPr marL="342900" indent="-342900">
              <a:buClr>
                <a:srgbClr val="33CC33"/>
              </a:buClr>
              <a:defRPr/>
            </a:pPr>
            <a:endParaRPr lang="pt-BR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33CC33"/>
              </a:buClr>
              <a:defRPr/>
            </a:pPr>
            <a:endParaRPr lang="pt-BR" sz="2000" i="1" dirty="0">
              <a:latin typeface="Cambria" pitchFamily="18" charset="0"/>
              <a:cs typeface="Arial" charset="0"/>
            </a:endParaRPr>
          </a:p>
          <a:p>
            <a:pPr marL="342900" indent="-342900">
              <a:buFont typeface="Wingdings" pitchFamily="2" charset="2"/>
              <a:buChar char="v"/>
              <a:defRPr/>
            </a:pPr>
            <a:endParaRPr lang="pt-BR" sz="2000" b="1" dirty="0">
              <a:latin typeface="Cambria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154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A005DEC8-8C73-84BE-4077-625703D6B8BA}"/>
              </a:ext>
            </a:extLst>
          </p:cNvPr>
          <p:cNvSpPr txBox="1"/>
          <p:nvPr/>
        </p:nvSpPr>
        <p:spPr>
          <a:xfrm>
            <a:off x="1362901" y="486231"/>
            <a:ext cx="794226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Negação de Proposição Disjuntiva Inclusiva</a:t>
            </a:r>
          </a:p>
        </p:txBody>
      </p:sp>
      <p:sp>
        <p:nvSpPr>
          <p:cNvPr id="4" name="Retângulo 5">
            <a:extLst>
              <a:ext uri="{FF2B5EF4-FFF2-40B4-BE49-F238E27FC236}">
                <a16:creationId xmlns:a16="http://schemas.microsoft.com/office/drawing/2014/main" id="{2BB587C4-D016-F3B7-C920-AB2EE96D3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2901" y="1254450"/>
            <a:ext cx="7620912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buClr>
                <a:srgbClr val="33CC33"/>
              </a:buClr>
              <a:defRPr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 </a:t>
            </a:r>
            <a:r>
              <a:rPr lang="pt-B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questão dirá: “Não é verdade que Pedro é dentista ou Paulo é engenheiro”, e pedirá que encontremos, entre as opções de resposta, aquela frase que seja logicamente equivalente a esta fornecida.</a:t>
            </a:r>
          </a:p>
          <a:p>
            <a:pPr>
              <a:defRPr/>
            </a:pPr>
            <a:r>
              <a:rPr lang="pt-B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pt-BR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Solução:</a:t>
            </a:r>
          </a:p>
          <a:p>
            <a:pPr>
              <a:defRPr/>
            </a:pP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+mj-lt"/>
              <a:buAutoNum type="arabicPeriod"/>
              <a:defRPr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Nega-se a primeira parte (~p) =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Pedro não é dentista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+mj-lt"/>
              <a:buAutoNum type="arabicPeriod"/>
              <a:defRPr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Nega-se a segunda parte (~q) =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Paulo não é engenheiro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+mj-lt"/>
              <a:buAutoNum type="arabicPeriod"/>
              <a:defRPr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Troca-se OU por E, e o resultado final será o seguinte:</a:t>
            </a:r>
          </a:p>
          <a:p>
            <a:pPr marL="1257300" lvl="2" indent="-342900">
              <a:defRPr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33CC33"/>
              </a:buClr>
              <a:defRPr/>
            </a:pPr>
            <a:endParaRPr lang="pt-BR" sz="2000" i="1" dirty="0">
              <a:latin typeface="Cambria" pitchFamily="18" charset="0"/>
              <a:cs typeface="Arial" charset="0"/>
            </a:endParaRPr>
          </a:p>
          <a:p>
            <a:pPr marL="342900" indent="-342900">
              <a:buFont typeface="Wingdings" pitchFamily="2" charset="2"/>
              <a:buChar char="v"/>
              <a:defRPr/>
            </a:pPr>
            <a:endParaRPr lang="pt-BR" sz="2000" b="1" dirty="0">
              <a:latin typeface="Cambria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653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A005DEC8-8C73-84BE-4077-625703D6B8BA}"/>
              </a:ext>
            </a:extLst>
          </p:cNvPr>
          <p:cNvSpPr txBox="1"/>
          <p:nvPr/>
        </p:nvSpPr>
        <p:spPr>
          <a:xfrm>
            <a:off x="1362901" y="486231"/>
            <a:ext cx="794226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Negação de Proposição Disjuntiva Inclusiva</a:t>
            </a:r>
          </a:p>
        </p:txBody>
      </p:sp>
      <p:sp>
        <p:nvSpPr>
          <p:cNvPr id="4" name="Retângulo 5">
            <a:extLst>
              <a:ext uri="{FF2B5EF4-FFF2-40B4-BE49-F238E27FC236}">
                <a16:creationId xmlns:a16="http://schemas.microsoft.com/office/drawing/2014/main" id="{2BB587C4-D016-F3B7-C920-AB2EE96D3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2901" y="1254450"/>
            <a:ext cx="7620912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buClr>
                <a:srgbClr val="33CC33"/>
              </a:buClr>
              <a:defRPr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 </a:t>
            </a:r>
            <a:r>
              <a:rPr lang="pt-B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questão dirá: “Não é verdade que Pedro é dentista ou Paulo é engenheiro”, e pedirá que encontremos, entre as opções de resposta, aquela frase que seja logicamente equivalente a esta fornecida.</a:t>
            </a:r>
          </a:p>
          <a:p>
            <a:pPr>
              <a:defRPr/>
            </a:pPr>
            <a:r>
              <a:rPr lang="pt-B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pt-BR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Solução:</a:t>
            </a:r>
          </a:p>
          <a:p>
            <a:pPr>
              <a:defRPr/>
            </a:pP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+mj-lt"/>
              <a:buAutoNum type="arabicPeriod"/>
              <a:defRPr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Nega-se a primeira parte (~p) =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Pedro não é dentista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+mj-lt"/>
              <a:buAutoNum type="arabicPeriod"/>
              <a:defRPr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Nega-se a segunda parte (~q) =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Paulo não é engenheiro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+mj-lt"/>
              <a:buAutoNum type="arabicPeriod"/>
              <a:defRPr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Troca-se OU por E, e o resultado final será o seguinte:</a:t>
            </a:r>
          </a:p>
          <a:p>
            <a:pPr marL="1257300" lvl="2" indent="-342900">
              <a:defRPr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ctr">
              <a:defRPr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PEDRO NÃO É DENTISTA E PAULO NÃO É ENGENHEIRO.</a:t>
            </a:r>
            <a:endParaRPr lang="pt-BR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33CC33"/>
              </a:buClr>
              <a:defRPr/>
            </a:pPr>
            <a:endParaRPr lang="pt-BR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33CC33"/>
              </a:buClr>
              <a:defRPr/>
            </a:pPr>
            <a:endParaRPr lang="pt-BR" sz="2000" i="1" dirty="0">
              <a:latin typeface="Cambria" pitchFamily="18" charset="0"/>
              <a:cs typeface="Arial" charset="0"/>
            </a:endParaRPr>
          </a:p>
          <a:p>
            <a:pPr marL="342900" indent="-342900">
              <a:buFont typeface="Wingdings" pitchFamily="2" charset="2"/>
              <a:buChar char="v"/>
              <a:defRPr/>
            </a:pPr>
            <a:endParaRPr lang="pt-BR" sz="2000" b="1" dirty="0">
              <a:latin typeface="Cambria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490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A005DEC8-8C73-84BE-4077-625703D6B8BA}"/>
              </a:ext>
            </a:extLst>
          </p:cNvPr>
          <p:cNvSpPr txBox="1"/>
          <p:nvPr/>
        </p:nvSpPr>
        <p:spPr>
          <a:xfrm>
            <a:off x="1362901" y="486231"/>
            <a:ext cx="794226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Negação de Proposição Disjuntiva Inclusiva</a:t>
            </a:r>
          </a:p>
        </p:txBody>
      </p:sp>
      <p:sp>
        <p:nvSpPr>
          <p:cNvPr id="3" name="Retângulo 5">
            <a:extLst>
              <a:ext uri="{FF2B5EF4-FFF2-40B4-BE49-F238E27FC236}">
                <a16:creationId xmlns:a16="http://schemas.microsoft.com/office/drawing/2014/main" id="{4378C9D1-F547-01B3-8084-EF39F129B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2901" y="1140619"/>
            <a:ext cx="8715375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33CC33"/>
              </a:buClr>
              <a:defRPr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Traduzindo para a linguagem da lógica, dizemos que:</a:t>
            </a:r>
          </a:p>
          <a:p>
            <a:pPr marL="1257300" lvl="2" indent="-342900">
              <a:defRPr/>
            </a:pP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defRPr/>
            </a:pP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defRPr/>
            </a:pP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33CC33"/>
              </a:buClr>
              <a:defRPr/>
            </a:pP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33CC33"/>
              </a:buClr>
              <a:defRPr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Como chegamos a essa conclusão?</a:t>
            </a:r>
          </a:p>
          <a:p>
            <a:pPr marL="342900" indent="-342900">
              <a:buClr>
                <a:srgbClr val="33CC33"/>
              </a:buClr>
              <a:defRPr/>
            </a:pPr>
            <a:endParaRPr lang="pt-BR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33CC33"/>
              </a:buClr>
              <a:defRPr/>
            </a:pPr>
            <a:endParaRPr lang="pt-BR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v"/>
              <a:defRPr/>
            </a:pP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4BEA48A-C247-E995-042B-0A5709968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406" y="1743040"/>
            <a:ext cx="2643187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FF59273F-D34A-73DF-FB3B-57581B7D7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405" y="3038474"/>
            <a:ext cx="2643187" cy="192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7958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A005DEC8-8C73-84BE-4077-625703D6B8BA}"/>
              </a:ext>
            </a:extLst>
          </p:cNvPr>
          <p:cNvSpPr txBox="1"/>
          <p:nvPr/>
        </p:nvSpPr>
        <p:spPr>
          <a:xfrm>
            <a:off x="1362901" y="486231"/>
            <a:ext cx="794226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Links da Disciplina</a:t>
            </a:r>
          </a:p>
        </p:txBody>
      </p:sp>
      <p:sp>
        <p:nvSpPr>
          <p:cNvPr id="3" name="Google Shape;70;p3">
            <a:extLst>
              <a:ext uri="{FF2B5EF4-FFF2-40B4-BE49-F238E27FC236}">
                <a16:creationId xmlns:a16="http://schemas.microsoft.com/office/drawing/2014/main" id="{0EB76040-0963-DB8D-85F6-05B112FB6310}"/>
              </a:ext>
            </a:extLst>
          </p:cNvPr>
          <p:cNvSpPr txBox="1"/>
          <p:nvPr/>
        </p:nvSpPr>
        <p:spPr>
          <a:xfrm>
            <a:off x="1362901" y="1294497"/>
            <a:ext cx="6369158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Discord: 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https://discord.gg/wt5CVZZWJs</a:t>
            </a:r>
            <a:endParaRPr lang="pt-BR"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endParaRPr lang="pt-BR"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Drive: tiny.cc/DrivedaTurma1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endParaRPr lang="pt-BR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indent="-457200" algn="just">
              <a:buSzPts val="2000"/>
              <a:buFont typeface="Arial"/>
              <a:buAutoNum type="arabicPeriod"/>
            </a:pPr>
            <a:r>
              <a:rPr lang="pt-BR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https://github.com/TarikPonciano/Programador-de-Sistema-SENAC 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1276529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A005DEC8-8C73-84BE-4077-625703D6B8BA}"/>
              </a:ext>
            </a:extLst>
          </p:cNvPr>
          <p:cNvSpPr txBox="1"/>
          <p:nvPr/>
        </p:nvSpPr>
        <p:spPr>
          <a:xfrm>
            <a:off x="1362901" y="486231"/>
            <a:ext cx="794226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Negação de Proposição Disjuntiva Exclusiva</a:t>
            </a:r>
          </a:p>
        </p:txBody>
      </p:sp>
      <p:sp>
        <p:nvSpPr>
          <p:cNvPr id="4" name="Retângulo 5">
            <a:extLst>
              <a:ext uri="{FF2B5EF4-FFF2-40B4-BE49-F238E27FC236}">
                <a16:creationId xmlns:a16="http://schemas.microsoft.com/office/drawing/2014/main" id="{2BB587C4-D016-F3B7-C920-AB2EE96D3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2901" y="1254450"/>
            <a:ext cx="7427935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rgbClr val="33CC33"/>
              </a:buClr>
              <a:defRPr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negar uma proposição no formato de disjunção exclusiva 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ou q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faremos o seguinte:</a:t>
            </a:r>
          </a:p>
          <a:p>
            <a:pPr>
              <a:buClr>
                <a:srgbClr val="33CC33"/>
              </a:buClr>
              <a:defRPr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+mj-lt"/>
              <a:buAutoNum type="arabicPeriod"/>
              <a:defRPr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Trocamos a disjunção por um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bicondicional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33CC33"/>
              </a:buClr>
              <a:defRPr/>
            </a:pPr>
            <a:endParaRPr lang="pt-BR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33CC33"/>
              </a:buClr>
              <a:defRPr/>
            </a:pPr>
            <a:endParaRPr lang="pt-BR" sz="2000" i="1" dirty="0">
              <a:latin typeface="Cambria" pitchFamily="18" charset="0"/>
              <a:cs typeface="Arial" charset="0"/>
            </a:endParaRPr>
          </a:p>
          <a:p>
            <a:pPr marL="342900" indent="-342900">
              <a:buFont typeface="Wingdings" pitchFamily="2" charset="2"/>
              <a:buChar char="v"/>
              <a:defRPr/>
            </a:pPr>
            <a:endParaRPr lang="pt-BR" sz="2000" b="1" dirty="0">
              <a:latin typeface="Cambria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953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A005DEC8-8C73-84BE-4077-625703D6B8BA}"/>
              </a:ext>
            </a:extLst>
          </p:cNvPr>
          <p:cNvSpPr txBox="1"/>
          <p:nvPr/>
        </p:nvSpPr>
        <p:spPr>
          <a:xfrm>
            <a:off x="1362901" y="486231"/>
            <a:ext cx="794226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Negação de Proposição Disjuntiva Exclusiva</a:t>
            </a:r>
          </a:p>
        </p:txBody>
      </p:sp>
      <p:sp>
        <p:nvSpPr>
          <p:cNvPr id="4" name="Retângulo 5">
            <a:extLst>
              <a:ext uri="{FF2B5EF4-FFF2-40B4-BE49-F238E27FC236}">
                <a16:creationId xmlns:a16="http://schemas.microsoft.com/office/drawing/2014/main" id="{2BB587C4-D016-F3B7-C920-AB2EE96D3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2901" y="1254450"/>
            <a:ext cx="7427935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rgbClr val="33CC33"/>
              </a:buClr>
              <a:defRPr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“Ou João é rico ou Pedro é bonito.”</a:t>
            </a:r>
          </a:p>
          <a:p>
            <a:pPr>
              <a:buClr>
                <a:srgbClr val="33CC33"/>
              </a:buClr>
              <a:defRPr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=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João é rico</a:t>
            </a:r>
          </a:p>
          <a:p>
            <a:pPr>
              <a:buClr>
                <a:srgbClr val="33CC33"/>
              </a:buClr>
              <a:defRPr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=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Pedro é bonito</a:t>
            </a:r>
          </a:p>
          <a:p>
            <a:pPr>
              <a:buClr>
                <a:srgbClr val="33CC33"/>
              </a:buClr>
              <a:defRPr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Negando-a temos;</a:t>
            </a:r>
          </a:p>
          <a:p>
            <a:pPr algn="ctr"/>
            <a:endParaRPr lang="pt-BR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“João é rico </a:t>
            </a:r>
            <a:r>
              <a:rPr lang="pt-BR" sz="20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 e somente se</a:t>
            </a:r>
            <a:r>
              <a:rPr lang="pt-BR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Pedro é bonito”</a:t>
            </a:r>
          </a:p>
          <a:p>
            <a:pPr>
              <a:buClr>
                <a:srgbClr val="33CC33"/>
              </a:buClr>
              <a:defRPr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ctr">
              <a:buClr>
                <a:srgbClr val="33CC33"/>
              </a:buClr>
              <a:defRPr/>
            </a:pPr>
            <a:r>
              <a:rPr lang="fr-FR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~(P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⊕</a:t>
            </a:r>
            <a:r>
              <a:rPr lang="fr-FR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Q) = P ↔ Q</a:t>
            </a:r>
            <a:endParaRPr lang="pt-BR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33CC33"/>
              </a:buClr>
              <a:defRPr/>
            </a:pPr>
            <a:endParaRPr lang="pt-BR" sz="2000" i="1" dirty="0">
              <a:latin typeface="Cambria" pitchFamily="18" charset="0"/>
              <a:cs typeface="Arial" charset="0"/>
            </a:endParaRPr>
          </a:p>
          <a:p>
            <a:pPr marL="342900" indent="-342900">
              <a:buFont typeface="Wingdings" pitchFamily="2" charset="2"/>
              <a:buChar char="v"/>
              <a:defRPr/>
            </a:pPr>
            <a:endParaRPr lang="pt-BR" sz="2000" b="1" dirty="0">
              <a:latin typeface="Cambria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7945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A005DEC8-8C73-84BE-4077-625703D6B8BA}"/>
              </a:ext>
            </a:extLst>
          </p:cNvPr>
          <p:cNvSpPr txBox="1"/>
          <p:nvPr/>
        </p:nvSpPr>
        <p:spPr>
          <a:xfrm>
            <a:off x="1362901" y="486231"/>
            <a:ext cx="794226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Negação de Proposição Disjuntiva Exclusiva</a:t>
            </a:r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ADCC239B-A6A1-709A-8A26-73C59001F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137128"/>
              </p:ext>
            </p:extLst>
          </p:nvPr>
        </p:nvGraphicFramePr>
        <p:xfrm>
          <a:off x="1991211" y="1300637"/>
          <a:ext cx="6318480" cy="2890919"/>
        </p:xfrm>
        <a:graphic>
          <a:graphicData uri="http://schemas.openxmlformats.org/drawingml/2006/table">
            <a:tbl>
              <a:tblPr firstRow="1" bandRow="1">
                <a:tableStyleId>{FF1A0088-3FF0-4591-AE8C-B39587EE2FD8}</a:tableStyleId>
              </a:tblPr>
              <a:tblGrid>
                <a:gridCol w="1263696">
                  <a:extLst>
                    <a:ext uri="{9D8B030D-6E8A-4147-A177-3AD203B41FA5}">
                      <a16:colId xmlns:a16="http://schemas.microsoft.com/office/drawing/2014/main" val="3572771441"/>
                    </a:ext>
                  </a:extLst>
                </a:gridCol>
                <a:gridCol w="1263696">
                  <a:extLst>
                    <a:ext uri="{9D8B030D-6E8A-4147-A177-3AD203B41FA5}">
                      <a16:colId xmlns:a16="http://schemas.microsoft.com/office/drawing/2014/main" val="3389025865"/>
                    </a:ext>
                  </a:extLst>
                </a:gridCol>
                <a:gridCol w="1263696">
                  <a:extLst>
                    <a:ext uri="{9D8B030D-6E8A-4147-A177-3AD203B41FA5}">
                      <a16:colId xmlns:a16="http://schemas.microsoft.com/office/drawing/2014/main" val="1029349522"/>
                    </a:ext>
                  </a:extLst>
                </a:gridCol>
                <a:gridCol w="1263696">
                  <a:extLst>
                    <a:ext uri="{9D8B030D-6E8A-4147-A177-3AD203B41FA5}">
                      <a16:colId xmlns:a16="http://schemas.microsoft.com/office/drawing/2014/main" val="1205380525"/>
                    </a:ext>
                  </a:extLst>
                </a:gridCol>
                <a:gridCol w="1263696">
                  <a:extLst>
                    <a:ext uri="{9D8B030D-6E8A-4147-A177-3AD203B41FA5}">
                      <a16:colId xmlns:a16="http://schemas.microsoft.com/office/drawing/2014/main" val="2523672640"/>
                    </a:ext>
                  </a:extLst>
                </a:gridCol>
              </a:tblGrid>
              <a:tr h="748411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⊕ 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~(P ⊕ Q)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</a:t>
                      </a:r>
                      <a:r>
                        <a:rPr lang="pt-BR" sz="20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↔ Q</a:t>
                      </a:r>
                      <a:endParaRPr lang="pt-B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792012"/>
                  </a:ext>
                </a:extLst>
              </a:tr>
              <a:tr h="535627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069033"/>
                  </a:ext>
                </a:extLst>
              </a:tr>
              <a:tr h="535627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356008"/>
                  </a:ext>
                </a:extLst>
              </a:tr>
              <a:tr h="535627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337570"/>
                  </a:ext>
                </a:extLst>
              </a:tr>
              <a:tr h="535627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144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20791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A005DEC8-8C73-84BE-4077-625703D6B8BA}"/>
              </a:ext>
            </a:extLst>
          </p:cNvPr>
          <p:cNvSpPr txBox="1"/>
          <p:nvPr/>
        </p:nvSpPr>
        <p:spPr>
          <a:xfrm>
            <a:off x="1362901" y="486231"/>
            <a:ext cx="794226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Negação de Proposição Condicional</a:t>
            </a:r>
          </a:p>
        </p:txBody>
      </p:sp>
      <p:sp>
        <p:nvSpPr>
          <p:cNvPr id="4" name="Retângulo 5">
            <a:extLst>
              <a:ext uri="{FF2B5EF4-FFF2-40B4-BE49-F238E27FC236}">
                <a16:creationId xmlns:a16="http://schemas.microsoft.com/office/drawing/2014/main" id="{2BB587C4-D016-F3B7-C920-AB2EE96D3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2901" y="1254450"/>
            <a:ext cx="7427935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rgbClr val="33CC33"/>
              </a:buClr>
              <a:defRPr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negar uma proposição no formato condicional 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faremos o seguinte:</a:t>
            </a:r>
          </a:p>
          <a:p>
            <a:pPr>
              <a:buClr>
                <a:srgbClr val="33CC33"/>
              </a:buClr>
              <a:defRPr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+mj-lt"/>
              <a:buAutoNum type="arabicPeriod"/>
              <a:defRPr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Mantém-se a primeira parte (p); 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+mj-lt"/>
              <a:buAutoNum type="arabicPeriod"/>
              <a:defRPr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Nega-se a segunda parte (~q).</a:t>
            </a:r>
          </a:p>
          <a:p>
            <a:pPr marL="342900" indent="-342900">
              <a:buClr>
                <a:srgbClr val="33CC33"/>
              </a:buClr>
              <a:defRPr/>
            </a:pPr>
            <a:endParaRPr lang="pt-BR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33CC33"/>
              </a:buClr>
              <a:defRPr/>
            </a:pPr>
            <a:endParaRPr lang="pt-BR" sz="2000" i="1" dirty="0">
              <a:latin typeface="Cambria" pitchFamily="18" charset="0"/>
              <a:cs typeface="Arial" charset="0"/>
            </a:endParaRPr>
          </a:p>
          <a:p>
            <a:pPr marL="342900" indent="-342900">
              <a:buFont typeface="Wingdings" pitchFamily="2" charset="2"/>
              <a:buChar char="v"/>
              <a:defRPr/>
            </a:pPr>
            <a:endParaRPr lang="pt-BR" sz="2000" b="1" dirty="0">
              <a:latin typeface="Cambria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750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A005DEC8-8C73-84BE-4077-625703D6B8BA}"/>
              </a:ext>
            </a:extLst>
          </p:cNvPr>
          <p:cNvSpPr txBox="1"/>
          <p:nvPr/>
        </p:nvSpPr>
        <p:spPr>
          <a:xfrm>
            <a:off x="1362901" y="486231"/>
            <a:ext cx="794226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Negação de Proposição Condicional</a:t>
            </a:r>
          </a:p>
        </p:txBody>
      </p:sp>
      <p:sp>
        <p:nvSpPr>
          <p:cNvPr id="4" name="Retângulo 5">
            <a:extLst>
              <a:ext uri="{FF2B5EF4-FFF2-40B4-BE49-F238E27FC236}">
                <a16:creationId xmlns:a16="http://schemas.microsoft.com/office/drawing/2014/main" id="{2BB587C4-D016-F3B7-C920-AB2EE96D3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2901" y="1254450"/>
            <a:ext cx="7427935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buClr>
                <a:srgbClr val="33CC33"/>
              </a:buClr>
              <a:defRPr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 </a:t>
            </a:r>
            <a:r>
              <a:rPr lang="pt-B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Como fica a negativa de “se chover então levarei o guarda-chuva”.</a:t>
            </a:r>
          </a:p>
          <a:p>
            <a:pPr>
              <a:defRPr/>
            </a:pPr>
            <a:r>
              <a:rPr lang="pt-B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defRPr/>
            </a:pPr>
            <a:r>
              <a:rPr lang="pt-BR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Sol: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+mj-lt"/>
              <a:buAutoNum type="arabicPeriod"/>
              <a:defRPr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Mantém-se a primeira parte (p) =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Chove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+mj-lt"/>
              <a:buAutoNum type="arabicPeriod"/>
              <a:defRPr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Nega-se a segunda parte (~q) =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levo o guarda-chuva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1257300" lvl="2" indent="-342900">
              <a:defRPr/>
            </a:pP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 algn="ctr">
              <a:defRPr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CHOVE E NÃO LEVO O GUARDA-CHUVA.</a:t>
            </a:r>
            <a:endParaRPr lang="pt-BR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33CC33"/>
              </a:buClr>
              <a:defRPr/>
            </a:pPr>
            <a:endParaRPr lang="pt-BR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33CC33"/>
              </a:buClr>
              <a:defRPr/>
            </a:pPr>
            <a:endParaRPr lang="pt-BR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v"/>
              <a:defRPr/>
            </a:pP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8576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A005DEC8-8C73-84BE-4077-625703D6B8BA}"/>
              </a:ext>
            </a:extLst>
          </p:cNvPr>
          <p:cNvSpPr txBox="1"/>
          <p:nvPr/>
        </p:nvSpPr>
        <p:spPr>
          <a:xfrm>
            <a:off x="1362901" y="486231"/>
            <a:ext cx="794226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Negação de Proposição Condicional</a:t>
            </a:r>
          </a:p>
        </p:txBody>
      </p:sp>
      <p:sp>
        <p:nvSpPr>
          <p:cNvPr id="4" name="Retângulo 5">
            <a:extLst>
              <a:ext uri="{FF2B5EF4-FFF2-40B4-BE49-F238E27FC236}">
                <a16:creationId xmlns:a16="http://schemas.microsoft.com/office/drawing/2014/main" id="{2BB587C4-D016-F3B7-C920-AB2EE96D3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2901" y="1254450"/>
            <a:ext cx="7427935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rgbClr val="33CC33"/>
              </a:buClr>
              <a:defRPr/>
            </a:pPr>
            <a:r>
              <a:rPr lang="pt-B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Traduzindo para a linguagem da lógica, dizemos que:</a:t>
            </a:r>
          </a:p>
          <a:p>
            <a:pPr marL="1257300" lvl="2" indent="-342900">
              <a:defRPr/>
            </a:pPr>
            <a:endParaRPr lang="pt-BR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defRPr/>
            </a:pPr>
            <a:endParaRPr lang="pt-BR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defRPr/>
            </a:pPr>
            <a:endParaRPr lang="pt-BR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defRPr/>
            </a:pPr>
            <a:endParaRPr lang="pt-BR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33CC33"/>
              </a:buClr>
              <a:defRPr/>
            </a:pPr>
            <a:endParaRPr lang="pt-BR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33CC33"/>
              </a:buClr>
              <a:defRPr/>
            </a:pPr>
            <a:r>
              <a:rPr lang="pt-BR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Como ficaria a tabela verdade?</a:t>
            </a:r>
          </a:p>
          <a:p>
            <a:pPr marL="342900" indent="-342900" algn="ctr">
              <a:buClr>
                <a:srgbClr val="33CC33"/>
              </a:buClr>
              <a:defRPr/>
            </a:pPr>
            <a:r>
              <a:rPr lang="pt-BR" sz="60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 ? ?</a:t>
            </a:r>
            <a:endParaRPr lang="pt-BR" sz="6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33CC33"/>
              </a:buClr>
              <a:defRPr/>
            </a:pPr>
            <a:endParaRPr lang="pt-BR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v"/>
              <a:defRPr/>
            </a:pP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1">
            <a:extLst>
              <a:ext uri="{FF2B5EF4-FFF2-40B4-BE49-F238E27FC236}">
                <a16:creationId xmlns:a16="http://schemas.microsoft.com/office/drawing/2014/main" id="{F58FF235-C41D-AC5C-2C8E-FD1AA1C2B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274" y="2000250"/>
            <a:ext cx="2643187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26457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A005DEC8-8C73-84BE-4077-625703D6B8BA}"/>
              </a:ext>
            </a:extLst>
          </p:cNvPr>
          <p:cNvSpPr txBox="1"/>
          <p:nvPr/>
        </p:nvSpPr>
        <p:spPr>
          <a:xfrm>
            <a:off x="1362901" y="486231"/>
            <a:ext cx="794226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Negação de Proposição </a:t>
            </a:r>
            <a:r>
              <a:rPr lang="pt-BR" sz="24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Bicondicional</a:t>
            </a:r>
            <a:endParaRPr lang="pt-BR" sz="24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Retângulo 5">
            <a:extLst>
              <a:ext uri="{FF2B5EF4-FFF2-40B4-BE49-F238E27FC236}">
                <a16:creationId xmlns:a16="http://schemas.microsoft.com/office/drawing/2014/main" id="{2BB587C4-D016-F3B7-C920-AB2EE96D3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2901" y="1254450"/>
            <a:ext cx="742793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Clr>
                <a:srgbClr val="33CC33"/>
              </a:buClr>
              <a:defRPr/>
            </a:pPr>
            <a:endParaRPr lang="pt-BR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v"/>
              <a:defRPr/>
            </a:pP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07ADF3A-BA9A-0E2D-442A-A8CCA99DBE73}"/>
              </a:ext>
            </a:extLst>
          </p:cNvPr>
          <p:cNvSpPr txBox="1"/>
          <p:nvPr/>
        </p:nvSpPr>
        <p:spPr>
          <a:xfrm>
            <a:off x="1844473" y="1254450"/>
            <a:ext cx="646478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33CC33"/>
              </a:buClr>
              <a:defRPr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negar uma proposição no formato condicional 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↔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faremos o seguinte:</a:t>
            </a:r>
          </a:p>
          <a:p>
            <a:pPr>
              <a:buClr>
                <a:srgbClr val="33CC33"/>
              </a:buClr>
              <a:defRPr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+mj-lt"/>
              <a:buAutoNum type="arabicPeriod"/>
              <a:defRPr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Transformamos em condicional ligadas por conjunção: p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↔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 = [(p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q) e (q 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p)]</a:t>
            </a:r>
          </a:p>
          <a:p>
            <a:pPr marL="1371600" lvl="2" indent="-457200">
              <a:buFont typeface="+mj-lt"/>
              <a:buAutoNum type="arabicPeriod"/>
              <a:defRPr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>
              <a:buFont typeface="+mj-lt"/>
              <a:buAutoNum type="arabicPeriod"/>
              <a:defRPr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Nega-se toda a expressão</a:t>
            </a:r>
          </a:p>
          <a:p>
            <a:pPr marL="1371600" lvl="2" indent="-457200">
              <a:buFont typeface="+mj-lt"/>
              <a:buAutoNum type="arabicPeriod"/>
              <a:defRPr/>
            </a:pP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algn="ctr">
              <a:defRPr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~(p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↔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q) = [(p e ~q) ou (q e ~p)]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4B5C2CF-F124-E60A-9910-D4548B8F4F14}"/>
              </a:ext>
            </a:extLst>
          </p:cNvPr>
          <p:cNvSpPr txBox="1"/>
          <p:nvPr/>
        </p:nvSpPr>
        <p:spPr>
          <a:xfrm>
            <a:off x="2819956" y="4277017"/>
            <a:ext cx="56499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FF0000"/>
                </a:solidFill>
              </a:rPr>
              <a:t>(</a:t>
            </a:r>
            <a:r>
              <a:rPr lang="pt-BR" sz="2000" dirty="0" err="1">
                <a:solidFill>
                  <a:srgbClr val="FF0000"/>
                </a:solidFill>
              </a:rPr>
              <a:t>Obs</a:t>
            </a:r>
            <a:r>
              <a:rPr lang="pt-BR" sz="2000" dirty="0">
                <a:solidFill>
                  <a:srgbClr val="FF0000"/>
                </a:solidFill>
              </a:rPr>
              <a:t>: a BICONDICIONAL tem esse nome: porque equivale a duas condicionais!) </a:t>
            </a:r>
          </a:p>
        </p:txBody>
      </p:sp>
    </p:spTree>
    <p:extLst>
      <p:ext uri="{BB962C8B-B14F-4D97-AF65-F5344CB8AC3E}">
        <p14:creationId xmlns:p14="http://schemas.microsoft.com/office/powerpoint/2010/main" val="7663167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A005DEC8-8C73-84BE-4077-625703D6B8BA}"/>
              </a:ext>
            </a:extLst>
          </p:cNvPr>
          <p:cNvSpPr txBox="1"/>
          <p:nvPr/>
        </p:nvSpPr>
        <p:spPr>
          <a:xfrm>
            <a:off x="1362901" y="486231"/>
            <a:ext cx="794226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Tabela de Negação</a:t>
            </a:r>
          </a:p>
        </p:txBody>
      </p:sp>
      <p:sp>
        <p:nvSpPr>
          <p:cNvPr id="4" name="Retângulo 5">
            <a:extLst>
              <a:ext uri="{FF2B5EF4-FFF2-40B4-BE49-F238E27FC236}">
                <a16:creationId xmlns:a16="http://schemas.microsoft.com/office/drawing/2014/main" id="{2BB587C4-D016-F3B7-C920-AB2EE96D3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2901" y="1254450"/>
            <a:ext cx="742793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Clr>
                <a:srgbClr val="33CC33"/>
              </a:buClr>
              <a:defRPr/>
            </a:pPr>
            <a:endParaRPr lang="pt-BR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v"/>
              <a:defRPr/>
            </a:pP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10BDB079-696D-CA39-A1B5-81E49F6F5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796010"/>
              </p:ext>
            </p:extLst>
          </p:nvPr>
        </p:nvGraphicFramePr>
        <p:xfrm>
          <a:off x="2296012" y="1608393"/>
          <a:ext cx="5828856" cy="1854200"/>
        </p:xfrm>
        <a:graphic>
          <a:graphicData uri="http://schemas.openxmlformats.org/drawingml/2006/table">
            <a:tbl>
              <a:tblPr firstRow="1" bandRow="1">
                <a:tableStyleId>{FF1A0088-3FF0-4591-AE8C-B39587EE2FD8}</a:tableStyleId>
              </a:tblPr>
              <a:tblGrid>
                <a:gridCol w="2780856">
                  <a:extLst>
                    <a:ext uri="{9D8B030D-6E8A-4147-A177-3AD203B41FA5}">
                      <a16:colId xmlns:a16="http://schemas.microsoft.com/office/drawing/2014/main" val="42120758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836971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Negativa de (p e q)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~p ou ~q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41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Negativa de (p ou q)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~p e ~q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791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Negativa de (ou p ou q)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 ↔ 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371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Negativa de (p </a:t>
                      </a:r>
                      <a:r>
                        <a:rPr lang="pt-B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itchFamily="2" charset="2"/>
                        </a:rPr>
                        <a:t></a:t>
                      </a:r>
                      <a:r>
                        <a:rPr lang="pt-BR" dirty="0"/>
                        <a:t> q)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 e ~q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38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Negativa de (</a:t>
                      </a:r>
                      <a:r>
                        <a:rPr lang="pt-BR" dirty="0" err="1"/>
                        <a:t>p↔q</a:t>
                      </a:r>
                      <a:r>
                        <a:rPr lang="pt-B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[(p e ~q) ou (q e ~p)]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266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91544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5">
            <a:extLst>
              <a:ext uri="{FF2B5EF4-FFF2-40B4-BE49-F238E27FC236}">
                <a16:creationId xmlns:a16="http://schemas.microsoft.com/office/drawing/2014/main" id="{2BB587C4-D016-F3B7-C920-AB2EE96D3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2901" y="1254450"/>
            <a:ext cx="742793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Clr>
                <a:srgbClr val="33CC33"/>
              </a:buClr>
              <a:defRPr/>
            </a:pPr>
            <a:endParaRPr lang="pt-BR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v"/>
              <a:defRPr/>
            </a:pP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E6085BD-C860-E912-7721-F0F82A328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624" y="0"/>
            <a:ext cx="4408487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63109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55"/>
          <p:cNvSpPr txBox="1">
            <a:spLocks noGrp="1"/>
          </p:cNvSpPr>
          <p:nvPr>
            <p:ph type="ctrTitle"/>
          </p:nvPr>
        </p:nvSpPr>
        <p:spPr>
          <a:xfrm>
            <a:off x="2106771" y="1852628"/>
            <a:ext cx="6135000" cy="115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6400" dirty="0">
                <a:solidFill>
                  <a:srgbClr val="252525"/>
                </a:solidFill>
              </a:rPr>
              <a:t>obrigado</a:t>
            </a:r>
            <a:r>
              <a:rPr lang="es" sz="6400" dirty="0">
                <a:solidFill>
                  <a:srgbClr val="174584"/>
                </a:solidFill>
              </a:rPr>
              <a:t>!</a:t>
            </a:r>
            <a:endParaRPr sz="6400" dirty="0">
              <a:solidFill>
                <a:srgbClr val="174584"/>
              </a:solidFill>
            </a:endParaRPr>
          </a:p>
        </p:txBody>
      </p:sp>
      <p:pic>
        <p:nvPicPr>
          <p:cNvPr id="17" name="Gráfico 16">
            <a:extLst>
              <a:ext uri="{FF2B5EF4-FFF2-40B4-BE49-F238E27FC236}">
                <a16:creationId xmlns:a16="http://schemas.microsoft.com/office/drawing/2014/main" id="{7D24FA3C-6D44-DB4A-A9E2-8075D98883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36160" y="3780429"/>
            <a:ext cx="1571756" cy="50924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A005DEC8-8C73-84BE-4077-625703D6B8BA}"/>
              </a:ext>
            </a:extLst>
          </p:cNvPr>
          <p:cNvSpPr txBox="1"/>
          <p:nvPr/>
        </p:nvSpPr>
        <p:spPr>
          <a:xfrm>
            <a:off x="1362901" y="486231"/>
            <a:ext cx="794226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Equivalência Lógica</a:t>
            </a:r>
          </a:p>
        </p:txBody>
      </p:sp>
      <p:sp>
        <p:nvSpPr>
          <p:cNvPr id="3" name="Google Shape;70;p3">
            <a:extLst>
              <a:ext uri="{FF2B5EF4-FFF2-40B4-BE49-F238E27FC236}">
                <a16:creationId xmlns:a16="http://schemas.microsoft.com/office/drawing/2014/main" id="{0EB76040-0963-DB8D-85F6-05B112FB6310}"/>
              </a:ext>
            </a:extLst>
          </p:cNvPr>
          <p:cNvSpPr txBox="1"/>
          <p:nvPr/>
        </p:nvSpPr>
        <p:spPr>
          <a:xfrm>
            <a:off x="1362901" y="1294497"/>
            <a:ext cx="6369158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Dizemos que duas proposições são logicamente equivalentes (ou simplesmente equivalentes) quando os resultados de suas tabelas-verdade são idênticos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consequência prática da equivalência lógica é que ao trocar uma dada proposição por qualquer outra que lhe seja equivalente, estamos apenas mudando a maneira de dizê-la.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pt-BR" sz="20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294041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5;p5">
            <a:extLst>
              <a:ext uri="{FF2B5EF4-FFF2-40B4-BE49-F238E27FC236}">
                <a16:creationId xmlns:a16="http://schemas.microsoft.com/office/drawing/2014/main" id="{5804EB6E-36FD-2DBF-5A57-FFB57FEF4D3F}"/>
              </a:ext>
            </a:extLst>
          </p:cNvPr>
          <p:cNvSpPr txBox="1"/>
          <p:nvPr/>
        </p:nvSpPr>
        <p:spPr>
          <a:xfrm>
            <a:off x="1396272" y="486231"/>
            <a:ext cx="79422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Referências</a:t>
            </a:r>
            <a:endParaRPr lang="pt-BR"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86;p5">
            <a:extLst>
              <a:ext uri="{FF2B5EF4-FFF2-40B4-BE49-F238E27FC236}">
                <a16:creationId xmlns:a16="http://schemas.microsoft.com/office/drawing/2014/main" id="{F71C8896-B182-51DF-7B81-F69944D4984F}"/>
              </a:ext>
            </a:extLst>
          </p:cNvPr>
          <p:cNvSpPr txBox="1"/>
          <p:nvPr/>
        </p:nvSpPr>
        <p:spPr>
          <a:xfrm>
            <a:off x="1396272" y="1680881"/>
            <a:ext cx="7100306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https://www.infoescola.com/matematica/logica-proposicional/</a:t>
            </a:r>
            <a:endParaRPr lang="pt-BR"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https://www.infoescola.com/matematica/conectivos-logicos/</a:t>
            </a:r>
            <a:endParaRPr lang="pt-BR"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https://www.infoescola.com/matematica/classificacao-de-proposicoes-logicas/</a:t>
            </a:r>
            <a:endParaRPr lang="pt-BR"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lang="pt-BR" sz="1600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pt-BR" sz="1600" dirty="0">
                <a:hlinkClick r:id="rId4"/>
              </a:rPr>
              <a:t>https://educative.com.br/wp-content/uploads/2019/08/Exerc%C3%ADcios-neg-e-equiv.pdf</a:t>
            </a:r>
            <a:endParaRPr lang="pt-BR"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lang="pt-BR"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pt-BR" sz="1600" dirty="0">
                <a:hlinkClick r:id="rId5"/>
              </a:rPr>
              <a:t>https://voceconcursado.com.br/blog/equivalencia-logica-aula-pratica-completa/</a:t>
            </a:r>
            <a:endParaRPr lang="pt-BR"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lang="pt-BR"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pt-BR" sz="1600" dirty="0"/>
              <a:t>https://www.atfcursosjuridicos.com.br/repositorio/material/15053377219336-11fichadeaulaequivalenciasenegacoes.pdf</a:t>
            </a:r>
          </a:p>
        </p:txBody>
      </p:sp>
    </p:spTree>
    <p:extLst>
      <p:ext uri="{BB962C8B-B14F-4D97-AF65-F5344CB8AC3E}">
        <p14:creationId xmlns:p14="http://schemas.microsoft.com/office/powerpoint/2010/main" val="37586258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5;p5">
            <a:extLst>
              <a:ext uri="{FF2B5EF4-FFF2-40B4-BE49-F238E27FC236}">
                <a16:creationId xmlns:a16="http://schemas.microsoft.com/office/drawing/2014/main" id="{5804EB6E-36FD-2DBF-5A57-FFB57FEF4D3F}"/>
              </a:ext>
            </a:extLst>
          </p:cNvPr>
          <p:cNvSpPr txBox="1"/>
          <p:nvPr/>
        </p:nvSpPr>
        <p:spPr>
          <a:xfrm>
            <a:off x="1396272" y="486231"/>
            <a:ext cx="79422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Referências</a:t>
            </a:r>
            <a:endParaRPr lang="pt-BR"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86;p5">
            <a:extLst>
              <a:ext uri="{FF2B5EF4-FFF2-40B4-BE49-F238E27FC236}">
                <a16:creationId xmlns:a16="http://schemas.microsoft.com/office/drawing/2014/main" id="{F71C8896-B182-51DF-7B81-F69944D4984F}"/>
              </a:ext>
            </a:extLst>
          </p:cNvPr>
          <p:cNvSpPr txBox="1"/>
          <p:nvPr/>
        </p:nvSpPr>
        <p:spPr>
          <a:xfrm>
            <a:off x="1396272" y="1680881"/>
            <a:ext cx="7100306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pt-BR" sz="1600" dirty="0">
                <a:hlinkClick r:id="rId3"/>
              </a:rPr>
              <a:t>https://docente.ifrn.edu.br/cleonelima/disciplinas/fundamentos-de-programacao-2.8401.1m/fundamentos-de-logica-e-algoritmos-1.8401.1v/apostila-equivalencias-logicas</a:t>
            </a:r>
            <a:endParaRPr lang="pt-BR"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lang="pt-BR"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pt-BR" sz="1600" dirty="0"/>
              <a:t>https://docente.ifrn.edu.br/cleonelima/disciplinas/fundamentos-de-programacao-2.8401.1m/fundamentos-de-logica-e-algoritmos-1.8401.1v/negacao-de-proposicoes-simples-e-compostas/view</a:t>
            </a:r>
          </a:p>
        </p:txBody>
      </p:sp>
    </p:spTree>
    <p:extLst>
      <p:ext uri="{BB962C8B-B14F-4D97-AF65-F5344CB8AC3E}">
        <p14:creationId xmlns:p14="http://schemas.microsoft.com/office/powerpoint/2010/main" val="464462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A005DEC8-8C73-84BE-4077-625703D6B8BA}"/>
              </a:ext>
            </a:extLst>
          </p:cNvPr>
          <p:cNvSpPr txBox="1"/>
          <p:nvPr/>
        </p:nvSpPr>
        <p:spPr>
          <a:xfrm>
            <a:off x="1362901" y="486231"/>
            <a:ext cx="794226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Equivalências Básicas</a:t>
            </a:r>
          </a:p>
        </p:txBody>
      </p:sp>
      <p:sp>
        <p:nvSpPr>
          <p:cNvPr id="3" name="Google Shape;70;p3">
            <a:extLst>
              <a:ext uri="{FF2B5EF4-FFF2-40B4-BE49-F238E27FC236}">
                <a16:creationId xmlns:a16="http://schemas.microsoft.com/office/drawing/2014/main" id="{0EB76040-0963-DB8D-85F6-05B112FB6310}"/>
              </a:ext>
            </a:extLst>
          </p:cNvPr>
          <p:cNvSpPr txBox="1"/>
          <p:nvPr/>
        </p:nvSpPr>
        <p:spPr>
          <a:xfrm>
            <a:off x="1362901" y="1294497"/>
            <a:ext cx="6369158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e p = p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André é inocente e inocente = André é inocente 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ou p = p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Ana foi ao cinema ou ao cinema = Ana foi ao cinema 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e q = q e p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 cavalo é forte e veloz = O cavalo é veloz e forte </a:t>
            </a:r>
            <a:endParaRPr lang="pt-BR" sz="20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6547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A005DEC8-8C73-84BE-4077-625703D6B8BA}"/>
              </a:ext>
            </a:extLst>
          </p:cNvPr>
          <p:cNvSpPr txBox="1"/>
          <p:nvPr/>
        </p:nvSpPr>
        <p:spPr>
          <a:xfrm>
            <a:off x="1362901" y="486231"/>
            <a:ext cx="794226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Equivalências Básicas</a:t>
            </a:r>
          </a:p>
        </p:txBody>
      </p:sp>
      <p:sp>
        <p:nvSpPr>
          <p:cNvPr id="3" name="Google Shape;70;p3">
            <a:extLst>
              <a:ext uri="{FF2B5EF4-FFF2-40B4-BE49-F238E27FC236}">
                <a16:creationId xmlns:a16="http://schemas.microsoft.com/office/drawing/2014/main" id="{0EB76040-0963-DB8D-85F6-05B112FB6310}"/>
              </a:ext>
            </a:extLst>
          </p:cNvPr>
          <p:cNvSpPr txBox="1"/>
          <p:nvPr/>
        </p:nvSpPr>
        <p:spPr>
          <a:xfrm>
            <a:off x="1362901" y="1294497"/>
            <a:ext cx="6369158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ou q = q ou p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 carro é branco ou azul = O carro é azul ou branco 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↔ q = q ↔ p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Amo se e somente se vivo = Vivo se e somente se amo. 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↔ q = 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p→q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e 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q→p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Amo se e somente se vivo = Se amo então vivo, e se vivo então amo</a:t>
            </a:r>
            <a:endParaRPr lang="pt-BR" sz="20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73136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A005DEC8-8C73-84BE-4077-625703D6B8BA}"/>
              </a:ext>
            </a:extLst>
          </p:cNvPr>
          <p:cNvSpPr txBox="1"/>
          <p:nvPr/>
        </p:nvSpPr>
        <p:spPr>
          <a:xfrm>
            <a:off x="1362901" y="486231"/>
            <a:ext cx="794226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Equivalências Básicas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236F582-9EE5-6098-7E5B-2B6F714A9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987" y="1662112"/>
            <a:ext cx="248602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388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A005DEC8-8C73-84BE-4077-625703D6B8BA}"/>
              </a:ext>
            </a:extLst>
          </p:cNvPr>
          <p:cNvSpPr txBox="1"/>
          <p:nvPr/>
        </p:nvSpPr>
        <p:spPr>
          <a:xfrm>
            <a:off x="1362901" y="486231"/>
            <a:ext cx="794226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Equivalências da Condicional</a:t>
            </a:r>
          </a:p>
        </p:txBody>
      </p:sp>
      <p:sp>
        <p:nvSpPr>
          <p:cNvPr id="3" name="Google Shape;70;p3">
            <a:extLst>
              <a:ext uri="{FF2B5EF4-FFF2-40B4-BE49-F238E27FC236}">
                <a16:creationId xmlns:a16="http://schemas.microsoft.com/office/drawing/2014/main" id="{0EB76040-0963-DB8D-85F6-05B112FB6310}"/>
              </a:ext>
            </a:extLst>
          </p:cNvPr>
          <p:cNvSpPr txBox="1"/>
          <p:nvPr/>
        </p:nvSpPr>
        <p:spPr>
          <a:xfrm>
            <a:off x="1362901" y="1294497"/>
            <a:ext cx="7574191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Estas equivalências podem ser verificadas, ou seja, demonstradas, por meio da comparação entre as tabelas-verdade.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pt-BR" sz="2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p então q = Se não q então não p. 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 chove então me molho = Se não me molho então não chove 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p então q = Não p ou q. 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 estudo então passo no concurso = Não estudo ou passo no concurso</a:t>
            </a:r>
            <a:endParaRPr lang="pt-BR" sz="20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E1AF72-1E31-9858-9F88-33C78BFD9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557" y="4165539"/>
            <a:ext cx="22669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914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A005DEC8-8C73-84BE-4077-625703D6B8BA}"/>
              </a:ext>
            </a:extLst>
          </p:cNvPr>
          <p:cNvSpPr txBox="1"/>
          <p:nvPr/>
        </p:nvSpPr>
        <p:spPr>
          <a:xfrm>
            <a:off x="1362901" y="486231"/>
            <a:ext cx="794226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Leis Associativas, Distributivas e da Dupla Negação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12C2A36-6152-4E73-DA54-996DDA2C9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787" y="1102779"/>
            <a:ext cx="4924425" cy="252412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8281BEE-81C1-4B41-20CC-E0CE9B6BD2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9787" y="3582269"/>
            <a:ext cx="40005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474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A005DEC8-8C73-84BE-4077-625703D6B8BA}"/>
              </a:ext>
            </a:extLst>
          </p:cNvPr>
          <p:cNvSpPr txBox="1"/>
          <p:nvPr/>
        </p:nvSpPr>
        <p:spPr>
          <a:xfrm>
            <a:off x="1362901" y="486231"/>
            <a:ext cx="794226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Leis Associativas, Distributivas e da Dupla Negação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A1FFC4E-4D90-28A5-5F17-8EE89F3B6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707" y="1447344"/>
            <a:ext cx="615315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493906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Blue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1421</Words>
  <Application>Microsoft Office PowerPoint</Application>
  <PresentationFormat>Apresentação na tela (16:9)</PresentationFormat>
  <Paragraphs>213</Paragraphs>
  <Slides>31</Slides>
  <Notes>31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8" baseType="lpstr">
      <vt:lpstr>Montserrat ExtraBold</vt:lpstr>
      <vt:lpstr>Wingdings</vt:lpstr>
      <vt:lpstr>Times New Roman</vt:lpstr>
      <vt:lpstr>Arial</vt:lpstr>
      <vt:lpstr>Spectral Light</vt:lpstr>
      <vt:lpstr>Cambria</vt:lpstr>
      <vt:lpstr>Elegant Blue</vt:lpstr>
      <vt:lpstr>Lógica Proposicional – Equivalências  Profº. Tarik Ponciano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obrigado!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Doraneide Albuquerque Fernandes</dc:creator>
  <cp:lastModifiedBy>Tarik Ponciano</cp:lastModifiedBy>
  <cp:revision>28</cp:revision>
  <dcterms:modified xsi:type="dcterms:W3CDTF">2022-10-31T08:23:55Z</dcterms:modified>
</cp:coreProperties>
</file>