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1" r:id="rId1"/>
  </p:sldMasterIdLst>
  <p:notesMasterIdLst>
    <p:notesMasterId r:id="rId20"/>
  </p:notesMasterIdLst>
  <p:handoutMasterIdLst>
    <p:handoutMasterId r:id="rId21"/>
  </p:handoutMasterIdLst>
  <p:sldIdLst>
    <p:sldId id="311" r:id="rId2"/>
    <p:sldId id="329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25" r:id="rId18"/>
    <p:sldId id="309" r:id="rId19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Montserrat ExtraBold" panose="00000900000000000000" pitchFamily="2" charset="0"/>
      <p:bold r:id="rId26"/>
      <p:boldItalic r:id="rId27"/>
    </p:embeddedFont>
    <p:embeddedFont>
      <p:font typeface="Open Sans" panose="020B0606030504020204" pitchFamily="34" charset="0"/>
      <p:regular r:id="rId28"/>
      <p:bold r:id="rId29"/>
      <p:italic r:id="rId30"/>
      <p:boldItalic r:id="rId31"/>
    </p:embeddedFont>
    <p:embeddedFont>
      <p:font typeface="Raleway" pitchFamily="2" charset="0"/>
      <p:regular r:id="rId32"/>
      <p:bold r:id="rId33"/>
      <p:italic r:id="rId34"/>
      <p:boldItalic r:id="rId35"/>
    </p:embeddedFont>
    <p:embeddedFont>
      <p:font typeface="Spectral Light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37">
          <p15:clr>
            <a:srgbClr val="A4A3A4"/>
          </p15:clr>
        </p15:guide>
        <p15:guide id="2" pos="5558">
          <p15:clr>
            <a:srgbClr val="A4A3A4"/>
          </p15:clr>
        </p15:guide>
        <p15:guide id="3" pos="1304">
          <p15:clr>
            <a:srgbClr val="A4A3A4"/>
          </p15:clr>
        </p15:guide>
        <p15:guide id="4" orient="horz" pos="1620">
          <p15:clr>
            <a:srgbClr val="A4A3A4"/>
          </p15:clr>
        </p15:guide>
        <p15:guide id="5" orient="horz" pos="2623">
          <p15:clr>
            <a:srgbClr val="A4A3A4"/>
          </p15:clr>
        </p15:guide>
        <p15:guide id="6" pos="4320">
          <p15:clr>
            <a:srgbClr val="A4A3A4"/>
          </p15:clr>
        </p15:guide>
        <p15:guide id="7" pos="3118">
          <p15:clr>
            <a:srgbClr val="A4A3A4"/>
          </p15:clr>
        </p15:guide>
        <p15:guide id="8" pos="2976">
          <p15:clr>
            <a:srgbClr val="A4A3A4"/>
          </p15:clr>
        </p15:guide>
        <p15:guide id="9" orient="horz" pos="590">
          <p15:clr>
            <a:srgbClr val="A4A3A4"/>
          </p15:clr>
        </p15:guide>
        <p15:guide id="10" pos="2268">
          <p15:clr>
            <a:srgbClr val="A4A3A4"/>
          </p15:clr>
        </p15:guide>
        <p15:guide id="11" pos="3902">
          <p15:clr>
            <a:srgbClr val="A4A3A4"/>
          </p15:clr>
        </p15:guide>
        <p15:guide id="12" orient="horz" pos="10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4584"/>
    <a:srgbClr val="90CCFA"/>
    <a:srgbClr val="3940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1A0088-3FF0-4591-AE8C-B39587EE2FD8}">
  <a:tblStyle styleId="{FF1A0088-3FF0-4591-AE8C-B39587EE2F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6"/>
    <p:restoredTop sz="94653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337"/>
        <p:guide pos="5558"/>
        <p:guide pos="1304"/>
        <p:guide orient="horz" pos="1620"/>
        <p:guide orient="horz" pos="2623"/>
        <p:guide pos="4320"/>
        <p:guide pos="3118"/>
        <p:guide pos="2976"/>
        <p:guide orient="horz" pos="590"/>
        <p:guide pos="2268"/>
        <p:guide pos="3902"/>
        <p:guide orient="horz" pos="105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400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handoutMaster" Target="handoutMasters/handoutMaster1.xml"/><Relationship Id="rId34" Type="http://schemas.openxmlformats.org/officeDocument/2006/relationships/font" Target="fonts/font1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5B654EE-46E2-0F4F-A427-90D64B9EDE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03F607F-B941-504A-93E2-B236C592C7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AE9AD-0277-1C48-A4A6-9639BCA59213}" type="datetimeFigureOut">
              <a:rPr lang="pt-BR" smtClean="0"/>
              <a:t>09/11/2022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ECF70CC-E53D-CB46-9D20-16363D6546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8247280-1666-A146-9E9E-6861B1758A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7252A-A6E1-544A-A976-86DDA00666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8129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8240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4525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62765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5239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66459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56885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54647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02229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3de7457949_0_7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3de7457949_0_7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34643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6957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1086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0085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8573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6444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9111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838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48595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4527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16500" y="1001050"/>
            <a:ext cx="6809100" cy="31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4600"/>
              <a:buNone/>
              <a:defRPr sz="4600">
                <a:solidFill>
                  <a:srgbClr val="25252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-5400000">
            <a:off x="-1173125" y="2799675"/>
            <a:ext cx="4615200" cy="92400"/>
          </a:xfrm>
          <a:prstGeom prst="rect">
            <a:avLst/>
          </a:prstGeom>
          <a:solidFill>
            <a:srgbClr val="1745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 rot="-5400000">
            <a:off x="-1772935" y="1844264"/>
            <a:ext cx="4950600" cy="5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&amp; subtitle slide" type="secHead">
  <p:cSld name="SECTION_HEADER">
    <p:bg>
      <p:bgPr>
        <a:noFill/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477425" y="2095075"/>
            <a:ext cx="3942300" cy="15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477425" y="4030950"/>
            <a:ext cx="2770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 rot="-5400000">
            <a:off x="-1173125" y="2799675"/>
            <a:ext cx="4615200" cy="92400"/>
          </a:xfrm>
          <a:prstGeom prst="rect">
            <a:avLst/>
          </a:prstGeom>
          <a:solidFill>
            <a:srgbClr val="1745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DFEBAE08-9ABD-8C49-902C-993C5B9AA8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711" y="4555710"/>
            <a:ext cx="402793" cy="42925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●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○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■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●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○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■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●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○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■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kenzie.com.br/blog/o-que-e-python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/languages/python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ockcontent.com/br/blog/linguagem-de-programacao/" TargetMode="External"/><Relationship Id="rId5" Type="http://schemas.openxmlformats.org/officeDocument/2006/relationships/hyperlink" Target="https://www.redhat.com/pt-br/topics/middleware/what-is-ide" TargetMode="External"/><Relationship Id="rId4" Type="http://schemas.openxmlformats.org/officeDocument/2006/relationships/hyperlink" Target="https://code.visualstudio.com/docs/python/python-tutoria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gg/wt5CVZZWJ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6"/>
          <p:cNvPicPr preferRelativeResize="0"/>
          <p:nvPr/>
        </p:nvPicPr>
        <p:blipFill rotWithShape="1">
          <a:blip r:embed="rId3">
            <a:alphaModFix/>
          </a:blip>
          <a:srcRect l="13106" t="15681" r="3518" b="17473"/>
          <a:stretch/>
        </p:blipFill>
        <p:spPr>
          <a:xfrm>
            <a:off x="1198475" y="534325"/>
            <a:ext cx="7624521" cy="407485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6"/>
          <p:cNvSpPr txBox="1">
            <a:spLocks noGrp="1"/>
          </p:cNvSpPr>
          <p:nvPr>
            <p:ph type="ctrTitle"/>
          </p:nvPr>
        </p:nvSpPr>
        <p:spPr>
          <a:xfrm>
            <a:off x="1588377" y="1449263"/>
            <a:ext cx="7480662" cy="19689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defRPr/>
            </a:pPr>
            <a:r>
              <a:rPr lang="pt-BR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Introdução a Programação</a:t>
            </a:r>
            <a:br>
              <a:rPr lang="pt-BR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pt-BR" altLang="pt-BR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Instrutor: Tarik Ponciano</a:t>
            </a:r>
            <a:endParaRPr sz="2400" dirty="0">
              <a:solidFill>
                <a:srgbClr val="174584"/>
              </a:solidFill>
            </a:endParaRPr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839B6F31-A889-BF4D-B864-4B8705EFC9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88377" y="4333164"/>
            <a:ext cx="1571756" cy="50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88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BAB4350A-2A11-2252-3D6F-B297466BC9B2}"/>
              </a:ext>
            </a:extLst>
          </p:cNvPr>
          <p:cNvSpPr txBox="1"/>
          <p:nvPr/>
        </p:nvSpPr>
        <p:spPr>
          <a:xfrm>
            <a:off x="1540720" y="329543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Linguagem de programação de alto nível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9717B5D-EA26-FE30-3F1B-904417490FA5}"/>
              </a:ext>
            </a:extLst>
          </p:cNvPr>
          <p:cNvSpPr txBox="1"/>
          <p:nvPr/>
        </p:nvSpPr>
        <p:spPr>
          <a:xfrm>
            <a:off x="1540719" y="1095550"/>
            <a:ext cx="646194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600" b="0" i="0" dirty="0">
                <a:solidFill>
                  <a:srgbClr val="171923"/>
                </a:solidFill>
                <a:effectLst/>
                <a:latin typeface="inter"/>
              </a:rPr>
              <a:t>Elas visam facilitar o trabalho do programador, pois usam instruções que são mais fáceis de serem entendidas.</a:t>
            </a:r>
          </a:p>
          <a:p>
            <a:pPr algn="l"/>
            <a:endParaRPr lang="pt-BR" sz="1600" b="0" i="0" dirty="0">
              <a:solidFill>
                <a:srgbClr val="171923"/>
              </a:solidFill>
              <a:effectLst/>
              <a:latin typeface="inter"/>
            </a:endParaRPr>
          </a:p>
          <a:p>
            <a:pPr algn="l"/>
            <a:r>
              <a:rPr lang="pt-BR" sz="1600" b="0" i="0" dirty="0">
                <a:solidFill>
                  <a:srgbClr val="171923"/>
                </a:solidFill>
                <a:effectLst/>
                <a:latin typeface="inter"/>
              </a:rPr>
              <a:t>Além disso, a linguagem de alto nível permite que você escreva códigos usando os idiomas que conhece (português, espanhol, inglês etc.) traduzindo-os em seguida para o idioma da máquina por tradutores ou compiladores.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C6985EE-06C4-6303-9C67-D7BBFDC4988C}"/>
              </a:ext>
            </a:extLst>
          </p:cNvPr>
          <p:cNvSpPr txBox="1"/>
          <p:nvPr/>
        </p:nvSpPr>
        <p:spPr>
          <a:xfrm>
            <a:off x="1540719" y="2991184"/>
            <a:ext cx="666885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1" i="0" dirty="0">
                <a:solidFill>
                  <a:srgbClr val="171923"/>
                </a:solidFill>
                <a:effectLst/>
                <a:latin typeface="inter"/>
              </a:rPr>
              <a:t>Tradutor</a:t>
            </a:r>
          </a:p>
          <a:p>
            <a:pPr algn="l"/>
            <a:r>
              <a:rPr lang="pt-BR" b="0" i="0" dirty="0">
                <a:solidFill>
                  <a:srgbClr val="171923"/>
                </a:solidFill>
                <a:effectLst/>
                <a:latin typeface="inter"/>
              </a:rPr>
              <a:t>Eles traduzem programas escritos em uma linguagem de programação para a linguagem de máquina do computador e são executados à medida que são traduzidos.</a:t>
            </a:r>
          </a:p>
          <a:p>
            <a:pPr algn="l"/>
            <a:endParaRPr lang="pt-BR" b="0" i="0" dirty="0">
              <a:solidFill>
                <a:srgbClr val="171923"/>
              </a:solidFill>
              <a:effectLst/>
              <a:latin typeface="inter"/>
            </a:endParaRPr>
          </a:p>
          <a:p>
            <a:pPr algn="l"/>
            <a:r>
              <a:rPr lang="pt-BR" b="1" i="0" dirty="0">
                <a:solidFill>
                  <a:srgbClr val="171923"/>
                </a:solidFill>
                <a:effectLst/>
                <a:latin typeface="inter"/>
              </a:rPr>
              <a:t>Compilador</a:t>
            </a:r>
          </a:p>
          <a:p>
            <a:pPr algn="l"/>
            <a:r>
              <a:rPr lang="pt-BR" b="0" i="0" dirty="0">
                <a:solidFill>
                  <a:srgbClr val="171923"/>
                </a:solidFill>
                <a:effectLst/>
                <a:latin typeface="inter"/>
              </a:rPr>
              <a:t>Ele permite que você traduza um programa inteiro de uma só vez, tornando-o mais rápido e pode ser armazenado para uso posterior sem a necessidade de uma nova tradução.</a:t>
            </a:r>
          </a:p>
        </p:txBody>
      </p:sp>
    </p:spTree>
    <p:extLst>
      <p:ext uri="{BB962C8B-B14F-4D97-AF65-F5344CB8AC3E}">
        <p14:creationId xmlns:p14="http://schemas.microsoft.com/office/powerpoint/2010/main" val="2889422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BAB4350A-2A11-2252-3D6F-B297466BC9B2}"/>
              </a:ext>
            </a:extLst>
          </p:cNvPr>
          <p:cNvSpPr txBox="1"/>
          <p:nvPr/>
        </p:nvSpPr>
        <p:spPr>
          <a:xfrm>
            <a:off x="1540720" y="329543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9717B5D-EA26-FE30-3F1B-904417490FA5}"/>
              </a:ext>
            </a:extLst>
          </p:cNvPr>
          <p:cNvSpPr txBox="1"/>
          <p:nvPr/>
        </p:nvSpPr>
        <p:spPr>
          <a:xfrm>
            <a:off x="1540719" y="1095550"/>
            <a:ext cx="6962534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0" i="0" dirty="0">
                <a:solidFill>
                  <a:srgbClr val="2D2D2D"/>
                </a:solidFill>
                <a:effectLst/>
                <a:latin typeface="Open Sans" panose="020B0604020202020204" pitchFamily="34" charset="0"/>
              </a:rPr>
              <a:t>Python é uma linguagem de programação de alto nível — ou High Level </a:t>
            </a:r>
            <a:r>
              <a:rPr lang="pt-BR" b="0" i="0" dirty="0" err="1">
                <a:solidFill>
                  <a:srgbClr val="2D2D2D"/>
                </a:solidFill>
                <a:effectLst/>
                <a:latin typeface="Open Sans" panose="020B0604020202020204" pitchFamily="34" charset="0"/>
              </a:rPr>
              <a:t>Language</a:t>
            </a:r>
            <a:r>
              <a:rPr lang="pt-BR" b="0" i="0" dirty="0">
                <a:solidFill>
                  <a:srgbClr val="2D2D2D"/>
                </a:solidFill>
                <a:effectLst/>
                <a:latin typeface="Open Sans" panose="020B0604020202020204" pitchFamily="34" charset="0"/>
              </a:rPr>
              <a:t> —, dinâmica, interpretada, modular, multiplataforma e orientada a objetos — uma forma específica de organizar softwares onde, a grosso modo, os procedimentos estão submetidos às classes, o que possibilita maior controle e estabilidade de códigos para projetos de grandes proporções.</a:t>
            </a:r>
          </a:p>
          <a:p>
            <a:pPr algn="l"/>
            <a:endParaRPr lang="pt-BR" dirty="0">
              <a:solidFill>
                <a:srgbClr val="2D2D2D"/>
              </a:solidFill>
              <a:latin typeface="Open Sans" panose="020B0604020202020204" pitchFamily="34" charset="0"/>
            </a:endParaRPr>
          </a:p>
          <a:p>
            <a:pPr algn="l"/>
            <a:r>
              <a:rPr lang="pt-BR" b="0" i="0" dirty="0">
                <a:solidFill>
                  <a:srgbClr val="2D2D2D"/>
                </a:solidFill>
                <a:effectLst/>
                <a:latin typeface="Open Sans" panose="020B0606030504020204" pitchFamily="34" charset="0"/>
              </a:rPr>
              <a:t>Por ser uma linguagem de sintaxe relativamente simples e de fácil compreensão, ganhou popularidade entre profissionais da indústria tecnológica que não são especificamente programadores, como engenheiros, matemáticos, cientistas de dados, pesquisadores e outros.</a:t>
            </a:r>
          </a:p>
          <a:p>
            <a:pPr algn="l"/>
            <a:endParaRPr lang="pt-BR" dirty="0">
              <a:solidFill>
                <a:srgbClr val="2D2D2D"/>
              </a:solidFill>
              <a:latin typeface="Open Sans" panose="020B0606030504020204" pitchFamily="34" charset="0"/>
            </a:endParaRPr>
          </a:p>
          <a:p>
            <a:pPr algn="l"/>
            <a:r>
              <a:rPr lang="pt-BR" b="0" i="0" dirty="0">
                <a:solidFill>
                  <a:srgbClr val="2D2D2D"/>
                </a:solidFill>
                <a:effectLst/>
                <a:latin typeface="Open Sans" panose="020B0606030504020204" pitchFamily="34" charset="0"/>
              </a:rPr>
              <a:t>Um de seus maiores atrativos é possuir um grande número de bibliotecas, nativas e de terceiros, tornando-a muito difundida e útil em uma grande variedade de setores dentro de desenvolvimento web, e também em áreas como análise de dados, </a:t>
            </a:r>
            <a:r>
              <a:rPr lang="pt-BR" b="0" i="0" dirty="0" err="1">
                <a:solidFill>
                  <a:srgbClr val="2D2D2D"/>
                </a:solidFill>
                <a:effectLst/>
                <a:latin typeface="Open Sans" panose="020B0606030504020204" pitchFamily="34" charset="0"/>
              </a:rPr>
              <a:t>machine</a:t>
            </a:r>
            <a:r>
              <a:rPr lang="pt-BR" b="0" i="0" dirty="0">
                <a:solidFill>
                  <a:srgbClr val="2D2D2D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rgbClr val="2D2D2D"/>
                </a:solidFill>
                <a:effectLst/>
                <a:latin typeface="Open Sans" panose="020B0606030504020204" pitchFamily="34" charset="0"/>
              </a:rPr>
              <a:t>learning</a:t>
            </a:r>
            <a:r>
              <a:rPr lang="pt-BR" b="0" i="0" dirty="0">
                <a:solidFill>
                  <a:srgbClr val="2D2D2D"/>
                </a:solidFill>
                <a:effectLst/>
                <a:latin typeface="Open Sans" panose="020B0606030504020204" pitchFamily="34" charset="0"/>
              </a:rPr>
              <a:t> e IA.</a:t>
            </a:r>
          </a:p>
          <a:p>
            <a:pPr algn="l"/>
            <a:endParaRPr lang="pt-BR" dirty="0">
              <a:solidFill>
                <a:srgbClr val="2D2D2D"/>
              </a:solidFill>
              <a:latin typeface="Open Sans" panose="020B0606030504020204" pitchFamily="34" charset="0"/>
            </a:endParaRPr>
          </a:p>
          <a:p>
            <a:pPr algn="l"/>
            <a:r>
              <a:rPr lang="pt-BR" b="0" i="0" dirty="0">
                <a:solidFill>
                  <a:srgbClr val="171923"/>
                </a:solidFill>
                <a:effectLst/>
                <a:latin typeface="inter"/>
                <a:hlinkClick r:id="rId3"/>
              </a:rPr>
              <a:t>https://kenzie.com.br/blog/o-que-e-python/</a:t>
            </a:r>
            <a:endParaRPr lang="pt-BR" b="0" i="0" dirty="0">
              <a:solidFill>
                <a:srgbClr val="171923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840893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BAB4350A-2A11-2252-3D6F-B297466BC9B2}"/>
              </a:ext>
            </a:extLst>
          </p:cNvPr>
          <p:cNvSpPr txBox="1"/>
          <p:nvPr/>
        </p:nvSpPr>
        <p:spPr>
          <a:xfrm>
            <a:off x="1540720" y="329543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– </a:t>
            </a:r>
            <a:r>
              <a:rPr lang="pt-BR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Hello</a:t>
            </a:r>
            <a:r>
              <a:rPr lang="pt-BR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World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38364F9-453D-C41A-EEB0-BDCA918E3A59}"/>
              </a:ext>
            </a:extLst>
          </p:cNvPr>
          <p:cNvSpPr txBox="1"/>
          <p:nvPr/>
        </p:nvSpPr>
        <p:spPr>
          <a:xfrm>
            <a:off x="1540720" y="4506180"/>
            <a:ext cx="47421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https://code.visualstudio.com/docs/python/python-tutorial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7EF991A-D4AE-F279-333A-F06658FD7894}"/>
              </a:ext>
            </a:extLst>
          </p:cNvPr>
          <p:cNvSpPr txBox="1"/>
          <p:nvPr/>
        </p:nvSpPr>
        <p:spPr>
          <a:xfrm>
            <a:off x="1540719" y="1095550"/>
            <a:ext cx="646194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600" b="0" i="0" dirty="0">
                <a:solidFill>
                  <a:srgbClr val="171923"/>
                </a:solidFill>
                <a:effectLst/>
                <a:latin typeface="inter"/>
              </a:rPr>
              <a:t>Instalar o VS Code</a:t>
            </a:r>
          </a:p>
          <a:p>
            <a:pPr algn="l"/>
            <a:r>
              <a:rPr lang="pt-BR" sz="1600" dirty="0">
                <a:solidFill>
                  <a:srgbClr val="171923"/>
                </a:solidFill>
                <a:latin typeface="inter"/>
              </a:rPr>
              <a:t>Instalar o Python 3 (3.11, 3.10, 3.9...)</a:t>
            </a:r>
            <a:endParaRPr lang="pt-BR" sz="1600" b="0" i="0" dirty="0">
              <a:solidFill>
                <a:srgbClr val="171923"/>
              </a:solidFill>
              <a:effectLst/>
              <a:latin typeface="inter"/>
            </a:endParaRPr>
          </a:p>
          <a:p>
            <a:pPr algn="l"/>
            <a:r>
              <a:rPr lang="pt-BR" sz="1600" b="0" i="0" dirty="0">
                <a:solidFill>
                  <a:srgbClr val="171923"/>
                </a:solidFill>
                <a:effectLst/>
                <a:latin typeface="inter"/>
              </a:rPr>
              <a:t>Instalar a extensão Python no </a:t>
            </a:r>
            <a:r>
              <a:rPr lang="pt-BR" sz="1600" b="0" i="0" dirty="0" err="1">
                <a:solidFill>
                  <a:srgbClr val="171923"/>
                </a:solidFill>
                <a:effectLst/>
                <a:latin typeface="inter"/>
              </a:rPr>
              <a:t>market</a:t>
            </a:r>
            <a:r>
              <a:rPr lang="pt-BR" sz="1600" b="0" i="0" dirty="0">
                <a:solidFill>
                  <a:srgbClr val="171923"/>
                </a:solidFill>
                <a:effectLst/>
                <a:latin typeface="inter"/>
              </a:rPr>
              <a:t> do VS Code</a:t>
            </a:r>
          </a:p>
          <a:p>
            <a:pPr algn="l"/>
            <a:endParaRPr lang="pt-BR" sz="1600" dirty="0">
              <a:solidFill>
                <a:srgbClr val="171923"/>
              </a:solidFill>
              <a:latin typeface="inter"/>
            </a:endParaRPr>
          </a:p>
          <a:p>
            <a:pPr algn="l"/>
            <a:r>
              <a:rPr lang="pt-BR" sz="1600" b="0" i="0" dirty="0">
                <a:solidFill>
                  <a:srgbClr val="171923"/>
                </a:solidFill>
                <a:effectLst/>
                <a:latin typeface="inter"/>
              </a:rPr>
              <a:t>Checar se o </a:t>
            </a:r>
            <a:r>
              <a:rPr lang="pt-BR" sz="1600" b="0" i="0" dirty="0" err="1">
                <a:solidFill>
                  <a:srgbClr val="171923"/>
                </a:solidFill>
                <a:effectLst/>
                <a:latin typeface="inter"/>
              </a:rPr>
              <a:t>python</a:t>
            </a:r>
            <a:r>
              <a:rPr lang="pt-BR" sz="1600" b="0" i="0" dirty="0">
                <a:solidFill>
                  <a:srgbClr val="171923"/>
                </a:solidFill>
                <a:effectLst/>
                <a:latin typeface="inter"/>
              </a:rPr>
              <a:t> está instalado no </a:t>
            </a:r>
            <a:r>
              <a:rPr lang="pt-BR" sz="1600" b="0" i="0" dirty="0" err="1">
                <a:solidFill>
                  <a:srgbClr val="171923"/>
                </a:solidFill>
                <a:effectLst/>
                <a:latin typeface="inter"/>
              </a:rPr>
              <a:t>cmd</a:t>
            </a:r>
            <a:r>
              <a:rPr lang="pt-BR" sz="1600" b="0" i="0" dirty="0">
                <a:solidFill>
                  <a:srgbClr val="171923"/>
                </a:solidFill>
                <a:effectLst/>
                <a:latin typeface="inter"/>
              </a:rPr>
              <a:t> ou </a:t>
            </a:r>
            <a:r>
              <a:rPr lang="pt-BR" sz="1600" b="0" i="0" dirty="0" err="1">
                <a:solidFill>
                  <a:srgbClr val="171923"/>
                </a:solidFill>
                <a:effectLst/>
                <a:latin typeface="inter"/>
              </a:rPr>
              <a:t>PowerShell</a:t>
            </a:r>
            <a:r>
              <a:rPr lang="pt-BR" sz="1600" b="0" i="0" dirty="0">
                <a:solidFill>
                  <a:srgbClr val="171923"/>
                </a:solidFill>
                <a:effectLst/>
                <a:latin typeface="inter"/>
              </a:rPr>
              <a:t> com o comando</a:t>
            </a:r>
            <a:br>
              <a:rPr lang="pt-BR" sz="1600" b="0" i="0" dirty="0">
                <a:solidFill>
                  <a:srgbClr val="171923"/>
                </a:solidFill>
                <a:effectLst/>
                <a:latin typeface="inter"/>
              </a:rPr>
            </a:br>
            <a:r>
              <a:rPr lang="pt-BR" sz="1600" b="1" i="1" dirty="0" err="1">
                <a:solidFill>
                  <a:srgbClr val="171923"/>
                </a:solidFill>
                <a:effectLst/>
                <a:latin typeface="inter"/>
              </a:rPr>
              <a:t>py</a:t>
            </a:r>
            <a:r>
              <a:rPr lang="pt-BR" sz="1600" b="1" i="1" dirty="0">
                <a:solidFill>
                  <a:srgbClr val="171923"/>
                </a:solidFill>
                <a:effectLst/>
                <a:latin typeface="inter"/>
              </a:rPr>
              <a:t> -3 –</a:t>
            </a:r>
            <a:r>
              <a:rPr lang="pt-BR" sz="1600" b="1" i="1" dirty="0" err="1">
                <a:solidFill>
                  <a:srgbClr val="171923"/>
                </a:solidFill>
                <a:effectLst/>
                <a:latin typeface="inter"/>
              </a:rPr>
              <a:t>version</a:t>
            </a:r>
            <a:endParaRPr lang="pt-BR" sz="1600" b="1" i="1" dirty="0">
              <a:solidFill>
                <a:srgbClr val="171923"/>
              </a:solidFill>
              <a:effectLst/>
              <a:latin typeface="inter"/>
            </a:endParaRPr>
          </a:p>
          <a:p>
            <a:pPr algn="l"/>
            <a:endParaRPr lang="pt-BR" sz="1600" b="1" i="1" dirty="0">
              <a:solidFill>
                <a:srgbClr val="171923"/>
              </a:solidFill>
              <a:latin typeface="inter"/>
            </a:endParaRPr>
          </a:p>
          <a:p>
            <a:pPr algn="l"/>
            <a:endParaRPr lang="pt-BR" sz="1600" b="1" i="1" dirty="0">
              <a:solidFill>
                <a:srgbClr val="171923"/>
              </a:solidFill>
              <a:effectLst/>
              <a:latin typeface="inter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77DF129-479D-7704-60B3-ACFF3E73A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295" y="2690494"/>
            <a:ext cx="4137916" cy="168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004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BAB4350A-2A11-2252-3D6F-B297466BC9B2}"/>
              </a:ext>
            </a:extLst>
          </p:cNvPr>
          <p:cNvSpPr txBox="1"/>
          <p:nvPr/>
        </p:nvSpPr>
        <p:spPr>
          <a:xfrm>
            <a:off x="1540720" y="329543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– </a:t>
            </a:r>
            <a:r>
              <a:rPr lang="pt-BR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Hello</a:t>
            </a:r>
            <a:r>
              <a:rPr lang="pt-BR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World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38364F9-453D-C41A-EEB0-BDCA918E3A59}"/>
              </a:ext>
            </a:extLst>
          </p:cNvPr>
          <p:cNvSpPr txBox="1"/>
          <p:nvPr/>
        </p:nvSpPr>
        <p:spPr>
          <a:xfrm>
            <a:off x="1540720" y="4506180"/>
            <a:ext cx="47421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https://code.visualstudio.com/docs/python/python-tutorial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DCA1396-ED7E-3B1F-C604-B90F103F5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813" y="1044230"/>
            <a:ext cx="4556043" cy="320892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B65A951-2EE0-0800-8F97-330C5034EEE6}"/>
              </a:ext>
            </a:extLst>
          </p:cNvPr>
          <p:cNvSpPr txBox="1"/>
          <p:nvPr/>
        </p:nvSpPr>
        <p:spPr>
          <a:xfrm>
            <a:off x="1540719" y="1095550"/>
            <a:ext cx="646194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600" b="0" i="0" dirty="0">
                <a:solidFill>
                  <a:srgbClr val="171923"/>
                </a:solidFill>
                <a:effectLst/>
                <a:latin typeface="inter"/>
              </a:rPr>
              <a:t>Criar pasta para seu projeto</a:t>
            </a:r>
          </a:p>
          <a:p>
            <a:pPr algn="l"/>
            <a:endParaRPr lang="pt-BR" sz="1600" dirty="0">
              <a:solidFill>
                <a:srgbClr val="171923"/>
              </a:solidFill>
              <a:latin typeface="inter"/>
            </a:endParaRPr>
          </a:p>
          <a:p>
            <a:pPr algn="l"/>
            <a:r>
              <a:rPr lang="pt-BR" sz="1600" b="1" i="1" dirty="0">
                <a:solidFill>
                  <a:srgbClr val="171923"/>
                </a:solidFill>
                <a:effectLst/>
                <a:latin typeface="inter"/>
              </a:rPr>
              <a:t>Abrir com o VS CODE</a:t>
            </a:r>
          </a:p>
          <a:p>
            <a:pPr algn="l"/>
            <a:endParaRPr lang="pt-BR" sz="1600" b="1" i="1" dirty="0">
              <a:solidFill>
                <a:srgbClr val="171923"/>
              </a:solidFill>
              <a:latin typeface="inter"/>
            </a:endParaRPr>
          </a:p>
          <a:p>
            <a:pPr algn="l"/>
            <a:endParaRPr lang="pt-BR" sz="1600" b="1" i="1" dirty="0">
              <a:solidFill>
                <a:srgbClr val="171923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102693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BAB4350A-2A11-2252-3D6F-B297466BC9B2}"/>
              </a:ext>
            </a:extLst>
          </p:cNvPr>
          <p:cNvSpPr txBox="1"/>
          <p:nvPr/>
        </p:nvSpPr>
        <p:spPr>
          <a:xfrm>
            <a:off x="1540720" y="329543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– </a:t>
            </a:r>
            <a:r>
              <a:rPr lang="pt-BR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Hello</a:t>
            </a:r>
            <a:r>
              <a:rPr lang="pt-BR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World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38364F9-453D-C41A-EEB0-BDCA918E3A59}"/>
              </a:ext>
            </a:extLst>
          </p:cNvPr>
          <p:cNvSpPr txBox="1"/>
          <p:nvPr/>
        </p:nvSpPr>
        <p:spPr>
          <a:xfrm>
            <a:off x="1540720" y="4506180"/>
            <a:ext cx="47421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https://code.visualstudio.com/docs/python/python-tutorial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B65A951-2EE0-0800-8F97-330C5034EEE6}"/>
              </a:ext>
            </a:extLst>
          </p:cNvPr>
          <p:cNvSpPr txBox="1"/>
          <p:nvPr/>
        </p:nvSpPr>
        <p:spPr>
          <a:xfrm>
            <a:off x="1400557" y="1028806"/>
            <a:ext cx="205681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600" b="0" i="0" dirty="0">
                <a:solidFill>
                  <a:srgbClr val="171923"/>
                </a:solidFill>
                <a:effectLst/>
                <a:latin typeface="inter"/>
              </a:rPr>
              <a:t>Criar um arquivo e nomeá-lo com a extensão .</a:t>
            </a:r>
            <a:r>
              <a:rPr lang="pt-BR" sz="1600" b="0" i="0" dirty="0" err="1">
                <a:solidFill>
                  <a:srgbClr val="171923"/>
                </a:solidFill>
                <a:effectLst/>
                <a:latin typeface="inter"/>
              </a:rPr>
              <a:t>py</a:t>
            </a:r>
            <a:endParaRPr lang="pt-BR" sz="1600" b="0" i="0" dirty="0">
              <a:solidFill>
                <a:srgbClr val="171923"/>
              </a:solidFill>
              <a:effectLst/>
              <a:latin typeface="inter"/>
            </a:endParaRPr>
          </a:p>
          <a:p>
            <a:pPr algn="l"/>
            <a:endParaRPr lang="pt-BR" sz="1600" b="1" i="1" dirty="0">
              <a:solidFill>
                <a:srgbClr val="171923"/>
              </a:solidFill>
              <a:latin typeface="inter"/>
            </a:endParaRPr>
          </a:p>
          <a:p>
            <a:pPr algn="l"/>
            <a:endParaRPr lang="pt-BR" sz="1600" b="1" i="1" dirty="0">
              <a:solidFill>
                <a:srgbClr val="171923"/>
              </a:solidFill>
              <a:effectLst/>
              <a:latin typeface="inter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47CB392-BE81-095F-2D37-86FF1FE74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068" y="823134"/>
            <a:ext cx="4910728" cy="368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253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BAB4350A-2A11-2252-3D6F-B297466BC9B2}"/>
              </a:ext>
            </a:extLst>
          </p:cNvPr>
          <p:cNvSpPr txBox="1"/>
          <p:nvPr/>
        </p:nvSpPr>
        <p:spPr>
          <a:xfrm>
            <a:off x="1540720" y="329543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– </a:t>
            </a:r>
            <a:r>
              <a:rPr lang="pt-BR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Hello</a:t>
            </a:r>
            <a:r>
              <a:rPr lang="pt-BR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World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38364F9-453D-C41A-EEB0-BDCA918E3A59}"/>
              </a:ext>
            </a:extLst>
          </p:cNvPr>
          <p:cNvSpPr txBox="1"/>
          <p:nvPr/>
        </p:nvSpPr>
        <p:spPr>
          <a:xfrm>
            <a:off x="1540720" y="4506180"/>
            <a:ext cx="47421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https://code.visualstudio.com/docs/python/python-tutorial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A7B822C-B2E9-9C0C-E121-DFFABDDC9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720" y="1306467"/>
            <a:ext cx="2062405" cy="6282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msg =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Menlo"/>
              </a:rPr>
              <a:t>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Menlo"/>
              </a:rPr>
              <a:t>Hello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Menlo"/>
              </a:rPr>
              <a:t> World"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795E26"/>
                </a:solidFill>
                <a:effectLst/>
                <a:latin typeface="Menlo"/>
              </a:rPr>
              <a:t>print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(msg)</a:t>
            </a:r>
            <a:r>
              <a:rPr kumimoji="0" lang="pt-BR" altLang="pt-B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2EDB38D-191F-082A-A4D1-9527DC35A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722" y="361066"/>
            <a:ext cx="3779534" cy="414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606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BAB4350A-2A11-2252-3D6F-B297466BC9B2}"/>
              </a:ext>
            </a:extLst>
          </p:cNvPr>
          <p:cNvSpPr txBox="1"/>
          <p:nvPr/>
        </p:nvSpPr>
        <p:spPr>
          <a:xfrm>
            <a:off x="1540720" y="329543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– </a:t>
            </a:r>
            <a:r>
              <a:rPr lang="pt-BR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Hello</a:t>
            </a:r>
            <a:r>
              <a:rPr lang="pt-BR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World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38364F9-453D-C41A-EEB0-BDCA918E3A59}"/>
              </a:ext>
            </a:extLst>
          </p:cNvPr>
          <p:cNvSpPr txBox="1"/>
          <p:nvPr/>
        </p:nvSpPr>
        <p:spPr>
          <a:xfrm>
            <a:off x="1540720" y="4506180"/>
            <a:ext cx="47421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https://code.visualstudio.com/docs/python/python-tutorial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A7B822C-B2E9-9C0C-E121-DFFABDDC9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720" y="1306467"/>
            <a:ext cx="2062405" cy="6282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msg =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Menlo"/>
              </a:rPr>
              <a:t>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Menlo"/>
              </a:rPr>
              <a:t>Hello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Menlo"/>
              </a:rPr>
              <a:t> World"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795E26"/>
                </a:solidFill>
                <a:effectLst/>
                <a:latin typeface="Menlo"/>
              </a:rPr>
              <a:t>print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(msg)</a:t>
            </a:r>
            <a:r>
              <a:rPr kumimoji="0" lang="pt-BR" altLang="pt-B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2EDB38D-191F-082A-A4D1-9527DC35A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722" y="361066"/>
            <a:ext cx="3779534" cy="414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998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55"/>
          <p:cNvSpPr txBox="1">
            <a:spLocks noGrp="1"/>
          </p:cNvSpPr>
          <p:nvPr>
            <p:ph type="ctrTitle"/>
          </p:nvPr>
        </p:nvSpPr>
        <p:spPr>
          <a:xfrm>
            <a:off x="2106771" y="1852628"/>
            <a:ext cx="6135000" cy="11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6400" dirty="0">
                <a:solidFill>
                  <a:srgbClr val="252525"/>
                </a:solidFill>
              </a:rPr>
              <a:t>Obrigado!!</a:t>
            </a:r>
            <a:endParaRPr sz="6400" dirty="0">
              <a:solidFill>
                <a:srgbClr val="174584"/>
              </a:solidFill>
            </a:endParaRPr>
          </a:p>
        </p:txBody>
      </p:sp>
      <p:pic>
        <p:nvPicPr>
          <p:cNvPr id="17" name="Gráfico 16">
            <a:extLst>
              <a:ext uri="{FF2B5EF4-FFF2-40B4-BE49-F238E27FC236}">
                <a16:creationId xmlns:a16="http://schemas.microsoft.com/office/drawing/2014/main" id="{7D24FA3C-6D44-DB4A-A9E2-8075D9888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36160" y="3780429"/>
            <a:ext cx="1571756" cy="50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49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5;p5">
            <a:extLst>
              <a:ext uri="{FF2B5EF4-FFF2-40B4-BE49-F238E27FC236}">
                <a16:creationId xmlns:a16="http://schemas.microsoft.com/office/drawing/2014/main" id="{5804EB6E-36FD-2DBF-5A57-FFB57FEF4D3F}"/>
              </a:ext>
            </a:extLst>
          </p:cNvPr>
          <p:cNvSpPr txBox="1"/>
          <p:nvPr/>
        </p:nvSpPr>
        <p:spPr>
          <a:xfrm>
            <a:off x="1396272" y="486231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Referências</a:t>
            </a:r>
            <a:endParaRPr lang="pt-BR"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86;p5">
            <a:extLst>
              <a:ext uri="{FF2B5EF4-FFF2-40B4-BE49-F238E27FC236}">
                <a16:creationId xmlns:a16="http://schemas.microsoft.com/office/drawing/2014/main" id="{F71C8896-B182-51DF-7B81-F69944D4984F}"/>
              </a:ext>
            </a:extLst>
          </p:cNvPr>
          <p:cNvSpPr txBox="1"/>
          <p:nvPr/>
        </p:nvSpPr>
        <p:spPr>
          <a:xfrm>
            <a:off x="1396272" y="1680881"/>
            <a:ext cx="7100306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https://code.visualstudio.com/docs/languages/python</a:t>
            </a:r>
            <a:endParaRPr lang="pt-BR"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r>
              <a:rPr lang="pt-BR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https://code.visualstudio.com/docs/python/python-tutorial</a:t>
            </a:r>
            <a:endParaRPr lang="pt-BR" sz="16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r>
              <a:rPr lang="pt-BR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https://www.redhat.com/pt-br/topics/middleware/what-is-ide</a:t>
            </a:r>
            <a:endParaRPr lang="pt-BR" sz="16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r>
              <a:rPr lang="pt-BR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https://rockcontent.com/br/blog/linguagem-de-programacao/</a:t>
            </a:r>
            <a:endParaRPr lang="pt-BR" sz="16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r>
              <a:rPr lang="pt-BR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https://kenzie.com.br/blog/o-que-e-python/</a:t>
            </a:r>
          </a:p>
        </p:txBody>
      </p:sp>
    </p:spTree>
    <p:extLst>
      <p:ext uri="{BB962C8B-B14F-4D97-AF65-F5344CB8AC3E}">
        <p14:creationId xmlns:p14="http://schemas.microsoft.com/office/powerpoint/2010/main" val="3758625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Links da Disciplina</a:t>
            </a:r>
          </a:p>
        </p:txBody>
      </p:sp>
      <p:sp>
        <p:nvSpPr>
          <p:cNvPr id="3" name="Google Shape;70;p3">
            <a:extLst>
              <a:ext uri="{FF2B5EF4-FFF2-40B4-BE49-F238E27FC236}">
                <a16:creationId xmlns:a16="http://schemas.microsoft.com/office/drawing/2014/main" id="{0EB76040-0963-DB8D-85F6-05B112FB6310}"/>
              </a:ext>
            </a:extLst>
          </p:cNvPr>
          <p:cNvSpPr txBox="1"/>
          <p:nvPr/>
        </p:nvSpPr>
        <p:spPr>
          <a:xfrm>
            <a:off x="1362901" y="1294497"/>
            <a:ext cx="6369158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Discord: 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https://discord.gg/wt5CVZZWJs</a:t>
            </a:r>
            <a:endParaRPr lang="pt-BR"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endParaRPr lang="pt-BR"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Drive: https://drive.google.com/drive/folders/1hOl0DaPeAor7gnhKBUIlZ5n8lLRDNvUY?usp=sharing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endParaRPr lang="pt-BR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indent="-457200" algn="just">
              <a:buSzPts val="2000"/>
              <a:buFont typeface="Arial"/>
              <a:buAutoNum type="arabicPeriod"/>
            </a:pPr>
            <a:r>
              <a:rPr lang="pt-BR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https://github.com/TarikPonciano/Programador-de-Sistema-SENAC 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127652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BAB4350A-2A11-2252-3D6F-B297466BC9B2}"/>
              </a:ext>
            </a:extLst>
          </p:cNvPr>
          <p:cNvSpPr txBox="1"/>
          <p:nvPr/>
        </p:nvSpPr>
        <p:spPr>
          <a:xfrm>
            <a:off x="1649902" y="332718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Ambiente de Programação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70;p3">
            <a:extLst>
              <a:ext uri="{FF2B5EF4-FFF2-40B4-BE49-F238E27FC236}">
                <a16:creationId xmlns:a16="http://schemas.microsoft.com/office/drawing/2014/main" id="{0642142F-378D-1910-7C7D-FB20F81C8FF5}"/>
              </a:ext>
            </a:extLst>
          </p:cNvPr>
          <p:cNvSpPr txBox="1"/>
          <p:nvPr/>
        </p:nvSpPr>
        <p:spPr>
          <a:xfrm>
            <a:off x="1421560" y="1070229"/>
            <a:ext cx="7562254" cy="2708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IDE: Visual Studio Code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Linguagem: Python 3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Extensão: VS Code Python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74693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BAB4350A-2A11-2252-3D6F-B297466BC9B2}"/>
              </a:ext>
            </a:extLst>
          </p:cNvPr>
          <p:cNvSpPr txBox="1"/>
          <p:nvPr/>
        </p:nvSpPr>
        <p:spPr>
          <a:xfrm>
            <a:off x="1649902" y="332718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que é uma IDE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70;p3">
            <a:extLst>
              <a:ext uri="{FF2B5EF4-FFF2-40B4-BE49-F238E27FC236}">
                <a16:creationId xmlns:a16="http://schemas.microsoft.com/office/drawing/2014/main" id="{0642142F-378D-1910-7C7D-FB20F81C8FF5}"/>
              </a:ext>
            </a:extLst>
          </p:cNvPr>
          <p:cNvSpPr txBox="1"/>
          <p:nvPr/>
        </p:nvSpPr>
        <p:spPr>
          <a:xfrm>
            <a:off x="1321443" y="1370579"/>
            <a:ext cx="7562254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151515"/>
                </a:solidFill>
                <a:effectLst/>
                <a:latin typeface="RedHatText"/>
              </a:rPr>
              <a:t>Um ambiente de desenvolvimento integrado (IDE) é um software para criar aplicações que combina ferramentas comuns de desenvolvimento em uma única interface gráfica do usuário (GUI)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endParaRPr lang="pt-BR" sz="2000" u="none" strike="noStrike" cap="none" dirty="0">
              <a:solidFill>
                <a:srgbClr val="151515"/>
              </a:solidFill>
              <a:latin typeface="RedHatText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151515"/>
                </a:solidFill>
                <a:effectLst/>
                <a:latin typeface="RedHatText"/>
              </a:rPr>
              <a:t>Os </a:t>
            </a:r>
            <a:r>
              <a:rPr lang="pt-BR" sz="2000" b="0" i="0" dirty="0" err="1">
                <a:solidFill>
                  <a:srgbClr val="151515"/>
                </a:solidFill>
                <a:effectLst/>
                <a:latin typeface="RedHatText"/>
              </a:rPr>
              <a:t>IDEs</a:t>
            </a:r>
            <a:r>
              <a:rPr lang="pt-BR" sz="2000" b="0" i="0" dirty="0">
                <a:solidFill>
                  <a:srgbClr val="151515"/>
                </a:solidFill>
                <a:effectLst/>
                <a:latin typeface="RedHatText"/>
              </a:rPr>
              <a:t> analisam o código no momento em que está sendo escrito. Assim, bugs causados por erro humano são identificados em tempo real.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endParaRPr lang="pt-BR" sz="2000" u="none" strike="noStrike" cap="none" dirty="0">
              <a:solidFill>
                <a:srgbClr val="151515"/>
              </a:solidFill>
              <a:latin typeface="RedHatText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151515"/>
                </a:solidFill>
                <a:effectLst/>
                <a:latin typeface="RedHatText"/>
              </a:rPr>
              <a:t>É possível desenvolver aplicações sem um IDE.</a:t>
            </a: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28596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BAB4350A-2A11-2252-3D6F-B297466BC9B2}"/>
              </a:ext>
            </a:extLst>
          </p:cNvPr>
          <p:cNvSpPr txBox="1"/>
          <p:nvPr/>
        </p:nvSpPr>
        <p:spPr>
          <a:xfrm>
            <a:off x="1649902" y="332718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que é uma IDE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70;p3">
            <a:extLst>
              <a:ext uri="{FF2B5EF4-FFF2-40B4-BE49-F238E27FC236}">
                <a16:creationId xmlns:a16="http://schemas.microsoft.com/office/drawing/2014/main" id="{0642142F-378D-1910-7C7D-FB20F81C8FF5}"/>
              </a:ext>
            </a:extLst>
          </p:cNvPr>
          <p:cNvSpPr txBox="1"/>
          <p:nvPr/>
        </p:nvSpPr>
        <p:spPr>
          <a:xfrm>
            <a:off x="1461607" y="1048276"/>
            <a:ext cx="7562254" cy="353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/>
            <a:r>
              <a:rPr lang="pt-BR" sz="1600" i="0" dirty="0">
                <a:solidFill>
                  <a:srgbClr val="151515"/>
                </a:solidFill>
                <a:effectLst/>
                <a:latin typeface="RedHatText"/>
              </a:rPr>
              <a:t>Um IDE geralmente consiste em:</a:t>
            </a:r>
          </a:p>
          <a:p>
            <a:pPr algn="l"/>
            <a:endParaRPr lang="pt-BR" sz="1600" i="0" dirty="0">
              <a:solidFill>
                <a:srgbClr val="151515"/>
              </a:solidFill>
              <a:effectLst/>
              <a:latin typeface="RedHatTex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600" b="1" i="0" dirty="0">
                <a:solidFill>
                  <a:srgbClr val="151515"/>
                </a:solidFill>
                <a:effectLst/>
                <a:latin typeface="var(--pfe-theme--font-family,&quot;Red Hat Text&quot;,&quot;RedHatText&quot;,&quot;Overpass&quot;,Overpass,Arial,sans-serif)"/>
              </a:rPr>
              <a:t>Editor de código-fonte</a:t>
            </a:r>
            <a:r>
              <a:rPr lang="pt-BR" sz="1600" b="0" i="0" dirty="0">
                <a:solidFill>
                  <a:srgbClr val="151515"/>
                </a:solidFill>
                <a:effectLst/>
                <a:latin typeface="var(--pfe-theme--font-family,&quot;Red Hat Text&quot;,&quot;RedHatText&quot;,&quot;Overpass&quot;,Overpass,Arial,sans-serif)"/>
              </a:rPr>
              <a:t>: é um editor de texto que auxilia na criação de código de software por meio de funcionalidades como destaque da sintaxe com indicadores visuais, recurso de preenchimento automático específico da linguagem e verificação de bugs durante a criação.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1600" b="0" i="0" dirty="0">
              <a:solidFill>
                <a:srgbClr val="151515"/>
              </a:solidFill>
              <a:effectLst/>
              <a:latin typeface="var(--pfe-theme--font-family,&quot;Red Hat Text&quot;,&quot;RedHatText&quot;,&quot;Overpass&quot;,Overpass,Arial,sans-serif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600" b="1" i="0" dirty="0">
                <a:solidFill>
                  <a:srgbClr val="151515"/>
                </a:solidFill>
                <a:effectLst/>
                <a:latin typeface="var(--pfe-theme--font-family,&quot;Red Hat Text&quot;,&quot;RedHatText&quot;,&quot;Overpass&quot;,Overpass,Arial,sans-serif)"/>
              </a:rPr>
              <a:t>Automação de compilação local</a:t>
            </a:r>
            <a:r>
              <a:rPr lang="pt-BR" sz="1600" b="0" i="0" dirty="0">
                <a:solidFill>
                  <a:srgbClr val="151515"/>
                </a:solidFill>
                <a:effectLst/>
                <a:latin typeface="var(--pfe-theme--font-family,&quot;Red Hat Text&quot;,&quot;RedHatText&quot;,&quot;Overpass&quot;,Overpass,Arial,sans-serif)"/>
              </a:rPr>
              <a:t>: são utilitários que automatizam tarefas simples e repetíveis durante a criação de uma compilação local do software usada pelo desenvolvedor. São tarefas como compilação de código-fonte em código binário, criação de pacotes de código binário e execução de testes automatizados.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1600" b="0" i="0" dirty="0">
              <a:solidFill>
                <a:srgbClr val="151515"/>
              </a:solidFill>
              <a:effectLst/>
              <a:latin typeface="var(--pfe-theme--font-family,&quot;Red Hat Text&quot;,&quot;RedHatText&quot;,&quot;Overpass&quot;,Overpass,Arial,sans-serif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600" b="1" i="0" dirty="0" err="1">
                <a:solidFill>
                  <a:srgbClr val="151515"/>
                </a:solidFill>
                <a:effectLst/>
                <a:latin typeface="var(--pfe-theme--font-family,&quot;Red Hat Text&quot;,&quot;RedHatText&quot;,&quot;Overpass&quot;,Overpass,Arial,sans-serif)"/>
              </a:rPr>
              <a:t>Debugger</a:t>
            </a:r>
            <a:r>
              <a:rPr lang="pt-BR" sz="1600" b="0" i="0" dirty="0">
                <a:solidFill>
                  <a:srgbClr val="151515"/>
                </a:solidFill>
                <a:effectLst/>
                <a:latin typeface="var(--pfe-theme--font-family,&quot;Red Hat Text&quot;,&quot;RedHatText&quot;,&quot;Overpass&quot;,Overpass,Arial,sans-serif)"/>
              </a:rPr>
              <a:t>: é um programa usado para testar outros programas e mostrar graficamente a localização do bug no código original.</a:t>
            </a:r>
          </a:p>
        </p:txBody>
      </p:sp>
    </p:spTree>
    <p:extLst>
      <p:ext uri="{BB962C8B-B14F-4D97-AF65-F5344CB8AC3E}">
        <p14:creationId xmlns:p14="http://schemas.microsoft.com/office/powerpoint/2010/main" val="611427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BAB4350A-2A11-2252-3D6F-B297466BC9B2}"/>
              </a:ext>
            </a:extLst>
          </p:cNvPr>
          <p:cNvSpPr txBox="1"/>
          <p:nvPr/>
        </p:nvSpPr>
        <p:spPr>
          <a:xfrm>
            <a:off x="1649902" y="332718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 Studio Code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70;p3">
            <a:extLst>
              <a:ext uri="{FF2B5EF4-FFF2-40B4-BE49-F238E27FC236}">
                <a16:creationId xmlns:a16="http://schemas.microsoft.com/office/drawing/2014/main" id="{0642142F-378D-1910-7C7D-FB20F81C8FF5}"/>
              </a:ext>
            </a:extLst>
          </p:cNvPr>
          <p:cNvSpPr txBox="1"/>
          <p:nvPr/>
        </p:nvSpPr>
        <p:spPr>
          <a:xfrm>
            <a:off x="1461607" y="1048276"/>
            <a:ext cx="7562254" cy="126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/>
            <a:r>
              <a:rPr lang="pt-BR" sz="2000" b="0" i="0" dirty="0">
                <a:solidFill>
                  <a:srgbClr val="222222"/>
                </a:solidFill>
                <a:effectLst/>
                <a:latin typeface="Raleway" panose="020B0604020202020204" pitchFamily="2" charset="0"/>
              </a:rPr>
              <a:t>O Visual Studio Code (VS Code) é um editor de código de código aberto desenvolvido pela Microsoft.</a:t>
            </a:r>
          </a:p>
          <a:p>
            <a:pPr algn="l"/>
            <a:endParaRPr lang="pt-BR" sz="2000" dirty="0">
              <a:solidFill>
                <a:srgbClr val="222222"/>
              </a:solidFill>
              <a:latin typeface="Raleway" panose="020B0604020202020204" pitchFamily="2" charset="0"/>
            </a:endParaRPr>
          </a:p>
          <a:p>
            <a:pPr algn="l"/>
            <a:endParaRPr lang="pt-BR" sz="1600" b="0" i="0" dirty="0">
              <a:solidFill>
                <a:srgbClr val="151515"/>
              </a:solidFill>
              <a:effectLst/>
              <a:latin typeface="var(--pfe-theme--font-family,&quot;Red Hat Text&quot;,&quot;RedHatText&quot;,&quot;Overpass&quot;,Overpass,Arial,sans-serif)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5A23682-E5C8-7A93-C4F9-441E6885C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607" y="1792142"/>
            <a:ext cx="6670050" cy="25601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30" tIns="261855" rIns="0" bIns="26185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600" dirty="0">
                <a:solidFill>
                  <a:srgbClr val="222222"/>
                </a:solidFill>
                <a:latin typeface="Raleway" pitchFamily="2" charset="0"/>
              </a:rPr>
              <a:t>P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aleway" pitchFamily="2" charset="0"/>
              </a:rPr>
              <a:t>ossui as funcionalidades mais simples como: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aleway" pitchFamily="2" charset="0"/>
              </a:rPr>
              <a:t>edição de código com suporte a várias linguagens de programação;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aleway" pitchFamily="2" charset="0"/>
              </a:rPr>
              <a:t>terminal de comandos integrado;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aleway" pitchFamily="2" charset="0"/>
              </a:rPr>
              <a:t>controle de versão;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sz="2000" b="1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VS Code é customizável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402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BAB4350A-2A11-2252-3D6F-B297466BC9B2}"/>
              </a:ext>
            </a:extLst>
          </p:cNvPr>
          <p:cNvSpPr txBox="1"/>
          <p:nvPr/>
        </p:nvSpPr>
        <p:spPr>
          <a:xfrm>
            <a:off x="1540720" y="329543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que é uma linguagem de programação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Google Shape;70;p3">
            <a:extLst>
              <a:ext uri="{FF2B5EF4-FFF2-40B4-BE49-F238E27FC236}">
                <a16:creationId xmlns:a16="http://schemas.microsoft.com/office/drawing/2014/main" id="{081836F2-5642-E556-A560-3E7BA26518AD}"/>
              </a:ext>
            </a:extLst>
          </p:cNvPr>
          <p:cNvSpPr txBox="1"/>
          <p:nvPr/>
        </p:nvSpPr>
        <p:spPr>
          <a:xfrm>
            <a:off x="1461607" y="1048276"/>
            <a:ext cx="7562254" cy="3293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/>
            <a:r>
              <a:rPr lang="pt-BR" sz="1600" b="0" i="0" dirty="0">
                <a:solidFill>
                  <a:srgbClr val="171923"/>
                </a:solidFill>
                <a:effectLst/>
                <a:latin typeface="inter"/>
              </a:rPr>
              <a:t>É uma linguagem formal que, através de uma série de instruções, permite que um programador escreva um conjunto de ordens, ações consecutivas, dados e </a:t>
            </a:r>
            <a:r>
              <a:rPr lang="pt-BR" sz="1600" b="0" i="0" u="none" strike="noStrike" dirty="0">
                <a:solidFill>
                  <a:schemeClr val="tx1"/>
                </a:solidFill>
                <a:effectLst/>
                <a:latin typeface="inter"/>
              </a:rPr>
              <a:t>algoritmos</a:t>
            </a:r>
            <a:r>
              <a:rPr lang="pt-BR" sz="1600" b="0" i="0" dirty="0">
                <a:solidFill>
                  <a:srgbClr val="171923"/>
                </a:solidFill>
                <a:effectLst/>
                <a:latin typeface="inter"/>
              </a:rPr>
              <a:t> para criar programas que controlam o comportamento físico e lógico de uma máquina.</a:t>
            </a:r>
          </a:p>
          <a:p>
            <a:pPr algn="l"/>
            <a:endParaRPr lang="pt-BR" sz="1600" b="0" i="0" dirty="0">
              <a:solidFill>
                <a:srgbClr val="171923"/>
              </a:solidFill>
              <a:effectLst/>
              <a:latin typeface="inter"/>
            </a:endParaRPr>
          </a:p>
          <a:p>
            <a:pPr algn="l"/>
            <a:r>
              <a:rPr lang="pt-BR" sz="2000" b="1" i="0" dirty="0">
                <a:solidFill>
                  <a:srgbClr val="171923"/>
                </a:solidFill>
                <a:effectLst/>
                <a:latin typeface="inter"/>
              </a:rPr>
              <a:t>É um </a:t>
            </a:r>
            <a:r>
              <a:rPr lang="pt-BR" sz="2000" b="1" i="0" dirty="0">
                <a:solidFill>
                  <a:schemeClr val="tx1"/>
                </a:solidFill>
                <a:effectLst/>
                <a:latin typeface="inter"/>
              </a:rPr>
              <a:t>sistema de comunicação estruturado, composto por conjuntos de símbolos, </a:t>
            </a:r>
            <a:r>
              <a:rPr lang="pt-BR" sz="2000" b="1" i="0" u="none" strike="noStrike" dirty="0">
                <a:solidFill>
                  <a:schemeClr val="tx1"/>
                </a:solidFill>
                <a:effectLst/>
                <a:latin typeface="inter"/>
              </a:rPr>
              <a:t>palavras-chave</a:t>
            </a:r>
            <a:r>
              <a:rPr lang="pt-BR" sz="2000" b="1" i="0" dirty="0">
                <a:solidFill>
                  <a:schemeClr val="tx1"/>
                </a:solidFill>
                <a:effectLst/>
                <a:latin typeface="inter"/>
              </a:rPr>
              <a:t>, regras </a:t>
            </a:r>
            <a:r>
              <a:rPr lang="pt-BR" sz="2000" b="1" i="0" u="none" strike="noStrike" dirty="0">
                <a:solidFill>
                  <a:schemeClr val="tx1"/>
                </a:solidFill>
                <a:effectLst/>
                <a:latin typeface="inter"/>
              </a:rPr>
              <a:t>semânticas</a:t>
            </a:r>
            <a:r>
              <a:rPr lang="pt-BR" sz="2000" b="1" i="0" dirty="0">
                <a:solidFill>
                  <a:schemeClr val="tx1"/>
                </a:solidFill>
                <a:effectLst/>
                <a:latin typeface="inter"/>
              </a:rPr>
              <a:t> e sintáticas</a:t>
            </a:r>
            <a:r>
              <a:rPr lang="pt-BR" sz="2000" b="0" i="0" dirty="0">
                <a:solidFill>
                  <a:schemeClr val="tx1"/>
                </a:solidFill>
                <a:effectLst/>
                <a:latin typeface="inter"/>
              </a:rPr>
              <a:t> que permitem o entendimento entre um </a:t>
            </a:r>
            <a:r>
              <a:rPr lang="pt-BR" sz="2000" b="0" i="0" u="none" strike="noStrike" dirty="0">
                <a:solidFill>
                  <a:schemeClr val="tx1"/>
                </a:solidFill>
                <a:effectLst/>
                <a:latin typeface="inter"/>
              </a:rPr>
              <a:t>programador</a:t>
            </a:r>
            <a:r>
              <a:rPr lang="pt-BR" sz="2000" b="0" i="0" dirty="0">
                <a:solidFill>
                  <a:schemeClr val="tx1"/>
                </a:solidFill>
                <a:effectLst/>
                <a:latin typeface="inter"/>
              </a:rPr>
              <a:t> </a:t>
            </a:r>
            <a:r>
              <a:rPr lang="pt-BR" sz="2000" b="0" i="0" dirty="0">
                <a:solidFill>
                  <a:srgbClr val="171923"/>
                </a:solidFill>
                <a:effectLst/>
                <a:latin typeface="inter"/>
              </a:rPr>
              <a:t>e uma máquina</a:t>
            </a:r>
            <a:endParaRPr lang="pt-BR" sz="1600" b="0" i="0" dirty="0">
              <a:solidFill>
                <a:srgbClr val="171923"/>
              </a:solidFill>
              <a:effectLst/>
              <a:latin typeface="inter"/>
            </a:endParaRPr>
          </a:p>
          <a:p>
            <a:pPr algn="l"/>
            <a:endParaRPr lang="pt-BR" sz="2000" dirty="0">
              <a:solidFill>
                <a:srgbClr val="171923"/>
              </a:solidFill>
              <a:latin typeface="inter"/>
            </a:endParaRPr>
          </a:p>
          <a:p>
            <a:pPr algn="l"/>
            <a:r>
              <a:rPr lang="pt-BR" sz="1600" b="0" i="0" dirty="0">
                <a:solidFill>
                  <a:srgbClr val="171923"/>
                </a:solidFill>
                <a:effectLst/>
                <a:latin typeface="inter"/>
              </a:rPr>
              <a:t>A linguagem de </a:t>
            </a:r>
            <a:r>
              <a:rPr lang="pt-BR" sz="1600" b="0" i="0" u="none" strike="noStrike" dirty="0">
                <a:solidFill>
                  <a:schemeClr val="tx1"/>
                </a:solidFill>
                <a:effectLst/>
                <a:latin typeface="inter"/>
              </a:rPr>
              <a:t>programação</a:t>
            </a:r>
            <a:r>
              <a:rPr lang="pt-BR" sz="1600" b="0" i="0" dirty="0">
                <a:solidFill>
                  <a:srgbClr val="171923"/>
                </a:solidFill>
                <a:effectLst/>
                <a:latin typeface="inter"/>
              </a:rPr>
              <a:t> é a base para a construção de todos os aplicativos digitais usados ​​no dia a dia e são classificados em dois tipos principais: linguagem de baixo e alto nível.</a:t>
            </a:r>
            <a:endParaRPr lang="pt-BR" sz="1600" b="0" i="0" dirty="0">
              <a:solidFill>
                <a:srgbClr val="151515"/>
              </a:solidFill>
              <a:effectLst/>
              <a:latin typeface="var(--pfe-theme--font-family,&quot;Red Hat Text&quot;,&quot;RedHatText&quot;,&quot;Overpass&quot;,Overpass,Arial,sans-serif)"/>
            </a:endParaRPr>
          </a:p>
        </p:txBody>
      </p:sp>
    </p:spTree>
    <p:extLst>
      <p:ext uri="{BB962C8B-B14F-4D97-AF65-F5344CB8AC3E}">
        <p14:creationId xmlns:p14="http://schemas.microsoft.com/office/powerpoint/2010/main" val="3398816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BAB4350A-2A11-2252-3D6F-B297466BC9B2}"/>
              </a:ext>
            </a:extLst>
          </p:cNvPr>
          <p:cNvSpPr txBox="1"/>
          <p:nvPr/>
        </p:nvSpPr>
        <p:spPr>
          <a:xfrm>
            <a:off x="1540720" y="329543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Linguagem de programação de baixo nível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Google Shape;70;p3">
            <a:extLst>
              <a:ext uri="{FF2B5EF4-FFF2-40B4-BE49-F238E27FC236}">
                <a16:creationId xmlns:a16="http://schemas.microsoft.com/office/drawing/2014/main" id="{081836F2-5642-E556-A560-3E7BA26518AD}"/>
              </a:ext>
            </a:extLst>
          </p:cNvPr>
          <p:cNvSpPr txBox="1"/>
          <p:nvPr/>
        </p:nvSpPr>
        <p:spPr>
          <a:xfrm>
            <a:off x="1461607" y="1048276"/>
            <a:ext cx="7562254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/>
            <a:r>
              <a:rPr lang="pt-BR" sz="2000" b="0" i="0" dirty="0">
                <a:solidFill>
                  <a:srgbClr val="171923"/>
                </a:solidFill>
                <a:effectLst/>
                <a:latin typeface="inter"/>
              </a:rPr>
              <a:t>São linguagens totalmente orientadas à máquina. Esse idioma serve como uma interface e cria um link inseparável entre hardware e software.</a:t>
            </a:r>
          </a:p>
          <a:p>
            <a:pPr algn="l"/>
            <a:endParaRPr lang="pt-BR" sz="2000" dirty="0">
              <a:solidFill>
                <a:srgbClr val="171923"/>
              </a:solidFill>
              <a:latin typeface="inter"/>
            </a:endParaRPr>
          </a:p>
          <a:p>
            <a:pPr algn="l"/>
            <a:r>
              <a:rPr lang="pt-BR" sz="2000" b="0" i="0" dirty="0">
                <a:solidFill>
                  <a:srgbClr val="171923"/>
                </a:solidFill>
                <a:effectLst/>
                <a:latin typeface="inter"/>
              </a:rPr>
              <a:t>Exerce controle direto sobre o equipamento e sua estrutura física. Para aplicá-la adequadamente, é necessário que o programador conheça muito bem o hardware.</a:t>
            </a:r>
            <a:endParaRPr lang="pt-BR" sz="1600" b="0" i="0" dirty="0">
              <a:solidFill>
                <a:srgbClr val="151515"/>
              </a:solidFill>
              <a:effectLst/>
              <a:latin typeface="var(--pfe-theme--font-family,&quot;Red Hat Text&quot;,&quot;RedHatText&quot;,&quot;Overpass&quot;,Overpass,Arial,sans-serif)"/>
            </a:endParaRPr>
          </a:p>
        </p:txBody>
      </p:sp>
    </p:spTree>
    <p:extLst>
      <p:ext uri="{BB962C8B-B14F-4D97-AF65-F5344CB8AC3E}">
        <p14:creationId xmlns:p14="http://schemas.microsoft.com/office/powerpoint/2010/main" val="1989015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BAB4350A-2A11-2252-3D6F-B297466BC9B2}"/>
              </a:ext>
            </a:extLst>
          </p:cNvPr>
          <p:cNvSpPr txBox="1"/>
          <p:nvPr/>
        </p:nvSpPr>
        <p:spPr>
          <a:xfrm>
            <a:off x="1540720" y="329543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Linguagem de programação de baixo nível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Google Shape;70;p3">
            <a:extLst>
              <a:ext uri="{FF2B5EF4-FFF2-40B4-BE49-F238E27FC236}">
                <a16:creationId xmlns:a16="http://schemas.microsoft.com/office/drawing/2014/main" id="{081836F2-5642-E556-A560-3E7BA26518AD}"/>
              </a:ext>
            </a:extLst>
          </p:cNvPr>
          <p:cNvSpPr txBox="1"/>
          <p:nvPr/>
        </p:nvSpPr>
        <p:spPr>
          <a:xfrm>
            <a:off x="1441583" y="1048276"/>
            <a:ext cx="7562254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/>
            <a:r>
              <a:rPr lang="pt-BR" sz="2000" b="0" i="0" dirty="0">
                <a:solidFill>
                  <a:srgbClr val="171923"/>
                </a:solidFill>
                <a:effectLst/>
                <a:latin typeface="inter"/>
              </a:rPr>
              <a:t>Essa categoria pode ser subdividido em dois tipos.</a:t>
            </a:r>
          </a:p>
          <a:p>
            <a:pPr algn="l"/>
            <a:endParaRPr lang="pt-BR" sz="2000" dirty="0">
              <a:solidFill>
                <a:srgbClr val="171923"/>
              </a:solidFill>
              <a:latin typeface="inter"/>
            </a:endParaRPr>
          </a:p>
          <a:p>
            <a:pPr algn="l"/>
            <a:endParaRPr lang="pt-BR" sz="2000" b="0" i="0" dirty="0">
              <a:solidFill>
                <a:srgbClr val="151515"/>
              </a:solidFill>
              <a:effectLst/>
              <a:latin typeface="var(--pfe-theme--font-family,&quot;Red Hat Text&quot;,&quot;RedHatText&quot;,&quot;Overpass&quot;,Overpass,Arial,sans-serif)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AE96EA8-3CD8-4564-AD43-CECCB6DA1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1583" y="1556087"/>
            <a:ext cx="7069541" cy="1384995"/>
          </a:xfrm>
          <a:prstGeom prst="rect">
            <a:avLst/>
          </a:prstGeom>
          <a:solidFill>
            <a:srgbClr val="F5F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171923"/>
                </a:solidFill>
                <a:effectLst/>
                <a:latin typeface="inter"/>
              </a:rPr>
              <a:t>Linguagem de máquina</a:t>
            </a:r>
          </a:p>
          <a:p>
            <a:pPr>
              <a:buClrTx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171923"/>
                </a:solidFill>
                <a:effectLst/>
                <a:latin typeface="inter"/>
              </a:rPr>
              <a:t>É o mais primitivo dos idiomas e é uma coleção de dígitos ou </a:t>
            </a:r>
            <a:r>
              <a:rPr kumimoji="0" lang="pt-BR" altLang="pt-BR" sz="1600" b="0" i="1" u="none" strike="noStrike" cap="none" normalizeH="0" baseline="0" dirty="0">
                <a:ln>
                  <a:noFill/>
                </a:ln>
                <a:solidFill>
                  <a:srgbClr val="171923"/>
                </a:solidFill>
                <a:effectLst/>
                <a:latin typeface="inter"/>
              </a:rPr>
              <a:t>bits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171923"/>
                </a:solidFill>
                <a:effectLst/>
                <a:latin typeface="inter"/>
              </a:rPr>
              <a:t> binários (0 e 1) que o computador lê e interpreta e é o único idioma que os computadores entendem.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Exemplo: 10110000 01100001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3A10A83-CC29-5C0D-2352-DF57B2AF8D82}"/>
              </a:ext>
            </a:extLst>
          </p:cNvPr>
          <p:cNvSpPr txBox="1"/>
          <p:nvPr/>
        </p:nvSpPr>
        <p:spPr>
          <a:xfrm>
            <a:off x="1441583" y="3013463"/>
            <a:ext cx="70695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000" b="1" i="0" dirty="0">
                <a:solidFill>
                  <a:srgbClr val="171923"/>
                </a:solidFill>
                <a:effectLst/>
                <a:latin typeface="inter"/>
              </a:rPr>
              <a:t>Linguagem </a:t>
            </a:r>
            <a:r>
              <a:rPr lang="pt-BR" sz="2000" b="1" i="1" dirty="0">
                <a:solidFill>
                  <a:srgbClr val="171923"/>
                </a:solidFill>
                <a:effectLst/>
                <a:latin typeface="inter"/>
              </a:rPr>
              <a:t>Assembly</a:t>
            </a:r>
            <a:endParaRPr lang="pt-BR" sz="2000" b="1" i="0" dirty="0">
              <a:solidFill>
                <a:srgbClr val="171923"/>
              </a:solidFill>
              <a:effectLst/>
              <a:latin typeface="inter"/>
            </a:endParaRPr>
          </a:p>
          <a:p>
            <a:pPr algn="l"/>
            <a:r>
              <a:rPr lang="pt-BR" b="0" i="0" dirty="0">
                <a:solidFill>
                  <a:srgbClr val="171923"/>
                </a:solidFill>
                <a:effectLst/>
                <a:latin typeface="inter"/>
              </a:rPr>
              <a:t>A linguagem Assembly é a primeira tentativa de substituir a linguagem de máquina por uma mais próxima da usada por seres humanos.</a:t>
            </a:r>
          </a:p>
          <a:p>
            <a:pPr algn="l"/>
            <a:r>
              <a:rPr lang="pt-BR" b="0" i="0" dirty="0">
                <a:solidFill>
                  <a:srgbClr val="171923"/>
                </a:solidFill>
                <a:effectLst/>
                <a:latin typeface="inter"/>
              </a:rPr>
              <a:t>Um programa escrito nessa linguagem é armazenado como texto (como nos programas de alto nível) e consiste em uma série de instruções que correspondem ao fluxo de pedidos executáveis ​​por um microprocessador.</a:t>
            </a:r>
          </a:p>
          <a:p>
            <a:pPr algn="l"/>
            <a:r>
              <a:rPr lang="pt-BR" sz="1800" b="1" i="0" dirty="0">
                <a:solidFill>
                  <a:srgbClr val="171923"/>
                </a:solidFill>
                <a:effectLst/>
                <a:latin typeface="inter"/>
              </a:rPr>
              <a:t>Exemplo: MOV AL, 61h (atribui o valor hexadecimal 61 ao registro “AL”)</a:t>
            </a:r>
          </a:p>
        </p:txBody>
      </p:sp>
    </p:spTree>
    <p:extLst>
      <p:ext uri="{BB962C8B-B14F-4D97-AF65-F5344CB8AC3E}">
        <p14:creationId xmlns:p14="http://schemas.microsoft.com/office/powerpoint/2010/main" val="4035616954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Blue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1140</Words>
  <Application>Microsoft Office PowerPoint</Application>
  <PresentationFormat>Apresentação na tela (16:9)</PresentationFormat>
  <Paragraphs>104</Paragraphs>
  <Slides>18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30" baseType="lpstr">
      <vt:lpstr>Menlo</vt:lpstr>
      <vt:lpstr>Spectral Light</vt:lpstr>
      <vt:lpstr>RedHatText</vt:lpstr>
      <vt:lpstr>Consolas</vt:lpstr>
      <vt:lpstr>var(--pfe-theme--font-family,"Red Hat Text","RedHatText","Overpass",Overpass,Arial,sans-serif)</vt:lpstr>
      <vt:lpstr>Arial</vt:lpstr>
      <vt:lpstr>Raleway</vt:lpstr>
      <vt:lpstr>Open Sans</vt:lpstr>
      <vt:lpstr>Montserrat ExtraBold</vt:lpstr>
      <vt:lpstr>inter</vt:lpstr>
      <vt:lpstr>Times New Roman</vt:lpstr>
      <vt:lpstr>Elegant Blue</vt:lpstr>
      <vt:lpstr>Introdução a Programação  Instrutor: Tarik Ponciano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Obrigado!!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Doraneide Albuquerque Fernandes</dc:creator>
  <cp:lastModifiedBy>Tarik Ponciano</cp:lastModifiedBy>
  <cp:revision>27</cp:revision>
  <dcterms:modified xsi:type="dcterms:W3CDTF">2022-11-09T08:24:54Z</dcterms:modified>
</cp:coreProperties>
</file>