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12"/>
  </p:notesMasterIdLst>
  <p:handoutMasterIdLst>
    <p:handoutMasterId r:id="rId13"/>
  </p:handoutMasterIdLst>
  <p:sldIdLst>
    <p:sldId id="311" r:id="rId2"/>
    <p:sldId id="313" r:id="rId3"/>
    <p:sldId id="314" r:id="rId4"/>
    <p:sldId id="315" r:id="rId5"/>
    <p:sldId id="328" r:id="rId6"/>
    <p:sldId id="316" r:id="rId7"/>
    <p:sldId id="317" r:id="rId8"/>
    <p:sldId id="318" r:id="rId9"/>
    <p:sldId id="321" r:id="rId10"/>
    <p:sldId id="325" r:id="rId11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14"/>
      <p:boldItalic r:id="rId15"/>
    </p:embeddedFont>
    <p:embeddedFont>
      <p:font typeface="Spectral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4"/>
    <a:srgbClr val="90CCFA"/>
    <a:srgbClr val="394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A0088-3FF0-4591-AE8C-B39587EE2FD8}">
  <a:tblStyle styleId="{FF1A0088-3FF0-4591-AE8C-B39587EE2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653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0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B654EE-46E2-0F4F-A427-90D64B9ED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3F607F-B941-504A-93E2-B236C592C7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E9AD-0277-1C48-A4A6-9639BCA59213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CF70CC-E53D-CB46-9D20-16363D654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47280-1666-A146-9E9E-6861B1758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7252A-A6E1-544A-A976-86DDA0066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1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240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46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0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03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64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692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52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287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525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50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FEBAE08-9ABD-8C49-902C-993C5B9AA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11" y="4555710"/>
            <a:ext cx="402793" cy="4292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88377" y="1449263"/>
            <a:ext cx="7480662" cy="1968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Programador de Sistemas – UC1</a:t>
            </a:r>
            <a:br>
              <a:rPr lang="pt-B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altLang="pt-BR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Instrutor: Tarik Ponciano</a:t>
            </a:r>
            <a:endParaRPr sz="24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8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>
                <a:solidFill>
                  <a:srgbClr val="252525"/>
                </a:solidFill>
              </a:rPr>
              <a:t>Obrigado!!</a:t>
            </a:r>
            <a:endParaRPr sz="6400" dirty="0">
              <a:solidFill>
                <a:srgbClr val="174584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Unidades Curriculares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642142F-378D-1910-7C7D-FB20F81C8FF5}"/>
              </a:ext>
            </a:extLst>
          </p:cNvPr>
          <p:cNvSpPr txBox="1"/>
          <p:nvPr/>
        </p:nvSpPr>
        <p:spPr>
          <a:xfrm>
            <a:off x="1421560" y="1070229"/>
            <a:ext cx="7562254" cy="4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1 – Desenvolver Sistemas de Informação (72 horas – 18 aulas)</a:t>
            </a:r>
          </a:p>
          <a:p>
            <a:pPr lvl="4">
              <a:buSzPts val="2000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57h presenciais / 15h não presenciais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2 – Implementar Banco de Dados (72 horas – 18 aulas)</a:t>
            </a:r>
          </a:p>
          <a:p>
            <a:pPr lvl="1">
              <a:buSzPts val="2000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65h presenciais / 7h não presenciais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buSzPts val="2000"/>
            </a:pP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3 – Realizar testes e manutenção do Sistema de Informação (36 horas – 9 aulas)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20h presenciais / 16h não presenciais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4 – Projeto Integrador em Programador de Sistemas (20 horas – 5 aulas) 8h presenciais / 12h não presenciais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870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Indicadores da UC 1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8;p4">
            <a:extLst>
              <a:ext uri="{FF2B5EF4-FFF2-40B4-BE49-F238E27FC236}">
                <a16:creationId xmlns:a16="http://schemas.microsoft.com/office/drawing/2014/main" id="{4BDBEA36-ED9C-E4CA-2FE1-865DE36FE7FB}"/>
              </a:ext>
            </a:extLst>
          </p:cNvPr>
          <p:cNvSpPr txBox="1"/>
          <p:nvPr/>
        </p:nvSpPr>
        <p:spPr>
          <a:xfrm>
            <a:off x="1669926" y="1183694"/>
            <a:ext cx="6841412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Planeja o desenvolvimento do software conforme análise de requisitos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Especifica as fase do desenvolvimento de acordo com o planejamento realizado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algoritmos utilizando padrões de lógica de programação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Seleciona a metodologia e a linguagem de programação para o desenvolvimento do software conforme suas funcionalidades e características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Constrói aplicação, a partir da análise de requisitos, de acordo com as funcionalidades do sistema e linguagem de programação selecionada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675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5">
            <a:extLst>
              <a:ext uri="{FF2B5EF4-FFF2-40B4-BE49-F238E27FC236}">
                <a16:creationId xmlns:a16="http://schemas.microsoft.com/office/drawing/2014/main" id="{26C18709-61A2-8725-EC26-ED129A99992A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conhecimentos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86;p5">
            <a:extLst>
              <a:ext uri="{FF2B5EF4-FFF2-40B4-BE49-F238E27FC236}">
                <a16:creationId xmlns:a16="http://schemas.microsoft.com/office/drawing/2014/main" id="{E55643A1-BA24-C215-978D-18BD963420F3}"/>
              </a:ext>
            </a:extLst>
          </p:cNvPr>
          <p:cNvSpPr txBox="1"/>
          <p:nvPr/>
        </p:nvSpPr>
        <p:spPr>
          <a:xfrm>
            <a:off x="1741934" y="1115690"/>
            <a:ext cx="7115065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informação: conceito e tipos.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Regras de negócio: conceitos; tipos, características; requisitos funcionais e não funcionais.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Lógica da Programação: conceito de algoritmo; algoritmos estruturados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Variáveis e constantes: expressões e operadores; estrutura condicional simples e composta; estrutura de repetição; vetores e matrizes.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Ferramentas de desenvolvimento de software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Desenvolvimento colaborativo: conceito e ferramentas para o desenvolvimento de sistemas.</a:t>
            </a:r>
            <a:endParaRPr sz="1600" dirty="0"/>
          </a:p>
          <a:p>
            <a:pPr marL="127000"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430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5">
            <a:extLst>
              <a:ext uri="{FF2B5EF4-FFF2-40B4-BE49-F238E27FC236}">
                <a16:creationId xmlns:a16="http://schemas.microsoft.com/office/drawing/2014/main" id="{26C18709-61A2-8725-EC26-ED129A99992A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conhecimentos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86;p5">
            <a:extLst>
              <a:ext uri="{FF2B5EF4-FFF2-40B4-BE49-F238E27FC236}">
                <a16:creationId xmlns:a16="http://schemas.microsoft.com/office/drawing/2014/main" id="{E55643A1-BA24-C215-978D-18BD963420F3}"/>
              </a:ext>
            </a:extLst>
          </p:cNvPr>
          <p:cNvSpPr txBox="1"/>
          <p:nvPr/>
        </p:nvSpPr>
        <p:spPr>
          <a:xfrm>
            <a:off x="1741934" y="1115690"/>
            <a:ext cx="7115065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Linguagem de programação orientada a objetos: classes, atributos, métodos, propriedades, herança, polimorfismo, encapsulamento e ambientes de programação (IDE).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Planejamento: conceito, tipos de metodologias para o desenvolvimento de sistemas.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638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6">
            <a:extLst>
              <a:ext uri="{FF2B5EF4-FFF2-40B4-BE49-F238E27FC236}">
                <a16:creationId xmlns:a16="http://schemas.microsoft.com/office/drawing/2014/main" id="{DB3A33B3-0BDA-DE78-CCD7-DEBDC65D7D76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habilidades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4;p6">
            <a:extLst>
              <a:ext uri="{FF2B5EF4-FFF2-40B4-BE49-F238E27FC236}">
                <a16:creationId xmlns:a16="http://schemas.microsoft.com/office/drawing/2014/main" id="{A1F913CE-2FF5-083F-E15A-C4FB25427C1A}"/>
              </a:ext>
            </a:extLst>
          </p:cNvPr>
          <p:cNvSpPr txBox="1"/>
          <p:nvPr/>
        </p:nvSpPr>
        <p:spPr>
          <a:xfrm>
            <a:off x="1669925" y="1350556"/>
            <a:ext cx="622736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Elaborar documentos técnicos;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Efetuar as quatro operações matemáticas básicas;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Utilizar termos técnicos nas rotinas de trabalho;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Testar algoritmos desenvolvidos;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Identificar os aspectos do próprio trabalho que interferem na organização.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918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>
            <a:extLst>
              <a:ext uri="{FF2B5EF4-FFF2-40B4-BE49-F238E27FC236}">
                <a16:creationId xmlns:a16="http://schemas.microsoft.com/office/drawing/2014/main" id="{5F95CE6D-A4D3-4A06-CF21-37A58AD79689}"/>
              </a:ext>
            </a:extLst>
          </p:cNvPr>
          <p:cNvSpPr txBox="1"/>
          <p:nvPr/>
        </p:nvSpPr>
        <p:spPr>
          <a:xfrm>
            <a:off x="1669925" y="539626"/>
            <a:ext cx="65837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– Atitudes/valores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2;p7">
            <a:extLst>
              <a:ext uri="{FF2B5EF4-FFF2-40B4-BE49-F238E27FC236}">
                <a16:creationId xmlns:a16="http://schemas.microsoft.com/office/drawing/2014/main" id="{55543FA8-761B-FE2C-82F9-D5FC1B7DC5CA}"/>
              </a:ext>
            </a:extLst>
          </p:cNvPr>
          <p:cNvSpPr txBox="1"/>
          <p:nvPr/>
        </p:nvSpPr>
        <p:spPr>
          <a:xfrm>
            <a:off x="1669925" y="1433816"/>
            <a:ext cx="666120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Colaboração no desenvolvimento do trabalho em equipe;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Zelo na apresentação pessoal e postura profissional; 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Proatividade na proposição de soluções de problemas;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Sigilo no tratamento de dados e informações;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Cordialidade no trato com as pessoas.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94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8">
            <a:extLst>
              <a:ext uri="{FF2B5EF4-FFF2-40B4-BE49-F238E27FC236}">
                <a16:creationId xmlns:a16="http://schemas.microsoft.com/office/drawing/2014/main" id="{4A7EE237-EB19-6AE5-70E5-B56FA60BE7CE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Avaliação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0;p8">
            <a:extLst>
              <a:ext uri="{FF2B5EF4-FFF2-40B4-BE49-F238E27FC236}">
                <a16:creationId xmlns:a16="http://schemas.microsoft.com/office/drawing/2014/main" id="{678E0181-CE8A-5057-AB9F-B11F6FF1AFB2}"/>
              </a:ext>
            </a:extLst>
          </p:cNvPr>
          <p:cNvSpPr txBox="1"/>
          <p:nvPr/>
        </p:nvSpPr>
        <p:spPr>
          <a:xfrm>
            <a:off x="1669925" y="1223741"/>
            <a:ext cx="8035654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Durante o processo: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indicador de Competência </a:t>
            </a:r>
          </a:p>
          <a:p>
            <a:pPr lvl="4" algn="just">
              <a:buSzPts val="2000"/>
            </a:pPr>
            <a:endParaRPr lang="pt-BR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4" algn="just"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Atendido – A</a:t>
            </a:r>
          </a:p>
          <a:p>
            <a:pPr lvl="4" algn="just">
              <a:buSzPts val="2000"/>
            </a:pPr>
            <a:r>
              <a:rPr lang="pt-B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Parcialmente Atendido – PA</a:t>
            </a:r>
          </a:p>
          <a:p>
            <a:pPr lvl="4" algn="just"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Não Atendido - NA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Por unidade </a:t>
            </a:r>
            <a:r>
              <a:rPr lang="pt-BR" sz="2000" b="1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Currícular</a:t>
            </a: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2" algn="just">
              <a:buSzPts val="2000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</a:t>
            </a:r>
            <a:r>
              <a:rPr lang="pt-BR" sz="16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Atendido – A</a:t>
            </a:r>
          </a:p>
          <a:p>
            <a:pPr lvl="2" algn="just">
              <a:buSzPts val="2000"/>
            </a:pPr>
            <a:r>
              <a:rPr lang="pt-BR" sz="16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Não Atendido - NA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73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8">
            <a:extLst>
              <a:ext uri="{FF2B5EF4-FFF2-40B4-BE49-F238E27FC236}">
                <a16:creationId xmlns:a16="http://schemas.microsoft.com/office/drawing/2014/main" id="{4A7EE237-EB19-6AE5-70E5-B56FA60BE7CE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Avaliação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0;p8">
            <a:extLst>
              <a:ext uri="{FF2B5EF4-FFF2-40B4-BE49-F238E27FC236}">
                <a16:creationId xmlns:a16="http://schemas.microsoft.com/office/drawing/2014/main" id="{678E0181-CE8A-5057-AB9F-B11F6FF1AFB2}"/>
              </a:ext>
            </a:extLst>
          </p:cNvPr>
          <p:cNvSpPr txBox="1"/>
          <p:nvPr/>
        </p:nvSpPr>
        <p:spPr>
          <a:xfrm>
            <a:off x="1669925" y="1223741"/>
            <a:ext cx="8035654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 final do processo: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Por Unidade </a:t>
            </a:r>
            <a:r>
              <a:rPr lang="pt-BR" sz="2000" b="1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Currícular</a:t>
            </a: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2" algn="just">
              <a:buSzPts val="2000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Desenvolvido – D</a:t>
            </a:r>
          </a:p>
          <a:p>
            <a:pPr lvl="2" algn="just">
              <a:buSzPts val="2000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Não Desenvolvido - ND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105224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437</Words>
  <Application>Microsoft Office PowerPoint</Application>
  <PresentationFormat>Apresentação na tela (16:9)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Spectral Light</vt:lpstr>
      <vt:lpstr>Times New Roman</vt:lpstr>
      <vt:lpstr>Montserrat ExtraBold</vt:lpstr>
      <vt:lpstr>Elegant Blue</vt:lpstr>
      <vt:lpstr>Programador de Sistemas – UC1  Instrutor: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Doraneide Albuquerque Fernandes</dc:creator>
  <cp:lastModifiedBy>Tarik Ponciano</cp:lastModifiedBy>
  <cp:revision>25</cp:revision>
  <dcterms:modified xsi:type="dcterms:W3CDTF">2022-11-09T07:42:41Z</dcterms:modified>
</cp:coreProperties>
</file>