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Source Serif Pro"/>
      <p:regular r:id="rId46"/>
      <p:bold r:id="rId47"/>
      <p:italic r:id="rId48"/>
      <p:boldItalic r:id="rId49"/>
    </p:embeddedFont>
    <p:embeddedFont>
      <p:font typeface="Montserrat"/>
      <p:regular r:id="rId50"/>
      <p:bold r:id="rId51"/>
      <p:italic r:id="rId52"/>
      <p:boldItalic r:id="rId53"/>
    </p:embeddedFont>
    <p:embeddedFont>
      <p:font typeface="Lato"/>
      <p:regular r:id="rId54"/>
      <p:bold r:id="rId55"/>
      <p:italic r:id="rId56"/>
      <p:boldItalic r:id="rId57"/>
    </p:embeddedFont>
    <p:embeddedFont>
      <p:font typeface="Montserrat ExtraBold"/>
      <p:bold r:id="rId58"/>
      <p:boldItalic r:id="rId59"/>
    </p:embeddedFont>
    <p:embeddedFont>
      <p:font typeface="Spectral Light"/>
      <p:regular r:id="rId60"/>
      <p:bold r:id="rId61"/>
      <p:italic r:id="rId62"/>
      <p:boldItalic r:id="rId63"/>
    </p:embeddedFont>
    <p:embeddedFont>
      <p:font typeface="Roboto Mono"/>
      <p:regular r:id="rId64"/>
      <p:bold r:id="rId65"/>
      <p:italic r:id="rId66"/>
      <p:boldItalic r:id="rId67"/>
    </p:embeddedFont>
    <p:embeddedFont>
      <p:font typeface="Open Sans"/>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7">
          <p15:clr>
            <a:srgbClr val="A4A3A4"/>
          </p15:clr>
        </p15:guide>
        <p15:guide id="2" pos="5558">
          <p15:clr>
            <a:srgbClr val="A4A3A4"/>
          </p15:clr>
        </p15:guide>
        <p15:guide id="3" pos="1304">
          <p15:clr>
            <a:srgbClr val="A4A3A4"/>
          </p15:clr>
        </p15:guide>
        <p15:guide id="4" orient="horz" pos="1620">
          <p15:clr>
            <a:srgbClr val="A4A3A4"/>
          </p15:clr>
        </p15:guide>
        <p15:guide id="5" orient="horz" pos="2623">
          <p15:clr>
            <a:srgbClr val="A4A3A4"/>
          </p15:clr>
        </p15:guide>
        <p15:guide id="6" pos="4320">
          <p15:clr>
            <a:srgbClr val="A4A3A4"/>
          </p15:clr>
        </p15:guide>
        <p15:guide id="7" pos="3118">
          <p15:clr>
            <a:srgbClr val="A4A3A4"/>
          </p15:clr>
        </p15:guide>
        <p15:guide id="8" pos="2976">
          <p15:clr>
            <a:srgbClr val="A4A3A4"/>
          </p15:clr>
        </p15:guide>
        <p15:guide id="9" orient="horz" pos="590">
          <p15:clr>
            <a:srgbClr val="A4A3A4"/>
          </p15:clr>
        </p15:guide>
        <p15:guide id="10" pos="2268">
          <p15:clr>
            <a:srgbClr val="A4A3A4"/>
          </p15:clr>
        </p15:guide>
        <p15:guide id="11" pos="3902">
          <p15:clr>
            <a:srgbClr val="A4A3A4"/>
          </p15:clr>
        </p15:guide>
        <p15:guide id="12" orient="horz" pos="1058">
          <p15:clr>
            <a:srgbClr val="A4A3A4"/>
          </p15:clr>
        </p15:guide>
      </p15:sldGuideLst>
    </p:ext>
    <p:ext uri="http://customooxmlschemas.google.com/">
      <go:slidesCustomData xmlns:go="http://customooxmlschemas.google.com/" r:id="rId72" roundtripDataSignature="AMtx7mg1zRtC64u6GYjwUoYMWANSG879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5E12F6-887C-4427-BDBD-2D7C119615AB}">
  <a:tblStyle styleId="{B65E12F6-887C-4427-BDBD-2D7C119615A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58C6BDA-A4F9-4AAC-B231-46F613C0FD72}"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7" orient="horz"/>
        <p:guide pos="5558"/>
        <p:guide pos="1304"/>
        <p:guide pos="1620" orient="horz"/>
        <p:guide pos="2623" orient="horz"/>
        <p:guide pos="4320"/>
        <p:guide pos="3118"/>
        <p:guide pos="2976"/>
        <p:guide pos="590" orient="horz"/>
        <p:guide pos="2268"/>
        <p:guide pos="3902"/>
        <p:guide pos="105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SourceSerifPro-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SerifPro-italic.fntdata"/><Relationship Id="rId47" Type="http://schemas.openxmlformats.org/officeDocument/2006/relationships/font" Target="fonts/SourceSerifPro-bold.fntdata"/><Relationship Id="rId49" Type="http://schemas.openxmlformats.org/officeDocument/2006/relationships/font" Target="fonts/SourceSerif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customschemas.google.com/relationships/presentationmetadata" Target="meta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boldItalic.fntdata"/><Relationship Id="rId70" Type="http://schemas.openxmlformats.org/officeDocument/2006/relationships/font" Target="fonts/OpenSans-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pectralLight-italic.fntdata"/><Relationship Id="rId61" Type="http://schemas.openxmlformats.org/officeDocument/2006/relationships/font" Target="fonts/SpectralLight-bold.fntdata"/><Relationship Id="rId20" Type="http://schemas.openxmlformats.org/officeDocument/2006/relationships/slide" Target="slides/slide14.xml"/><Relationship Id="rId64" Type="http://schemas.openxmlformats.org/officeDocument/2006/relationships/font" Target="fonts/RobotoMono-regular.fntdata"/><Relationship Id="rId63" Type="http://schemas.openxmlformats.org/officeDocument/2006/relationships/font" Target="fonts/SpectralLight-boldItalic.fntdata"/><Relationship Id="rId22" Type="http://schemas.openxmlformats.org/officeDocument/2006/relationships/slide" Target="slides/slide16.xml"/><Relationship Id="rId66" Type="http://schemas.openxmlformats.org/officeDocument/2006/relationships/font" Target="fonts/RobotoMono-italic.fntdata"/><Relationship Id="rId21" Type="http://schemas.openxmlformats.org/officeDocument/2006/relationships/slide" Target="slides/slide15.xml"/><Relationship Id="rId65" Type="http://schemas.openxmlformats.org/officeDocument/2006/relationships/font" Target="fonts/RobotoMono-bold.fntdata"/><Relationship Id="rId24" Type="http://schemas.openxmlformats.org/officeDocument/2006/relationships/slide" Target="slides/slide18.xml"/><Relationship Id="rId68" Type="http://schemas.openxmlformats.org/officeDocument/2006/relationships/font" Target="fonts/OpenSans-regular.fntdata"/><Relationship Id="rId23" Type="http://schemas.openxmlformats.org/officeDocument/2006/relationships/slide" Target="slides/slide17.xml"/><Relationship Id="rId67" Type="http://schemas.openxmlformats.org/officeDocument/2006/relationships/font" Target="fonts/RobotoMono-boldItalic.fntdata"/><Relationship Id="rId60" Type="http://schemas.openxmlformats.org/officeDocument/2006/relationships/font" Target="fonts/SpectralLight-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MontserratExtraBold-boldItalic.fntdata"/><Relationship Id="rId14" Type="http://schemas.openxmlformats.org/officeDocument/2006/relationships/slide" Target="slides/slide8.xml"/><Relationship Id="rId58" Type="http://schemas.openxmlformats.org/officeDocument/2006/relationships/font" Target="fonts/MontserratExtra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 name="Google Shape;1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 name="Google Shape;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 name="Google Shape;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 name="Google Shape;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spTree>
      <p:nvGrpSpPr>
        <p:cNvPr id="8" name="Shape 8"/>
        <p:cNvGrpSpPr/>
        <p:nvPr/>
      </p:nvGrpSpPr>
      <p:grpSpPr>
        <a:xfrm>
          <a:off x="0" y="0"/>
          <a:ext cx="0" cy="0"/>
          <a:chOff x="0" y="0"/>
          <a:chExt cx="0" cy="0"/>
        </a:xfrm>
      </p:grpSpPr>
      <p:sp>
        <p:nvSpPr>
          <p:cNvPr id="9" name="Google Shape;9;p37"/>
          <p:cNvSpPr txBox="1"/>
          <p:nvPr>
            <p:ph type="ctrTitle"/>
          </p:nvPr>
        </p:nvSpPr>
        <p:spPr>
          <a:xfrm>
            <a:off x="1516500" y="1001050"/>
            <a:ext cx="6809100" cy="314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52525"/>
              </a:buClr>
              <a:buSzPts val="4600"/>
              <a:buNone/>
              <a:defRPr sz="4600">
                <a:solidFill>
                  <a:srgbClr val="252525"/>
                </a:solidFill>
              </a:defRPr>
            </a:lvl1pPr>
            <a:lvl2pPr lvl="1" algn="ctr">
              <a:lnSpc>
                <a:spcPct val="100000"/>
              </a:lnSpc>
              <a:spcBef>
                <a:spcPts val="0"/>
              </a:spcBef>
              <a:spcAft>
                <a:spcPts val="0"/>
              </a:spcAft>
              <a:buClr>
                <a:srgbClr val="434343"/>
              </a:buClr>
              <a:buSzPts val="4800"/>
              <a:buNone/>
              <a:defRPr sz="4800">
                <a:solidFill>
                  <a:srgbClr val="434343"/>
                </a:solidFill>
              </a:defRPr>
            </a:lvl2pPr>
            <a:lvl3pPr lvl="2" algn="ctr">
              <a:lnSpc>
                <a:spcPct val="100000"/>
              </a:lnSpc>
              <a:spcBef>
                <a:spcPts val="0"/>
              </a:spcBef>
              <a:spcAft>
                <a:spcPts val="0"/>
              </a:spcAft>
              <a:buClr>
                <a:srgbClr val="434343"/>
              </a:buClr>
              <a:buSzPts val="4800"/>
              <a:buNone/>
              <a:defRPr sz="4800">
                <a:solidFill>
                  <a:srgbClr val="434343"/>
                </a:solidFill>
              </a:defRPr>
            </a:lvl3pPr>
            <a:lvl4pPr lvl="3" algn="ctr">
              <a:lnSpc>
                <a:spcPct val="100000"/>
              </a:lnSpc>
              <a:spcBef>
                <a:spcPts val="0"/>
              </a:spcBef>
              <a:spcAft>
                <a:spcPts val="0"/>
              </a:spcAft>
              <a:buClr>
                <a:srgbClr val="434343"/>
              </a:buClr>
              <a:buSzPts val="4800"/>
              <a:buNone/>
              <a:defRPr sz="4800">
                <a:solidFill>
                  <a:srgbClr val="434343"/>
                </a:solidFill>
              </a:defRPr>
            </a:lvl4pPr>
            <a:lvl5pPr lvl="4" algn="ctr">
              <a:lnSpc>
                <a:spcPct val="100000"/>
              </a:lnSpc>
              <a:spcBef>
                <a:spcPts val="0"/>
              </a:spcBef>
              <a:spcAft>
                <a:spcPts val="0"/>
              </a:spcAft>
              <a:buClr>
                <a:srgbClr val="434343"/>
              </a:buClr>
              <a:buSzPts val="4800"/>
              <a:buNone/>
              <a:defRPr sz="4800">
                <a:solidFill>
                  <a:srgbClr val="434343"/>
                </a:solidFill>
              </a:defRPr>
            </a:lvl5pPr>
            <a:lvl6pPr lvl="5" algn="ctr">
              <a:lnSpc>
                <a:spcPct val="100000"/>
              </a:lnSpc>
              <a:spcBef>
                <a:spcPts val="0"/>
              </a:spcBef>
              <a:spcAft>
                <a:spcPts val="0"/>
              </a:spcAft>
              <a:buClr>
                <a:srgbClr val="434343"/>
              </a:buClr>
              <a:buSzPts val="4800"/>
              <a:buNone/>
              <a:defRPr sz="4800">
                <a:solidFill>
                  <a:srgbClr val="434343"/>
                </a:solidFill>
              </a:defRPr>
            </a:lvl6pPr>
            <a:lvl7pPr lvl="6" algn="ctr">
              <a:lnSpc>
                <a:spcPct val="100000"/>
              </a:lnSpc>
              <a:spcBef>
                <a:spcPts val="0"/>
              </a:spcBef>
              <a:spcAft>
                <a:spcPts val="0"/>
              </a:spcAft>
              <a:buClr>
                <a:srgbClr val="434343"/>
              </a:buClr>
              <a:buSzPts val="4800"/>
              <a:buNone/>
              <a:defRPr sz="4800">
                <a:solidFill>
                  <a:srgbClr val="434343"/>
                </a:solidFill>
              </a:defRPr>
            </a:lvl7pPr>
            <a:lvl8pPr lvl="7" algn="ctr">
              <a:lnSpc>
                <a:spcPct val="100000"/>
              </a:lnSpc>
              <a:spcBef>
                <a:spcPts val="0"/>
              </a:spcBef>
              <a:spcAft>
                <a:spcPts val="0"/>
              </a:spcAft>
              <a:buClr>
                <a:srgbClr val="434343"/>
              </a:buClr>
              <a:buSzPts val="4800"/>
              <a:buNone/>
              <a:defRPr sz="4800">
                <a:solidFill>
                  <a:srgbClr val="434343"/>
                </a:solidFill>
              </a:defRPr>
            </a:lvl8pPr>
            <a:lvl9pPr lvl="8" algn="ctr">
              <a:lnSpc>
                <a:spcPct val="100000"/>
              </a:lnSpc>
              <a:spcBef>
                <a:spcPts val="0"/>
              </a:spcBef>
              <a:spcAft>
                <a:spcPts val="0"/>
              </a:spcAft>
              <a:buClr>
                <a:srgbClr val="434343"/>
              </a:buClr>
              <a:buSzPts val="4800"/>
              <a:buNone/>
              <a:defRPr sz="4800">
                <a:solidFill>
                  <a:srgbClr val="434343"/>
                </a:solidFill>
              </a:defRPr>
            </a:lvl9pPr>
          </a:lstStyle>
          <a:p/>
        </p:txBody>
      </p:sp>
      <p:sp>
        <p:nvSpPr>
          <p:cNvPr id="10" name="Google Shape;10;p37"/>
          <p:cNvSpPr/>
          <p:nvPr/>
        </p:nvSpPr>
        <p:spPr>
          <a:xfrm rot="-5400000">
            <a:off x="-1173125" y="2799675"/>
            <a:ext cx="4615200" cy="92400"/>
          </a:xfrm>
          <a:prstGeom prst="rect">
            <a:avLst/>
          </a:prstGeom>
          <a:solidFill>
            <a:srgbClr val="1745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7"/>
          <p:cNvSpPr txBox="1"/>
          <p:nvPr>
            <p:ph idx="1" type="subTitle"/>
          </p:nvPr>
        </p:nvSpPr>
        <p:spPr>
          <a:xfrm rot="-5400000">
            <a:off x="-1772935" y="1844264"/>
            <a:ext cx="4950600" cy="57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1pPr>
            <a:lvl2pPr lvl="1"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2pPr>
            <a:lvl3pPr lvl="2"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3pPr>
            <a:lvl4pPr lvl="3"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4pPr>
            <a:lvl5pPr lvl="4"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5pPr>
            <a:lvl6pPr lvl="5"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6pPr>
            <a:lvl7pPr lvl="6"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7pPr>
            <a:lvl8pPr lvl="7"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8pPr>
            <a:lvl9pPr lvl="8" algn="l">
              <a:lnSpc>
                <a:spcPct val="100000"/>
              </a:lnSpc>
              <a:spcBef>
                <a:spcPts val="0"/>
              </a:spcBef>
              <a:spcAft>
                <a:spcPts val="0"/>
              </a:spcAft>
              <a:buSzPts val="1400"/>
              <a:buNone/>
              <a:defRPr sz="1200">
                <a:solidFill>
                  <a:srgbClr val="666666"/>
                </a:solidFill>
                <a:latin typeface="Spectral Light"/>
                <a:ea typeface="Spectral Light"/>
                <a:cs typeface="Spectral Light"/>
                <a:sym typeface="Spectral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mp; subtitle slide" type="secHead">
  <p:cSld name="SECTION_HEADER">
    <p:bg>
      <p:bgPr>
        <a:noFill/>
      </p:bgPr>
    </p:bg>
    <p:spTree>
      <p:nvGrpSpPr>
        <p:cNvPr id="12" name="Shape 12"/>
        <p:cNvGrpSpPr/>
        <p:nvPr/>
      </p:nvGrpSpPr>
      <p:grpSpPr>
        <a:xfrm>
          <a:off x="0" y="0"/>
          <a:ext cx="0" cy="0"/>
          <a:chOff x="0" y="0"/>
          <a:chExt cx="0" cy="0"/>
        </a:xfrm>
      </p:grpSpPr>
      <p:sp>
        <p:nvSpPr>
          <p:cNvPr id="13" name="Google Shape;13;p38"/>
          <p:cNvSpPr txBox="1"/>
          <p:nvPr>
            <p:ph type="title"/>
          </p:nvPr>
        </p:nvSpPr>
        <p:spPr>
          <a:xfrm>
            <a:off x="1477425" y="2095075"/>
            <a:ext cx="3942300" cy="158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73334"/>
              </a:buClr>
              <a:buSzPts val="3300"/>
              <a:buNone/>
              <a:defRPr sz="3300">
                <a:solidFill>
                  <a:srgbClr val="373334"/>
                </a:solidFill>
              </a:defRPr>
            </a:lvl1pPr>
            <a:lvl2pPr lvl="1" algn="l">
              <a:lnSpc>
                <a:spcPct val="100000"/>
              </a:lnSpc>
              <a:spcBef>
                <a:spcPts val="0"/>
              </a:spcBef>
              <a:spcAft>
                <a:spcPts val="0"/>
              </a:spcAft>
              <a:buClr>
                <a:srgbClr val="373334"/>
              </a:buClr>
              <a:buSzPts val="3300"/>
              <a:buNone/>
              <a:defRPr sz="3300">
                <a:solidFill>
                  <a:srgbClr val="373334"/>
                </a:solidFill>
              </a:defRPr>
            </a:lvl2pPr>
            <a:lvl3pPr lvl="2" algn="l">
              <a:lnSpc>
                <a:spcPct val="100000"/>
              </a:lnSpc>
              <a:spcBef>
                <a:spcPts val="0"/>
              </a:spcBef>
              <a:spcAft>
                <a:spcPts val="0"/>
              </a:spcAft>
              <a:buClr>
                <a:srgbClr val="373334"/>
              </a:buClr>
              <a:buSzPts val="3300"/>
              <a:buNone/>
              <a:defRPr sz="3300">
                <a:solidFill>
                  <a:srgbClr val="373334"/>
                </a:solidFill>
              </a:defRPr>
            </a:lvl3pPr>
            <a:lvl4pPr lvl="3" algn="l">
              <a:lnSpc>
                <a:spcPct val="100000"/>
              </a:lnSpc>
              <a:spcBef>
                <a:spcPts val="0"/>
              </a:spcBef>
              <a:spcAft>
                <a:spcPts val="0"/>
              </a:spcAft>
              <a:buClr>
                <a:srgbClr val="373334"/>
              </a:buClr>
              <a:buSzPts val="3300"/>
              <a:buNone/>
              <a:defRPr sz="3300">
                <a:solidFill>
                  <a:srgbClr val="373334"/>
                </a:solidFill>
              </a:defRPr>
            </a:lvl4pPr>
            <a:lvl5pPr lvl="4" algn="l">
              <a:lnSpc>
                <a:spcPct val="100000"/>
              </a:lnSpc>
              <a:spcBef>
                <a:spcPts val="0"/>
              </a:spcBef>
              <a:spcAft>
                <a:spcPts val="0"/>
              </a:spcAft>
              <a:buClr>
                <a:srgbClr val="373334"/>
              </a:buClr>
              <a:buSzPts val="3300"/>
              <a:buNone/>
              <a:defRPr sz="3300">
                <a:solidFill>
                  <a:srgbClr val="373334"/>
                </a:solidFill>
              </a:defRPr>
            </a:lvl5pPr>
            <a:lvl6pPr lvl="5" algn="l">
              <a:lnSpc>
                <a:spcPct val="100000"/>
              </a:lnSpc>
              <a:spcBef>
                <a:spcPts val="0"/>
              </a:spcBef>
              <a:spcAft>
                <a:spcPts val="0"/>
              </a:spcAft>
              <a:buClr>
                <a:srgbClr val="373334"/>
              </a:buClr>
              <a:buSzPts val="3300"/>
              <a:buNone/>
              <a:defRPr sz="3300">
                <a:solidFill>
                  <a:srgbClr val="373334"/>
                </a:solidFill>
              </a:defRPr>
            </a:lvl6pPr>
            <a:lvl7pPr lvl="6" algn="l">
              <a:lnSpc>
                <a:spcPct val="100000"/>
              </a:lnSpc>
              <a:spcBef>
                <a:spcPts val="0"/>
              </a:spcBef>
              <a:spcAft>
                <a:spcPts val="0"/>
              </a:spcAft>
              <a:buClr>
                <a:srgbClr val="373334"/>
              </a:buClr>
              <a:buSzPts val="3300"/>
              <a:buNone/>
              <a:defRPr sz="3300">
                <a:solidFill>
                  <a:srgbClr val="373334"/>
                </a:solidFill>
              </a:defRPr>
            </a:lvl7pPr>
            <a:lvl8pPr lvl="7" algn="l">
              <a:lnSpc>
                <a:spcPct val="100000"/>
              </a:lnSpc>
              <a:spcBef>
                <a:spcPts val="0"/>
              </a:spcBef>
              <a:spcAft>
                <a:spcPts val="0"/>
              </a:spcAft>
              <a:buClr>
                <a:srgbClr val="373334"/>
              </a:buClr>
              <a:buSzPts val="3300"/>
              <a:buNone/>
              <a:defRPr sz="3300">
                <a:solidFill>
                  <a:srgbClr val="373334"/>
                </a:solidFill>
              </a:defRPr>
            </a:lvl8pPr>
            <a:lvl9pPr lvl="8" algn="l">
              <a:lnSpc>
                <a:spcPct val="100000"/>
              </a:lnSpc>
              <a:spcBef>
                <a:spcPts val="0"/>
              </a:spcBef>
              <a:spcAft>
                <a:spcPts val="0"/>
              </a:spcAft>
              <a:buClr>
                <a:srgbClr val="373334"/>
              </a:buClr>
              <a:buSzPts val="3300"/>
              <a:buNone/>
              <a:defRPr sz="3300">
                <a:solidFill>
                  <a:srgbClr val="373334"/>
                </a:solidFill>
              </a:defRPr>
            </a:lvl9pPr>
          </a:lstStyle>
          <a:p/>
        </p:txBody>
      </p:sp>
      <p:sp>
        <p:nvSpPr>
          <p:cNvPr id="14" name="Google Shape;14;p38"/>
          <p:cNvSpPr txBox="1"/>
          <p:nvPr>
            <p:ph idx="1" type="subTitle"/>
          </p:nvPr>
        </p:nvSpPr>
        <p:spPr>
          <a:xfrm>
            <a:off x="1477425" y="4030950"/>
            <a:ext cx="2770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rgbClr val="666666"/>
                </a:solidFill>
                <a:latin typeface="Spectral Light"/>
                <a:ea typeface="Spectral Light"/>
                <a:cs typeface="Spectral Light"/>
                <a:sym typeface="Spectral Light"/>
              </a:defRPr>
            </a:lvl1pPr>
            <a:lvl2pPr lvl="1"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2pPr>
            <a:lvl3pPr lvl="2"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3pPr>
            <a:lvl4pPr lvl="3"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4pPr>
            <a:lvl5pPr lvl="4"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5pPr>
            <a:lvl6pPr lvl="5"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6pPr>
            <a:lvl7pPr lvl="6"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7pPr>
            <a:lvl8pPr lvl="7"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8pPr>
            <a:lvl9pPr lvl="8" algn="l">
              <a:lnSpc>
                <a:spcPct val="100000"/>
              </a:lnSpc>
              <a:spcBef>
                <a:spcPts val="0"/>
              </a:spcBef>
              <a:spcAft>
                <a:spcPts val="0"/>
              </a:spcAft>
              <a:buSzPts val="1400"/>
              <a:buNone/>
              <a:defRPr>
                <a:solidFill>
                  <a:srgbClr val="666666"/>
                </a:solidFill>
                <a:latin typeface="Spectral Light"/>
                <a:ea typeface="Spectral Light"/>
                <a:cs typeface="Spectral Light"/>
                <a:sym typeface="Spectral Light"/>
              </a:defRPr>
            </a:lvl9pPr>
          </a:lstStyle>
          <a:p/>
        </p:txBody>
      </p:sp>
      <p:sp>
        <p:nvSpPr>
          <p:cNvPr id="15" name="Google Shape;15;p38"/>
          <p:cNvSpPr/>
          <p:nvPr/>
        </p:nvSpPr>
        <p:spPr>
          <a:xfrm rot="-5400000">
            <a:off x="-1173125" y="2799675"/>
            <a:ext cx="4615200" cy="92400"/>
          </a:xfrm>
          <a:prstGeom prst="rect">
            <a:avLst/>
          </a:prstGeom>
          <a:solidFill>
            <a:srgbClr val="1745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8"/>
          <p:cNvPicPr preferRelativeResize="0"/>
          <p:nvPr/>
        </p:nvPicPr>
        <p:blipFill rotWithShape="1">
          <a:blip r:embed="rId2">
            <a:alphaModFix/>
          </a:blip>
          <a:srcRect b="0" l="0" r="0" t="0"/>
          <a:stretch/>
        </p:blipFill>
        <p:spPr>
          <a:xfrm>
            <a:off x="335711" y="4555710"/>
            <a:ext cx="402793" cy="42925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02020"/>
              </a:buClr>
              <a:buSzPts val="3300"/>
              <a:buFont typeface="Montserrat ExtraBold"/>
              <a:buNone/>
              <a:defRPr b="0" i="0" sz="3300" u="none" cap="none" strike="noStrike">
                <a:solidFill>
                  <a:srgbClr val="202020"/>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202020"/>
              </a:buClr>
              <a:buSzPts val="3300"/>
              <a:buFont typeface="Montserrat ExtraBold"/>
              <a:buNone/>
              <a:defRPr b="0" i="0" sz="3300" u="none" cap="none" strike="noStrike">
                <a:solidFill>
                  <a:srgbClr val="202020"/>
                </a:solidFill>
                <a:latin typeface="Montserrat ExtraBold"/>
                <a:ea typeface="Montserrat ExtraBold"/>
                <a:cs typeface="Montserrat ExtraBold"/>
                <a:sym typeface="Montserrat ExtraBold"/>
              </a:defRPr>
            </a:lvl2pPr>
            <a:lvl3pPr lvl="2" marR="0" rtl="0" algn="l">
              <a:lnSpc>
                <a:spcPct val="100000"/>
              </a:lnSpc>
              <a:spcBef>
                <a:spcPts val="0"/>
              </a:spcBef>
              <a:spcAft>
                <a:spcPts val="0"/>
              </a:spcAft>
              <a:buClr>
                <a:srgbClr val="202020"/>
              </a:buClr>
              <a:buSzPts val="3300"/>
              <a:buFont typeface="Montserrat ExtraBold"/>
              <a:buNone/>
              <a:defRPr b="0" i="0" sz="3300" u="none" cap="none" strike="noStrike">
                <a:solidFill>
                  <a:srgbClr val="202020"/>
                </a:solidFill>
                <a:latin typeface="Montserrat ExtraBold"/>
                <a:ea typeface="Montserrat ExtraBold"/>
                <a:cs typeface="Montserrat ExtraBold"/>
                <a:sym typeface="Montserrat ExtraBold"/>
              </a:defRPr>
            </a:lvl3pPr>
            <a:lvl4pPr lvl="3" marR="0" rtl="0" algn="l">
              <a:lnSpc>
                <a:spcPct val="100000"/>
              </a:lnSpc>
              <a:spcBef>
                <a:spcPts val="0"/>
              </a:spcBef>
              <a:spcAft>
                <a:spcPts val="0"/>
              </a:spcAft>
              <a:buClr>
                <a:srgbClr val="202020"/>
              </a:buClr>
              <a:buSzPts val="3300"/>
              <a:buFont typeface="Montserrat ExtraBold"/>
              <a:buNone/>
              <a:defRPr b="0" i="0" sz="3300" u="none" cap="none" strike="noStrike">
                <a:solidFill>
                  <a:srgbClr val="202020"/>
                </a:solidFill>
                <a:latin typeface="Montserrat ExtraBold"/>
                <a:ea typeface="Montserrat ExtraBold"/>
                <a:cs typeface="Montserrat ExtraBold"/>
                <a:sym typeface="Montserrat ExtraBold"/>
              </a:defRPr>
            </a:lvl4pPr>
            <a:lvl5pPr lvl="4" marR="0" rtl="0" algn="l">
              <a:lnSpc>
                <a:spcPct val="100000"/>
              </a:lnSpc>
              <a:spcBef>
                <a:spcPts val="0"/>
              </a:spcBef>
              <a:spcAft>
                <a:spcPts val="0"/>
              </a:spcAft>
              <a:buClr>
                <a:srgbClr val="202020"/>
              </a:buClr>
              <a:buSzPts val="3300"/>
              <a:buFont typeface="Montserrat ExtraBold"/>
              <a:buNone/>
              <a:defRPr b="0" i="0" sz="3300" u="none" cap="none" strike="noStrike">
                <a:solidFill>
                  <a:srgbClr val="202020"/>
                </a:solidFill>
                <a:latin typeface="Montserrat ExtraBold"/>
                <a:ea typeface="Montserrat ExtraBold"/>
                <a:cs typeface="Montserrat ExtraBold"/>
                <a:sym typeface="Montserrat ExtraBold"/>
              </a:defRPr>
            </a:lvl5pPr>
            <a:lvl6pPr lvl="5" marR="0" rtl="0" algn="l">
              <a:lnSpc>
                <a:spcPct val="100000"/>
              </a:lnSpc>
              <a:spcBef>
                <a:spcPts val="0"/>
              </a:spcBef>
              <a:spcAft>
                <a:spcPts val="0"/>
              </a:spcAft>
              <a:buClr>
                <a:srgbClr val="202020"/>
              </a:buClr>
              <a:buSzPts val="3300"/>
              <a:buFont typeface="Montserrat ExtraBold"/>
              <a:buNone/>
              <a:defRPr b="0" i="0" sz="3300" u="none" cap="none" strike="noStrike">
                <a:solidFill>
                  <a:srgbClr val="202020"/>
                </a:solidFill>
                <a:latin typeface="Montserrat ExtraBold"/>
                <a:ea typeface="Montserrat ExtraBold"/>
                <a:cs typeface="Montserrat ExtraBold"/>
                <a:sym typeface="Montserrat ExtraBold"/>
              </a:defRPr>
            </a:lvl6pPr>
            <a:lvl7pPr lvl="6" marR="0" rtl="0" algn="l">
              <a:lnSpc>
                <a:spcPct val="100000"/>
              </a:lnSpc>
              <a:spcBef>
                <a:spcPts val="0"/>
              </a:spcBef>
              <a:spcAft>
                <a:spcPts val="0"/>
              </a:spcAft>
              <a:buClr>
                <a:srgbClr val="202020"/>
              </a:buClr>
              <a:buSzPts val="3300"/>
              <a:buFont typeface="Montserrat ExtraBold"/>
              <a:buNone/>
              <a:defRPr b="0" i="0" sz="3300" u="none" cap="none" strike="noStrike">
                <a:solidFill>
                  <a:srgbClr val="202020"/>
                </a:solidFill>
                <a:latin typeface="Montserrat ExtraBold"/>
                <a:ea typeface="Montserrat ExtraBold"/>
                <a:cs typeface="Montserrat ExtraBold"/>
                <a:sym typeface="Montserrat ExtraBold"/>
              </a:defRPr>
            </a:lvl7pPr>
            <a:lvl8pPr lvl="7" marR="0" rtl="0" algn="l">
              <a:lnSpc>
                <a:spcPct val="100000"/>
              </a:lnSpc>
              <a:spcBef>
                <a:spcPts val="0"/>
              </a:spcBef>
              <a:spcAft>
                <a:spcPts val="0"/>
              </a:spcAft>
              <a:buClr>
                <a:srgbClr val="202020"/>
              </a:buClr>
              <a:buSzPts val="3300"/>
              <a:buFont typeface="Montserrat ExtraBold"/>
              <a:buNone/>
              <a:defRPr b="0" i="0" sz="3300" u="none" cap="none" strike="noStrike">
                <a:solidFill>
                  <a:srgbClr val="202020"/>
                </a:solidFill>
                <a:latin typeface="Montserrat ExtraBold"/>
                <a:ea typeface="Montserrat ExtraBold"/>
                <a:cs typeface="Montserrat ExtraBold"/>
                <a:sym typeface="Montserrat ExtraBold"/>
              </a:defRPr>
            </a:lvl8pPr>
            <a:lvl9pPr lvl="8" marR="0" rtl="0" algn="l">
              <a:lnSpc>
                <a:spcPct val="100000"/>
              </a:lnSpc>
              <a:spcBef>
                <a:spcPts val="0"/>
              </a:spcBef>
              <a:spcAft>
                <a:spcPts val="0"/>
              </a:spcAft>
              <a:buClr>
                <a:srgbClr val="202020"/>
              </a:buClr>
              <a:buSzPts val="3300"/>
              <a:buFont typeface="Montserrat ExtraBold"/>
              <a:buNone/>
              <a:defRPr b="0" i="0" sz="3300" u="none" cap="none" strike="noStrike">
                <a:solidFill>
                  <a:srgbClr val="202020"/>
                </a:solidFill>
                <a:latin typeface="Montserrat ExtraBold"/>
                <a:ea typeface="Montserrat ExtraBold"/>
                <a:cs typeface="Montserrat ExtraBold"/>
                <a:sym typeface="Montserrat ExtraBold"/>
              </a:defRPr>
            </a:lvl9pPr>
          </a:lstStyle>
          <a:p/>
        </p:txBody>
      </p:sp>
      <p:sp>
        <p:nvSpPr>
          <p:cNvPr id="7" name="Google Shape;7;p3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666666"/>
              </a:buClr>
              <a:buSzPts val="1400"/>
              <a:buFont typeface="Spectral Light"/>
              <a:buChar char="●"/>
              <a:defRPr b="0" i="0" sz="1400" u="none" cap="none" strike="noStrike">
                <a:solidFill>
                  <a:srgbClr val="666666"/>
                </a:solidFill>
                <a:latin typeface="Spectral Light"/>
                <a:ea typeface="Spectral Light"/>
                <a:cs typeface="Spectral Light"/>
                <a:sym typeface="Spectral Light"/>
              </a:defRPr>
            </a:lvl1pPr>
            <a:lvl2pPr indent="-317500" lvl="1" marL="914400" marR="0" rtl="0" algn="l">
              <a:lnSpc>
                <a:spcPct val="100000"/>
              </a:lnSpc>
              <a:spcBef>
                <a:spcPts val="0"/>
              </a:spcBef>
              <a:spcAft>
                <a:spcPts val="0"/>
              </a:spcAft>
              <a:buClr>
                <a:srgbClr val="666666"/>
              </a:buClr>
              <a:buSzPts val="1400"/>
              <a:buFont typeface="Spectral Light"/>
              <a:buChar char="○"/>
              <a:defRPr b="0" i="0" sz="1400" u="none" cap="none" strike="noStrike">
                <a:solidFill>
                  <a:srgbClr val="666666"/>
                </a:solidFill>
                <a:latin typeface="Spectral Light"/>
                <a:ea typeface="Spectral Light"/>
                <a:cs typeface="Spectral Light"/>
                <a:sym typeface="Spectral Light"/>
              </a:defRPr>
            </a:lvl2pPr>
            <a:lvl3pPr indent="-317500" lvl="2" marL="1371600" marR="0" rtl="0" algn="l">
              <a:lnSpc>
                <a:spcPct val="100000"/>
              </a:lnSpc>
              <a:spcBef>
                <a:spcPts val="0"/>
              </a:spcBef>
              <a:spcAft>
                <a:spcPts val="0"/>
              </a:spcAft>
              <a:buClr>
                <a:srgbClr val="666666"/>
              </a:buClr>
              <a:buSzPts val="1400"/>
              <a:buFont typeface="Spectral Light"/>
              <a:buChar char="■"/>
              <a:defRPr b="0" i="0" sz="1400" u="none" cap="none" strike="noStrike">
                <a:solidFill>
                  <a:srgbClr val="666666"/>
                </a:solidFill>
                <a:latin typeface="Spectral Light"/>
                <a:ea typeface="Spectral Light"/>
                <a:cs typeface="Spectral Light"/>
                <a:sym typeface="Spectral Light"/>
              </a:defRPr>
            </a:lvl3pPr>
            <a:lvl4pPr indent="-317500" lvl="3" marL="1828800" marR="0" rtl="0" algn="l">
              <a:lnSpc>
                <a:spcPct val="100000"/>
              </a:lnSpc>
              <a:spcBef>
                <a:spcPts val="0"/>
              </a:spcBef>
              <a:spcAft>
                <a:spcPts val="0"/>
              </a:spcAft>
              <a:buClr>
                <a:srgbClr val="666666"/>
              </a:buClr>
              <a:buSzPts val="1400"/>
              <a:buFont typeface="Spectral Light"/>
              <a:buChar char="●"/>
              <a:defRPr b="0" i="0" sz="1400" u="none" cap="none" strike="noStrike">
                <a:solidFill>
                  <a:srgbClr val="666666"/>
                </a:solidFill>
                <a:latin typeface="Spectral Light"/>
                <a:ea typeface="Spectral Light"/>
                <a:cs typeface="Spectral Light"/>
                <a:sym typeface="Spectral Light"/>
              </a:defRPr>
            </a:lvl4pPr>
            <a:lvl5pPr indent="-317500" lvl="4" marL="2286000" marR="0" rtl="0" algn="l">
              <a:lnSpc>
                <a:spcPct val="100000"/>
              </a:lnSpc>
              <a:spcBef>
                <a:spcPts val="0"/>
              </a:spcBef>
              <a:spcAft>
                <a:spcPts val="0"/>
              </a:spcAft>
              <a:buClr>
                <a:srgbClr val="666666"/>
              </a:buClr>
              <a:buSzPts val="1400"/>
              <a:buFont typeface="Spectral Light"/>
              <a:buChar char="○"/>
              <a:defRPr b="0" i="0" sz="1400" u="none" cap="none" strike="noStrike">
                <a:solidFill>
                  <a:srgbClr val="666666"/>
                </a:solidFill>
                <a:latin typeface="Spectral Light"/>
                <a:ea typeface="Spectral Light"/>
                <a:cs typeface="Spectral Light"/>
                <a:sym typeface="Spectral Light"/>
              </a:defRPr>
            </a:lvl5pPr>
            <a:lvl6pPr indent="-317500" lvl="5" marL="2743200" marR="0" rtl="0" algn="l">
              <a:lnSpc>
                <a:spcPct val="100000"/>
              </a:lnSpc>
              <a:spcBef>
                <a:spcPts val="0"/>
              </a:spcBef>
              <a:spcAft>
                <a:spcPts val="0"/>
              </a:spcAft>
              <a:buClr>
                <a:srgbClr val="666666"/>
              </a:buClr>
              <a:buSzPts val="1400"/>
              <a:buFont typeface="Spectral Light"/>
              <a:buChar char="■"/>
              <a:defRPr b="0" i="0" sz="1400" u="none" cap="none" strike="noStrike">
                <a:solidFill>
                  <a:srgbClr val="666666"/>
                </a:solidFill>
                <a:latin typeface="Spectral Light"/>
                <a:ea typeface="Spectral Light"/>
                <a:cs typeface="Spectral Light"/>
                <a:sym typeface="Spectral Light"/>
              </a:defRPr>
            </a:lvl6pPr>
            <a:lvl7pPr indent="-317500" lvl="6" marL="3200400" marR="0" rtl="0" algn="l">
              <a:lnSpc>
                <a:spcPct val="100000"/>
              </a:lnSpc>
              <a:spcBef>
                <a:spcPts val="0"/>
              </a:spcBef>
              <a:spcAft>
                <a:spcPts val="0"/>
              </a:spcAft>
              <a:buClr>
                <a:srgbClr val="666666"/>
              </a:buClr>
              <a:buSzPts val="1400"/>
              <a:buFont typeface="Spectral Light"/>
              <a:buChar char="●"/>
              <a:defRPr b="0" i="0" sz="1400" u="none" cap="none" strike="noStrike">
                <a:solidFill>
                  <a:srgbClr val="666666"/>
                </a:solidFill>
                <a:latin typeface="Spectral Light"/>
                <a:ea typeface="Spectral Light"/>
                <a:cs typeface="Spectral Light"/>
                <a:sym typeface="Spectral Light"/>
              </a:defRPr>
            </a:lvl7pPr>
            <a:lvl8pPr indent="-317500" lvl="7" marL="3657600" marR="0" rtl="0" algn="l">
              <a:lnSpc>
                <a:spcPct val="100000"/>
              </a:lnSpc>
              <a:spcBef>
                <a:spcPts val="0"/>
              </a:spcBef>
              <a:spcAft>
                <a:spcPts val="0"/>
              </a:spcAft>
              <a:buClr>
                <a:srgbClr val="666666"/>
              </a:buClr>
              <a:buSzPts val="1400"/>
              <a:buFont typeface="Spectral Light"/>
              <a:buChar char="○"/>
              <a:defRPr b="0" i="0" sz="1400" u="none" cap="none" strike="noStrike">
                <a:solidFill>
                  <a:srgbClr val="666666"/>
                </a:solidFill>
                <a:latin typeface="Spectral Light"/>
                <a:ea typeface="Spectral Light"/>
                <a:cs typeface="Spectral Light"/>
                <a:sym typeface="Spectral Light"/>
              </a:defRPr>
            </a:lvl8pPr>
            <a:lvl9pPr indent="-317500" lvl="8" marL="4114800" marR="0" rtl="0" algn="l">
              <a:lnSpc>
                <a:spcPct val="100000"/>
              </a:lnSpc>
              <a:spcBef>
                <a:spcPts val="0"/>
              </a:spcBef>
              <a:spcAft>
                <a:spcPts val="0"/>
              </a:spcAft>
              <a:buClr>
                <a:srgbClr val="666666"/>
              </a:buClr>
              <a:buSzPts val="1400"/>
              <a:buFont typeface="Spectral Light"/>
              <a:buChar char="■"/>
              <a:defRPr b="0" i="0" sz="1400" u="none" cap="none" strike="noStrike">
                <a:solidFill>
                  <a:srgbClr val="666666"/>
                </a:solidFill>
                <a:latin typeface="Spectral Light"/>
                <a:ea typeface="Spectral Light"/>
                <a:cs typeface="Spectral Light"/>
                <a:sym typeface="Spectral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w3schools.com/python/python_datatypes.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iscord.gg/wt5CVZZWJ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pythonacademy.com.br/blog/estruturas-de-repeticao" TargetMode="External"/><Relationship Id="rId4" Type="http://schemas.openxmlformats.org/officeDocument/2006/relationships/hyperlink" Target="http://curso.grupysanca.com.br/pt/latest/repeticao.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sites.google.com/site/esdicapsi/operadores" TargetMode="External"/><Relationship Id="rId4" Type="http://schemas.openxmlformats.org/officeDocument/2006/relationships/hyperlink" Target="http://www.nce.ufrj.br/ginape/js/conteudo/variaveis/operadores.htm" TargetMode="External"/><Relationship Id="rId10" Type="http://schemas.openxmlformats.org/officeDocument/2006/relationships/hyperlink" Target="https://pythonacademy.com.br/blog/estruturas-de-repeticao" TargetMode="External"/><Relationship Id="rId9" Type="http://schemas.openxmlformats.org/officeDocument/2006/relationships/hyperlink" Target="https://www.devmedia.com.br/estruturas-de-repeticao-em-python/41551" TargetMode="External"/><Relationship Id="rId5" Type="http://schemas.openxmlformats.org/officeDocument/2006/relationships/hyperlink" Target="http://www.bosontreinamentos.com.br/logica-de-programacao/resumo-basico-de-operadores-em-programacao/" TargetMode="External"/><Relationship Id="rId6" Type="http://schemas.openxmlformats.org/officeDocument/2006/relationships/hyperlink" Target="https://www.w3schools.com/python/python_datatypes.asp" TargetMode="External"/><Relationship Id="rId7" Type="http://schemas.openxmlformats.org/officeDocument/2006/relationships/hyperlink" Target="https://embarcados.com.br/tipos-de-dados/" TargetMode="External"/><Relationship Id="rId8" Type="http://schemas.openxmlformats.org/officeDocument/2006/relationships/hyperlink" Target="https://www.devmedia.com.br/estruturas-de-condicao-em-python/3715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pic>
        <p:nvPicPr>
          <p:cNvPr id="21" name="Google Shape;21;p1"/>
          <p:cNvPicPr preferRelativeResize="0"/>
          <p:nvPr/>
        </p:nvPicPr>
        <p:blipFill rotWithShape="1">
          <a:blip r:embed="rId3">
            <a:alphaModFix/>
          </a:blip>
          <a:srcRect b="17473" l="13106" r="3517" t="15680"/>
          <a:stretch/>
        </p:blipFill>
        <p:spPr>
          <a:xfrm>
            <a:off x="1198475" y="534324"/>
            <a:ext cx="7624521" cy="4074852"/>
          </a:xfrm>
          <a:prstGeom prst="rect">
            <a:avLst/>
          </a:prstGeom>
          <a:noFill/>
          <a:ln>
            <a:noFill/>
          </a:ln>
        </p:spPr>
      </p:pic>
      <p:sp>
        <p:nvSpPr>
          <p:cNvPr id="22" name="Google Shape;22;p1"/>
          <p:cNvSpPr txBox="1"/>
          <p:nvPr>
            <p:ph type="ctrTitle"/>
          </p:nvPr>
        </p:nvSpPr>
        <p:spPr>
          <a:xfrm>
            <a:off x="1588377" y="1529357"/>
            <a:ext cx="5493217" cy="196896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600"/>
              <a:buNone/>
            </a:pPr>
            <a:r>
              <a:rPr b="1" i="0" lang="pt-BR" sz="3200" u="none" cap="none" strike="noStrike">
                <a:solidFill>
                  <a:schemeClr val="dk1"/>
                </a:solidFill>
                <a:latin typeface="Times New Roman"/>
                <a:ea typeface="Times New Roman"/>
                <a:cs typeface="Times New Roman"/>
                <a:sym typeface="Times New Roman"/>
              </a:rPr>
              <a:t>Tipos de Dados, Operadores,</a:t>
            </a:r>
            <a:br>
              <a:rPr b="1" i="0" lang="pt-BR" sz="3200" u="none" cap="none" strike="noStrike">
                <a:solidFill>
                  <a:schemeClr val="dk1"/>
                </a:solidFill>
                <a:latin typeface="Times New Roman"/>
                <a:ea typeface="Times New Roman"/>
                <a:cs typeface="Times New Roman"/>
                <a:sym typeface="Times New Roman"/>
              </a:rPr>
            </a:br>
            <a:r>
              <a:rPr b="1" i="0" lang="pt-BR" sz="3200" u="none" cap="none" strike="noStrike">
                <a:solidFill>
                  <a:schemeClr val="dk1"/>
                </a:solidFill>
                <a:latin typeface="Times New Roman"/>
                <a:ea typeface="Times New Roman"/>
                <a:cs typeface="Times New Roman"/>
                <a:sym typeface="Times New Roman"/>
              </a:rPr>
              <a:t>Estruturas Condicionais e de Repetição</a:t>
            </a:r>
            <a:br>
              <a:rPr b="1" i="0" lang="pt-BR" sz="3200" u="none" cap="none" strike="noStrike">
                <a:solidFill>
                  <a:schemeClr val="dk1"/>
                </a:solidFill>
                <a:latin typeface="Times New Roman"/>
                <a:ea typeface="Times New Roman"/>
                <a:cs typeface="Times New Roman"/>
                <a:sym typeface="Times New Roman"/>
              </a:rPr>
            </a:br>
            <a:br>
              <a:rPr lang="pt-BR" sz="6000">
                <a:solidFill>
                  <a:schemeClr val="dk1"/>
                </a:solidFill>
                <a:latin typeface="Times New Roman"/>
                <a:ea typeface="Times New Roman"/>
                <a:cs typeface="Times New Roman"/>
                <a:sym typeface="Times New Roman"/>
              </a:rPr>
            </a:br>
            <a:r>
              <a:rPr lang="pt-BR" sz="2400">
                <a:solidFill>
                  <a:schemeClr val="dk1"/>
                </a:solidFill>
                <a:latin typeface="Times New Roman"/>
                <a:ea typeface="Times New Roman"/>
                <a:cs typeface="Times New Roman"/>
                <a:sym typeface="Times New Roman"/>
              </a:rPr>
              <a:t>Instrutor: Tarik Ponciano</a:t>
            </a:r>
            <a:endParaRPr sz="2400">
              <a:solidFill>
                <a:srgbClr val="174584"/>
              </a:solidFill>
            </a:endParaRPr>
          </a:p>
        </p:txBody>
      </p:sp>
      <p:pic>
        <p:nvPicPr>
          <p:cNvPr id="23" name="Google Shape;23;p1"/>
          <p:cNvPicPr preferRelativeResize="0"/>
          <p:nvPr/>
        </p:nvPicPr>
        <p:blipFill rotWithShape="1">
          <a:blip r:embed="rId4">
            <a:alphaModFix/>
          </a:blip>
          <a:srcRect b="0" l="0" r="0" t="0"/>
          <a:stretch/>
        </p:blipFill>
        <p:spPr>
          <a:xfrm>
            <a:off x="1588377" y="4333164"/>
            <a:ext cx="1571756" cy="509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0"/>
          <p:cNvSpPr txBox="1"/>
          <p:nvPr/>
        </p:nvSpPr>
        <p:spPr>
          <a:xfrm>
            <a:off x="1649902" y="33271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a:t>
            </a:r>
            <a:endParaRPr b="0" i="0" sz="2400" u="none" cap="none" strike="noStrike">
              <a:solidFill>
                <a:schemeClr val="dk1"/>
              </a:solidFill>
              <a:latin typeface="Times New Roman"/>
              <a:ea typeface="Times New Roman"/>
              <a:cs typeface="Times New Roman"/>
              <a:sym typeface="Times New Roman"/>
            </a:endParaRPr>
          </a:p>
        </p:txBody>
      </p:sp>
      <p:pic>
        <p:nvPicPr>
          <p:cNvPr id="82" name="Google Shape;82;p10"/>
          <p:cNvPicPr preferRelativeResize="0"/>
          <p:nvPr/>
        </p:nvPicPr>
        <p:blipFill rotWithShape="1">
          <a:blip r:embed="rId3">
            <a:alphaModFix/>
          </a:blip>
          <a:srcRect b="0" l="0" r="0" t="0"/>
          <a:stretch/>
        </p:blipFill>
        <p:spPr>
          <a:xfrm>
            <a:off x="1745300" y="1042448"/>
            <a:ext cx="6360953" cy="30586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nvSpPr>
        <p:spPr>
          <a:xfrm>
            <a:off x="1649902" y="33271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a:t>
            </a:r>
            <a:endParaRPr b="0" i="0" sz="2400" u="none" cap="none" strike="noStrike">
              <a:solidFill>
                <a:schemeClr val="dk1"/>
              </a:solidFill>
              <a:latin typeface="Times New Roman"/>
              <a:ea typeface="Times New Roman"/>
              <a:cs typeface="Times New Roman"/>
              <a:sym typeface="Times New Roman"/>
            </a:endParaRPr>
          </a:p>
        </p:txBody>
      </p:sp>
      <p:pic>
        <p:nvPicPr>
          <p:cNvPr id="88" name="Google Shape;88;p11"/>
          <p:cNvPicPr preferRelativeResize="0"/>
          <p:nvPr/>
        </p:nvPicPr>
        <p:blipFill rotWithShape="1">
          <a:blip r:embed="rId3">
            <a:alphaModFix/>
          </a:blip>
          <a:srcRect b="0" l="0" r="0" t="0"/>
          <a:stretch/>
        </p:blipFill>
        <p:spPr>
          <a:xfrm>
            <a:off x="1465506" y="1041283"/>
            <a:ext cx="6212987" cy="27698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2"/>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 no Python</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94" name="Google Shape;94;p12"/>
          <p:cNvGraphicFramePr/>
          <p:nvPr/>
        </p:nvGraphicFramePr>
        <p:xfrm>
          <a:off x="2199484" y="600823"/>
          <a:ext cx="3000000" cy="3000000"/>
        </p:xfrm>
        <a:graphic>
          <a:graphicData uri="http://schemas.openxmlformats.org/drawingml/2006/table">
            <a:tbl>
              <a:tblPr>
                <a:noFill/>
                <a:tableStyleId>{B65E12F6-887C-4427-BDBD-2D7C119615AB}</a:tableStyleId>
              </a:tblPr>
              <a:tblGrid>
                <a:gridCol w="2597900"/>
                <a:gridCol w="2597900"/>
              </a:tblGrid>
              <a:tr h="250950">
                <a:tc>
                  <a:txBody>
                    <a:bodyPr/>
                    <a:lstStyle/>
                    <a:p>
                      <a:pPr indent="0" lvl="0" marL="0" marR="0" rtl="0" algn="l">
                        <a:lnSpc>
                          <a:spcPct val="100000"/>
                        </a:lnSpc>
                        <a:spcBef>
                          <a:spcPts val="0"/>
                        </a:spcBef>
                        <a:spcAft>
                          <a:spcPts val="0"/>
                        </a:spcAft>
                        <a:buNone/>
                      </a:pPr>
                      <a:r>
                        <a:rPr lang="pt-BR" sz="1000" u="none" cap="none" strike="noStrike"/>
                        <a:t>Example</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Data Type</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str("Hello World")</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lnSpc>
                          <a:spcPct val="100000"/>
                        </a:lnSpc>
                        <a:spcBef>
                          <a:spcPts val="0"/>
                        </a:spcBef>
                        <a:spcAft>
                          <a:spcPts val="0"/>
                        </a:spcAft>
                        <a:buNone/>
                      </a:pPr>
                      <a:r>
                        <a:rPr lang="pt-BR" sz="1000" u="none" cap="none" strike="noStrike"/>
                        <a:t>str</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int(20)</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int</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float(20.5)</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lnSpc>
                          <a:spcPct val="100000"/>
                        </a:lnSpc>
                        <a:spcBef>
                          <a:spcPts val="0"/>
                        </a:spcBef>
                        <a:spcAft>
                          <a:spcPts val="0"/>
                        </a:spcAft>
                        <a:buNone/>
                      </a:pPr>
                      <a:r>
                        <a:rPr lang="pt-BR" sz="1000" u="none" cap="none" strike="noStrike"/>
                        <a:t>float</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complex(1j)</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complex</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list</a:t>
                      </a:r>
                      <a:r>
                        <a:rPr lang="pt-BR" sz="1000">
                          <a:latin typeface="Consolas"/>
                          <a:ea typeface="Consolas"/>
                          <a:cs typeface="Consolas"/>
                          <a:sym typeface="Consolas"/>
                        </a:rPr>
                        <a:t>[</a:t>
                      </a:r>
                      <a:r>
                        <a:rPr lang="pt-BR" sz="1000" u="none" cap="none" strike="noStrike">
                          <a:latin typeface="Consolas"/>
                          <a:ea typeface="Consolas"/>
                          <a:cs typeface="Consolas"/>
                          <a:sym typeface="Consolas"/>
                        </a:rPr>
                        <a:t>"apple", "banana", "cherry"</a:t>
                      </a:r>
                      <a:r>
                        <a:rPr lang="pt-BR" sz="1000">
                          <a:latin typeface="Consolas"/>
                          <a:ea typeface="Consolas"/>
                          <a:cs typeface="Consolas"/>
                          <a:sym typeface="Consolas"/>
                        </a:rPr>
                        <a:t>]</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lnSpc>
                          <a:spcPct val="100000"/>
                        </a:lnSpc>
                        <a:spcBef>
                          <a:spcPts val="0"/>
                        </a:spcBef>
                        <a:spcAft>
                          <a:spcPts val="0"/>
                        </a:spcAft>
                        <a:buNone/>
                      </a:pPr>
                      <a:r>
                        <a:rPr lang="pt-BR" sz="1000" u="none" cap="none" strike="noStrike"/>
                        <a:t>list</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tuple</a:t>
                      </a:r>
                      <a:r>
                        <a:rPr lang="pt-BR" sz="1000">
                          <a:latin typeface="Consolas"/>
                          <a:ea typeface="Consolas"/>
                          <a:cs typeface="Consolas"/>
                          <a:sym typeface="Consolas"/>
                        </a:rPr>
                        <a:t>(</a:t>
                      </a:r>
                      <a:r>
                        <a:rPr lang="pt-BR" sz="1000" u="none" cap="none" strike="noStrike">
                          <a:latin typeface="Consolas"/>
                          <a:ea typeface="Consolas"/>
                          <a:cs typeface="Consolas"/>
                          <a:sym typeface="Consolas"/>
                        </a:rPr>
                        <a:t>"apple", "banana", "cherry"</a:t>
                      </a:r>
                      <a:r>
                        <a:rPr lang="pt-BR" sz="1000">
                          <a:latin typeface="Consolas"/>
                          <a:ea typeface="Consolas"/>
                          <a:cs typeface="Consolas"/>
                          <a:sym typeface="Consolas"/>
                        </a:rPr>
                        <a:t>)</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tuple</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range(6)</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lnSpc>
                          <a:spcPct val="100000"/>
                        </a:lnSpc>
                        <a:spcBef>
                          <a:spcPts val="0"/>
                        </a:spcBef>
                        <a:spcAft>
                          <a:spcPts val="0"/>
                        </a:spcAft>
                        <a:buNone/>
                      </a:pPr>
                      <a:r>
                        <a:rPr lang="pt-BR" sz="1000" u="none" cap="none" strike="noStrike"/>
                        <a:t>range</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dict</a:t>
                      </a:r>
                      <a:r>
                        <a:rPr lang="pt-BR" sz="1000">
                          <a:latin typeface="Consolas"/>
                          <a:ea typeface="Consolas"/>
                          <a:cs typeface="Consolas"/>
                          <a:sym typeface="Consolas"/>
                        </a:rPr>
                        <a:t>{</a:t>
                      </a:r>
                      <a:r>
                        <a:rPr lang="pt-BR" sz="1000" u="none" cap="none" strike="noStrike">
                          <a:latin typeface="Consolas"/>
                          <a:ea typeface="Consolas"/>
                          <a:cs typeface="Consolas"/>
                          <a:sym typeface="Consolas"/>
                        </a:rPr>
                        <a:t>name="John", age=36</a:t>
                      </a:r>
                      <a:r>
                        <a:rPr lang="pt-BR" sz="1000">
                          <a:latin typeface="Consolas"/>
                          <a:ea typeface="Consolas"/>
                          <a:cs typeface="Consolas"/>
                          <a:sym typeface="Consolas"/>
                        </a:rPr>
                        <a:t>}</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dict</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set</a:t>
                      </a:r>
                      <a:r>
                        <a:rPr lang="pt-BR" sz="1000">
                          <a:latin typeface="Consolas"/>
                          <a:ea typeface="Consolas"/>
                          <a:cs typeface="Consolas"/>
                          <a:sym typeface="Consolas"/>
                        </a:rPr>
                        <a:t>{</a:t>
                      </a:r>
                      <a:r>
                        <a:rPr lang="pt-BR" sz="1000" u="none" cap="none" strike="noStrike">
                          <a:latin typeface="Consolas"/>
                          <a:ea typeface="Consolas"/>
                          <a:cs typeface="Consolas"/>
                          <a:sym typeface="Consolas"/>
                        </a:rPr>
                        <a:t>"apple", "banana", "cherry"</a:t>
                      </a:r>
                      <a:r>
                        <a:rPr lang="pt-BR" sz="1000">
                          <a:latin typeface="Consolas"/>
                          <a:ea typeface="Consolas"/>
                          <a:cs typeface="Consolas"/>
                          <a:sym typeface="Consolas"/>
                        </a:rPr>
                        <a:t>}</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lnSpc>
                          <a:spcPct val="100000"/>
                        </a:lnSpc>
                        <a:spcBef>
                          <a:spcPts val="0"/>
                        </a:spcBef>
                        <a:spcAft>
                          <a:spcPts val="0"/>
                        </a:spcAft>
                        <a:buNone/>
                      </a:pPr>
                      <a:r>
                        <a:rPr lang="pt-BR" sz="1000" u="none" cap="none" strike="noStrike"/>
                        <a:t>set</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frozenset(</a:t>
                      </a:r>
                      <a:r>
                        <a:rPr lang="pt-BR" sz="1000">
                          <a:latin typeface="Consolas"/>
                          <a:ea typeface="Consolas"/>
                          <a:cs typeface="Consolas"/>
                          <a:sym typeface="Consolas"/>
                        </a:rPr>
                        <a:t>{</a:t>
                      </a:r>
                      <a:r>
                        <a:rPr lang="pt-BR" sz="1000" u="none" cap="none" strike="noStrike">
                          <a:latin typeface="Consolas"/>
                          <a:ea typeface="Consolas"/>
                          <a:cs typeface="Consolas"/>
                          <a:sym typeface="Consolas"/>
                        </a:rPr>
                        <a:t>"apple", "banana", "cherry"</a:t>
                      </a:r>
                      <a:r>
                        <a:rPr lang="pt-BR" sz="1000">
                          <a:latin typeface="Consolas"/>
                          <a:ea typeface="Consolas"/>
                          <a:cs typeface="Consolas"/>
                          <a:sym typeface="Consolas"/>
                        </a:rPr>
                        <a:t>}</a:t>
                      </a:r>
                      <a:r>
                        <a:rPr lang="pt-BR" sz="1000" u="none" cap="none" strike="noStrike">
                          <a:latin typeface="Consolas"/>
                          <a:ea typeface="Consolas"/>
                          <a:cs typeface="Consolas"/>
                          <a:sym typeface="Consolas"/>
                        </a:rPr>
                        <a:t>)</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frozenset</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bool(5)</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lnSpc>
                          <a:spcPct val="100000"/>
                        </a:lnSpc>
                        <a:spcBef>
                          <a:spcPts val="0"/>
                        </a:spcBef>
                        <a:spcAft>
                          <a:spcPts val="0"/>
                        </a:spcAft>
                        <a:buNone/>
                      </a:pPr>
                      <a:r>
                        <a:rPr lang="pt-BR" sz="1000" u="none" cap="none" strike="noStrike"/>
                        <a:t>bool</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bytes(5)</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bytes</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bytearray(5)</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lnSpc>
                          <a:spcPct val="100000"/>
                        </a:lnSpc>
                        <a:spcBef>
                          <a:spcPts val="0"/>
                        </a:spcBef>
                        <a:spcAft>
                          <a:spcPts val="0"/>
                        </a:spcAft>
                        <a:buNone/>
                      </a:pPr>
                      <a:r>
                        <a:rPr lang="pt-BR" sz="1000" u="none" cap="none" strike="noStrike"/>
                        <a:t>bytearray</a:t>
                      </a:r>
                      <a:endParaRPr/>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50950">
                <a:tc>
                  <a:txBody>
                    <a:bodyPr/>
                    <a:lstStyle/>
                    <a:p>
                      <a:pPr indent="0" lvl="0" marL="0" marR="0" rtl="0" algn="l">
                        <a:lnSpc>
                          <a:spcPct val="100000"/>
                        </a:lnSpc>
                        <a:spcBef>
                          <a:spcPts val="0"/>
                        </a:spcBef>
                        <a:spcAft>
                          <a:spcPts val="0"/>
                        </a:spcAft>
                        <a:buNone/>
                      </a:pPr>
                      <a:r>
                        <a:rPr lang="pt-BR" sz="1000" u="none" cap="none" strike="noStrike">
                          <a:latin typeface="Consolas"/>
                          <a:ea typeface="Consolas"/>
                          <a:cs typeface="Consolas"/>
                          <a:sym typeface="Consolas"/>
                        </a:rPr>
                        <a:t>x = memoryview(bytes(5))</a:t>
                      </a:r>
                      <a:endParaRPr/>
                    </a:p>
                  </a:txBody>
                  <a:tcPr marT="34750" marB="34750" marR="34750" marL="69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memoryview</a:t>
                      </a:r>
                      <a:endParaRPr sz="1000" u="none" cap="none" strike="noStrike"/>
                    </a:p>
                  </a:txBody>
                  <a:tcPr marT="34750" marB="34750" marR="34750" marL="347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
        <p:nvSpPr>
          <p:cNvPr id="95" name="Google Shape;95;p12"/>
          <p:cNvSpPr txBox="1"/>
          <p:nvPr/>
        </p:nvSpPr>
        <p:spPr>
          <a:xfrm>
            <a:off x="2226672" y="4835723"/>
            <a:ext cx="47655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sng" cap="none" strike="noStrike">
                <a:solidFill>
                  <a:srgbClr val="000000"/>
                </a:solidFill>
                <a:latin typeface="Arial"/>
                <a:ea typeface="Arial"/>
                <a:cs typeface="Arial"/>
                <a:sym typeface="Arial"/>
                <a:hlinkClick r:id="rId3">
                  <a:extLst>
                    <a:ext uri="{A12FA001-AC4F-418D-AE19-62706E023703}">
                      <ahyp:hlinkClr val="tx"/>
                    </a:ext>
                  </a:extLst>
                </a:hlinkClick>
              </a:rPr>
              <a:t>https://www.w3schools.com/python/python_datatypes.asp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Operadores</a:t>
            </a:r>
            <a:endParaRPr b="0" i="0" sz="2400" u="none" cap="none" strike="noStrike">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1715334" y="1084768"/>
            <a:ext cx="598698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Open Sans"/>
                <a:ea typeface="Open Sans"/>
                <a:cs typeface="Open Sans"/>
                <a:sym typeface="Open Sans"/>
              </a:rPr>
              <a:t>Em </a:t>
            </a:r>
            <a:r>
              <a:rPr b="1" i="0" lang="pt-BR" sz="1400" u="none" cap="none" strike="noStrike">
                <a:solidFill>
                  <a:srgbClr val="E64946"/>
                </a:solidFill>
                <a:latin typeface="Open Sans"/>
                <a:ea typeface="Open Sans"/>
                <a:cs typeface="Open Sans"/>
                <a:sym typeface="Open Sans"/>
              </a:rPr>
              <a:t>Lógica de Programação</a:t>
            </a:r>
            <a:r>
              <a:rPr b="0" i="0" lang="pt-BR" sz="1400" u="none" cap="none" strike="noStrike">
                <a:solidFill>
                  <a:srgbClr val="000000"/>
                </a:solidFill>
                <a:latin typeface="Open Sans"/>
                <a:ea typeface="Open Sans"/>
                <a:cs typeface="Open Sans"/>
                <a:sym typeface="Open Sans"/>
              </a:rPr>
              <a:t> e Algoritmos, </a:t>
            </a:r>
            <a:r>
              <a:rPr b="1" i="0" lang="pt-BR" sz="1400" u="none" cap="none" strike="noStrike">
                <a:solidFill>
                  <a:srgbClr val="000000"/>
                </a:solidFill>
                <a:latin typeface="Open Sans"/>
                <a:ea typeface="Open Sans"/>
                <a:cs typeface="Open Sans"/>
                <a:sym typeface="Open Sans"/>
              </a:rPr>
              <a:t>Operadores</a:t>
            </a:r>
            <a:r>
              <a:rPr b="0" i="0" lang="pt-BR" sz="1400" u="none" cap="none" strike="noStrike">
                <a:solidFill>
                  <a:srgbClr val="000000"/>
                </a:solidFill>
                <a:latin typeface="Open Sans"/>
                <a:ea typeface="Open Sans"/>
                <a:cs typeface="Open Sans"/>
                <a:sym typeface="Open Sans"/>
              </a:rPr>
              <a:t> são símbolos que dizem ao compilador para realizar manipulações (operações) matemáticas, lógicas e de comparação específicas.</a:t>
            </a:r>
            <a:endParaRPr b="0" i="0" sz="1400" u="none" cap="none" strike="noStrike">
              <a:solidFill>
                <a:srgbClr val="000000"/>
              </a:solidFill>
              <a:latin typeface="Arial"/>
              <a:ea typeface="Arial"/>
              <a:cs typeface="Arial"/>
              <a:sym typeface="Arial"/>
            </a:endParaRPr>
          </a:p>
        </p:txBody>
      </p:sp>
      <p:sp>
        <p:nvSpPr>
          <p:cNvPr id="102" name="Google Shape;102;p13"/>
          <p:cNvSpPr txBox="1"/>
          <p:nvPr/>
        </p:nvSpPr>
        <p:spPr>
          <a:xfrm>
            <a:off x="1715334" y="2242850"/>
            <a:ext cx="4765558" cy="1600438"/>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000000"/>
                </a:solidFill>
                <a:latin typeface="Open Sans"/>
                <a:ea typeface="Open Sans"/>
                <a:cs typeface="Open Sans"/>
                <a:sym typeface="Open Sans"/>
              </a:rPr>
              <a:t>Aritméticos</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000000"/>
                </a:solidFill>
                <a:latin typeface="Open Sans"/>
                <a:ea typeface="Open Sans"/>
                <a:cs typeface="Open Sans"/>
                <a:sym typeface="Open Sans"/>
              </a:rPr>
              <a:t>Relacionais</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000000"/>
                </a:solidFill>
                <a:latin typeface="Open Sans"/>
                <a:ea typeface="Open Sans"/>
                <a:cs typeface="Open Sans"/>
                <a:sym typeface="Open Sans"/>
              </a:rPr>
              <a:t>Atribuição</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000000"/>
                </a:solidFill>
                <a:latin typeface="Open Sans"/>
                <a:ea typeface="Open Sans"/>
                <a:cs typeface="Open Sans"/>
                <a:sym typeface="Open Sans"/>
              </a:rPr>
              <a:t>Lógicos</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000000"/>
                </a:solidFill>
                <a:latin typeface="Open Sans"/>
                <a:ea typeface="Open Sans"/>
                <a:cs typeface="Open Sans"/>
                <a:sym typeface="Open Sans"/>
              </a:rPr>
              <a:t>Incremento / Decremento</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000000"/>
                </a:solidFill>
                <a:latin typeface="Open Sans"/>
                <a:ea typeface="Open Sans"/>
                <a:cs typeface="Open Sans"/>
                <a:sym typeface="Open Sans"/>
              </a:rPr>
              <a:t>Concatenação</a:t>
            </a:r>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000000"/>
                </a:solidFill>
                <a:latin typeface="Open Sans"/>
                <a:ea typeface="Open Sans"/>
                <a:cs typeface="Open Sans"/>
                <a:sym typeface="Open Sans"/>
              </a:rPr>
              <a:t>Condicional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Operadores Aritméticos</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108" name="Google Shape;108;p14"/>
          <p:cNvGraphicFramePr/>
          <p:nvPr/>
        </p:nvGraphicFramePr>
        <p:xfrm>
          <a:off x="2522942" y="1648590"/>
          <a:ext cx="3000000" cy="3000000"/>
        </p:xfrm>
        <a:graphic>
          <a:graphicData uri="http://schemas.openxmlformats.org/drawingml/2006/table">
            <a:tbl>
              <a:tblPr>
                <a:noFill/>
                <a:tableStyleId>{B65E12F6-887C-4427-BDBD-2D7C119615AB}</a:tableStyleId>
              </a:tblPr>
              <a:tblGrid>
                <a:gridCol w="677550"/>
                <a:gridCol w="991900"/>
                <a:gridCol w="922350"/>
                <a:gridCol w="2374000"/>
              </a:tblGrid>
              <a:tr h="49000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Operador</a:t>
                      </a:r>
                      <a:endParaRPr sz="1000" u="none" cap="none" strike="noStrike"/>
                    </a:p>
                  </a:txBody>
                  <a:tcPr marT="12075" marB="12075" marR="24175" marL="241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Operação</a:t>
                      </a:r>
                      <a:endParaRPr sz="1000" u="none" cap="none" strike="noStrike"/>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Como é usado</a:t>
                      </a:r>
                      <a:endParaRPr sz="1000" u="none" cap="none" strike="noStrike"/>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Explicação</a:t>
                      </a:r>
                      <a:endParaRPr sz="1000" u="none" cap="none" strike="noStrike"/>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09775">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a:t>
                      </a:r>
                      <a:endParaRPr sz="1000" u="none" cap="none" strike="noStrike"/>
                    </a:p>
                  </a:txBody>
                  <a:tcPr marT="12075" marB="12075" marR="24175" marL="241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Soma</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Realiza a adição dos dois operandos</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09775">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a:t>
                      </a:r>
                      <a:endParaRPr sz="1000" u="none" cap="none" strike="noStrike"/>
                    </a:p>
                  </a:txBody>
                  <a:tcPr marT="12075" marB="12075" marR="24175" marL="241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Subtração</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Subtrai o operando da direita do operando à esquerda</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09775">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a:t>
                      </a:r>
                      <a:endParaRPr sz="1000" u="none" cap="none" strike="noStrike"/>
                    </a:p>
                  </a:txBody>
                  <a:tcPr marT="12075" marB="12075" marR="24175" marL="241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Multiplicação</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Realiza a multiplicação entre os dois operandos</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09775">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a:t>
                      </a:r>
                      <a:endParaRPr sz="1000" u="none" cap="none" strike="noStrike"/>
                    </a:p>
                  </a:txBody>
                  <a:tcPr marT="12075" marB="12075" marR="24175" marL="241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Divisão</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Divide o operando à esquerda pelo operando à direita</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09775">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a:t>
                      </a:r>
                      <a:endParaRPr sz="1000" u="none" cap="none" strike="noStrike"/>
                    </a:p>
                  </a:txBody>
                  <a:tcPr marT="12075" marB="12075" marR="24175" marL="241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Módulo</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Retorna o resto da divisão inteira do operando à esquerda pelo operando à direita</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09775">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a:t>
                      </a:r>
                      <a:br>
                        <a:rPr b="1" lang="pt-BR" sz="1000" u="none" cap="none" strike="noStrike">
                          <a:latin typeface="Arial"/>
                          <a:ea typeface="Arial"/>
                          <a:cs typeface="Arial"/>
                          <a:sym typeface="Arial"/>
                        </a:rPr>
                      </a:br>
                      <a:r>
                        <a:rPr b="1" lang="pt-BR" sz="1000" u="none" cap="none" strike="noStrike">
                          <a:latin typeface="Arial"/>
                          <a:ea typeface="Arial"/>
                          <a:cs typeface="Arial"/>
                          <a:sym typeface="Arial"/>
                        </a:rPr>
                        <a:t>^</a:t>
                      </a:r>
                      <a:endParaRPr sz="1000" u="none" cap="none" strike="noStrike"/>
                    </a:p>
                  </a:txBody>
                  <a:tcPr marT="12075" marB="12075" marR="24175" marL="241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Exponenciação</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Retorna o valor de a elevado a b: a</a:t>
                      </a:r>
                      <a:r>
                        <a:rPr baseline="30000" lang="pt-BR" sz="1000" u="none" cap="none" strike="noStrike">
                          <a:latin typeface="Arial"/>
                          <a:ea typeface="Arial"/>
                          <a:cs typeface="Arial"/>
                          <a:sym typeface="Arial"/>
                        </a:rPr>
                        <a:t>b</a:t>
                      </a:r>
                      <a:r>
                        <a:rPr lang="pt-BR" sz="1000" u="none" cap="none" strike="noStrike"/>
                        <a:t> (potência)</a:t>
                      </a:r>
                      <a:endParaRPr/>
                    </a:p>
                  </a:txBody>
                  <a:tcPr marT="12075" marB="12075" marR="24175" marL="241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bl>
          </a:graphicData>
        </a:graphic>
      </p:graphicFrame>
      <p:sp>
        <p:nvSpPr>
          <p:cNvPr id="109" name="Google Shape;109;p14"/>
          <p:cNvSpPr txBox="1"/>
          <p:nvPr/>
        </p:nvSpPr>
        <p:spPr>
          <a:xfrm>
            <a:off x="1589832" y="808961"/>
            <a:ext cx="702152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Open Sans"/>
                <a:ea typeface="Open Sans"/>
                <a:cs typeface="Open Sans"/>
                <a:sym typeface="Open Sans"/>
              </a:rPr>
              <a:t>Os </a:t>
            </a:r>
            <a:r>
              <a:rPr b="1" i="0" lang="pt-BR" sz="1400" u="none" cap="none" strike="noStrike">
                <a:solidFill>
                  <a:srgbClr val="E64946"/>
                </a:solidFill>
                <a:latin typeface="Open Sans"/>
                <a:ea typeface="Open Sans"/>
                <a:cs typeface="Open Sans"/>
                <a:sym typeface="Open Sans"/>
              </a:rPr>
              <a:t>operadores aritméticos</a:t>
            </a:r>
            <a:r>
              <a:rPr b="0" i="0" lang="pt-BR" sz="1400" u="none" cap="none" strike="noStrike">
                <a:solidFill>
                  <a:srgbClr val="000000"/>
                </a:solidFill>
                <a:latin typeface="Open Sans"/>
                <a:ea typeface="Open Sans"/>
                <a:cs typeface="Open Sans"/>
                <a:sym typeface="Open Sans"/>
              </a:rPr>
              <a:t> são usados na realização de cálculos aritméticos simples, usando as quatro operações básicas da matemática mais operações como o módulo.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Operadores Relacionais</a:t>
            </a:r>
            <a:endParaRPr b="0" i="0" sz="2400" u="none" cap="none" strike="noStrike">
              <a:solidFill>
                <a:schemeClr val="dk1"/>
              </a:solidFill>
              <a:latin typeface="Times New Roman"/>
              <a:ea typeface="Times New Roman"/>
              <a:cs typeface="Times New Roman"/>
              <a:sym typeface="Times New Roman"/>
            </a:endParaRPr>
          </a:p>
        </p:txBody>
      </p:sp>
      <p:sp>
        <p:nvSpPr>
          <p:cNvPr id="115" name="Google Shape;115;p15"/>
          <p:cNvSpPr txBox="1"/>
          <p:nvPr/>
        </p:nvSpPr>
        <p:spPr>
          <a:xfrm>
            <a:off x="1589832" y="808961"/>
            <a:ext cx="70215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Open Sans"/>
                <a:ea typeface="Open Sans"/>
                <a:cs typeface="Open Sans"/>
                <a:sym typeface="Open Sans"/>
              </a:rPr>
              <a:t>Os </a:t>
            </a:r>
            <a:r>
              <a:rPr b="1" i="0" lang="pt-BR" sz="1400" u="none" cap="none" strike="noStrike">
                <a:solidFill>
                  <a:srgbClr val="E64946"/>
                </a:solidFill>
                <a:latin typeface="Open Sans"/>
                <a:ea typeface="Open Sans"/>
                <a:cs typeface="Open Sans"/>
                <a:sym typeface="Open Sans"/>
              </a:rPr>
              <a:t>operadores relacionais</a:t>
            </a:r>
            <a:r>
              <a:rPr b="0" i="0" lang="pt-BR" sz="1400" u="none" cap="none" strike="noStrike">
                <a:solidFill>
                  <a:srgbClr val="000000"/>
                </a:solidFill>
                <a:latin typeface="Open Sans"/>
                <a:ea typeface="Open Sans"/>
                <a:cs typeface="Open Sans"/>
                <a:sym typeface="Open Sans"/>
              </a:rPr>
              <a:t> permitem estabelecer uma relação entre dois valores (operandos). Funcionam com quaisquer tipos de dados – desde que os operandos sejam do mesmo tipo.</a:t>
            </a:r>
            <a:br>
              <a:rPr b="0" i="0" lang="pt-BR" sz="1400" u="none" cap="none" strike="noStrike">
                <a:solidFill>
                  <a:srgbClr val="000000"/>
                </a:solidFill>
                <a:latin typeface="Arial"/>
                <a:ea typeface="Arial"/>
                <a:cs typeface="Arial"/>
                <a:sym typeface="Arial"/>
              </a:rPr>
            </a:br>
            <a:r>
              <a:rPr b="0" i="0" lang="pt-BR" sz="1400" u="none" cap="none" strike="noStrike">
                <a:solidFill>
                  <a:srgbClr val="000000"/>
                </a:solidFill>
                <a:latin typeface="Open Sans"/>
                <a:ea typeface="Open Sans"/>
                <a:cs typeface="Open Sans"/>
                <a:sym typeface="Open Sans"/>
              </a:rPr>
              <a:t>Comparam o valor à esquerda com o valor à direita do operador, retornando um valor lógico (verdadeiro ou falso) de acordo com o resultado da comparação.</a:t>
            </a:r>
            <a:endParaRPr b="0" i="0" sz="1400" u="none" cap="none" strike="noStrike">
              <a:solidFill>
                <a:srgbClr val="000000"/>
              </a:solidFill>
              <a:latin typeface="Arial"/>
              <a:ea typeface="Arial"/>
              <a:cs typeface="Arial"/>
              <a:sym typeface="Arial"/>
            </a:endParaRPr>
          </a:p>
        </p:txBody>
      </p:sp>
      <p:graphicFrame>
        <p:nvGraphicFramePr>
          <p:cNvPr id="116" name="Google Shape;116;p15"/>
          <p:cNvGraphicFramePr/>
          <p:nvPr/>
        </p:nvGraphicFramePr>
        <p:xfrm>
          <a:off x="2129749" y="1978510"/>
          <a:ext cx="3000000" cy="3000000"/>
        </p:xfrm>
        <a:graphic>
          <a:graphicData uri="http://schemas.openxmlformats.org/drawingml/2006/table">
            <a:tbl>
              <a:tblPr>
                <a:noFill/>
                <a:tableStyleId>{B65E12F6-887C-4427-BDBD-2D7C119615AB}</a:tableStyleId>
              </a:tblPr>
              <a:tblGrid>
                <a:gridCol w="721100"/>
                <a:gridCol w="929175"/>
                <a:gridCol w="1149025"/>
                <a:gridCol w="2960150"/>
              </a:tblGrid>
              <a:tr h="26395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Operador</a:t>
                      </a:r>
                      <a:endParaRPr sz="1000" u="none" cap="none" strike="noStrike"/>
                    </a:p>
                  </a:txBody>
                  <a:tcPr marT="18475" marB="18475" marR="36975" marL="369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Operação</a:t>
                      </a:r>
                      <a:endParaRPr sz="1000" u="none" cap="none" strike="noStrike"/>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Como é usado</a:t>
                      </a:r>
                      <a:endParaRPr sz="1000" u="none" cap="none" strike="noStrike"/>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Explicação</a:t>
                      </a:r>
                      <a:endParaRPr sz="1000" u="none" cap="none" strike="noStrike"/>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8350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a:t>
                      </a:r>
                      <a:endParaRPr sz="1000" u="none" cap="none" strike="noStrike"/>
                    </a:p>
                  </a:txBody>
                  <a:tcPr marT="18475" marB="18475" marR="36975" marL="369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Igualdade</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Verifica se os dois valores são iguais entre si. Se forem, retorna verdadeiro; caso contrário, retorna falso.</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8350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a:t>
                      </a:r>
                      <a:endParaRPr sz="1000" u="none" cap="none" strike="noStrike"/>
                    </a:p>
                  </a:txBody>
                  <a:tcPr marT="18475" marB="18475" marR="36975" marL="369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Diferença</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Verifica se os dois valores são diferentes um do outro. Se forem, retorna verdadeiro; caso contrário, retorna falso.</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8350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&gt;</a:t>
                      </a:r>
                      <a:endParaRPr sz="1000" u="none" cap="none" strike="noStrike"/>
                    </a:p>
                  </a:txBody>
                  <a:tcPr marT="18475" marB="18475" marR="36975" marL="369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Maior que</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&gt; b</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Verifica se o valor à esquerda é maior do que o valor à direita. Se for, retorna verdadeiro; senão, retorna falso.</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8350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&lt;</a:t>
                      </a:r>
                      <a:endParaRPr sz="1000" u="none" cap="none" strike="noStrike"/>
                    </a:p>
                  </a:txBody>
                  <a:tcPr marT="18475" marB="18475" marR="36975" marL="369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Menor que</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&lt; b</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Verifica se o valor à esquerda é menor do que o valor à direita. Se for, retorna verdadeiro; senão, retorna falso.</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8350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&gt;=</a:t>
                      </a:r>
                      <a:endParaRPr sz="1000" u="none" cap="none" strike="noStrike"/>
                    </a:p>
                  </a:txBody>
                  <a:tcPr marT="18475" marB="18475" marR="36975" marL="369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Maior ou igual a</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&gt;= b</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Verifica se o valor à esquerda é maior ou igual ao valor à direita. Se for, retorna verdadeiro; senão, retorna falso.</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8350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&lt;=</a:t>
                      </a:r>
                      <a:endParaRPr sz="1000" u="none" cap="none" strike="noStrike"/>
                    </a:p>
                  </a:txBody>
                  <a:tcPr marT="18475" marB="18475" marR="36975" marL="3697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Menor ou igual a</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&lt;= b</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Verifica se o valor à esquerda é menor ou igual ao valor à direita. Se for, retorna verdadeiro; senão, retorna falso.</a:t>
                      </a:r>
                      <a:endParaRPr/>
                    </a:p>
                  </a:txBody>
                  <a:tcPr marT="18475" marB="18475" marR="36975" marL="3697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Operadores de Atribuição</a:t>
            </a:r>
            <a:endParaRPr b="0" i="0" sz="2400" u="none" cap="none" strike="noStrike">
              <a:solidFill>
                <a:schemeClr val="dk1"/>
              </a:solidFill>
              <a:latin typeface="Times New Roman"/>
              <a:ea typeface="Times New Roman"/>
              <a:cs typeface="Times New Roman"/>
              <a:sym typeface="Times New Roman"/>
            </a:endParaRPr>
          </a:p>
        </p:txBody>
      </p:sp>
      <p:sp>
        <p:nvSpPr>
          <p:cNvPr id="122" name="Google Shape;122;p16"/>
          <p:cNvSpPr txBox="1"/>
          <p:nvPr/>
        </p:nvSpPr>
        <p:spPr>
          <a:xfrm>
            <a:off x="1613192" y="682886"/>
            <a:ext cx="67866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Open Sans"/>
                <a:ea typeface="Open Sans"/>
                <a:cs typeface="Open Sans"/>
                <a:sym typeface="Open Sans"/>
              </a:rPr>
              <a:t>São operadores empregados para realizar a atribuição de valores entre os operandos, como por exemplo a atribuição de um valor a uma variável.</a:t>
            </a:r>
            <a:endParaRPr b="0" i="0" sz="1400" u="none" cap="none" strike="noStrike">
              <a:solidFill>
                <a:srgbClr val="000000"/>
              </a:solidFill>
              <a:latin typeface="Arial"/>
              <a:ea typeface="Arial"/>
              <a:cs typeface="Arial"/>
              <a:sym typeface="Arial"/>
            </a:endParaRPr>
          </a:p>
        </p:txBody>
      </p:sp>
      <p:graphicFrame>
        <p:nvGraphicFramePr>
          <p:cNvPr id="123" name="Google Shape;123;p16"/>
          <p:cNvGraphicFramePr/>
          <p:nvPr/>
        </p:nvGraphicFramePr>
        <p:xfrm>
          <a:off x="1349551" y="1288169"/>
          <a:ext cx="3000000" cy="3000000"/>
        </p:xfrm>
        <a:graphic>
          <a:graphicData uri="http://schemas.openxmlformats.org/drawingml/2006/table">
            <a:tbl>
              <a:tblPr>
                <a:noFill/>
                <a:tableStyleId>{B65E12F6-887C-4427-BDBD-2D7C119615AB}</a:tableStyleId>
              </a:tblPr>
              <a:tblGrid>
                <a:gridCol w="960100"/>
                <a:gridCol w="1505225"/>
                <a:gridCol w="973325"/>
                <a:gridCol w="1103650"/>
                <a:gridCol w="2825000"/>
              </a:tblGrid>
              <a:tr h="134125">
                <a:tc>
                  <a:txBody>
                    <a:bodyPr/>
                    <a:lstStyle/>
                    <a:p>
                      <a:pPr indent="0" lvl="0" marL="0" marR="0" rtl="0" algn="ctr">
                        <a:lnSpc>
                          <a:spcPct val="100000"/>
                        </a:lnSpc>
                        <a:spcBef>
                          <a:spcPts val="0"/>
                        </a:spcBef>
                        <a:spcAft>
                          <a:spcPts val="0"/>
                        </a:spcAft>
                        <a:buNone/>
                      </a:pPr>
                      <a:r>
                        <a:rPr b="1" lang="pt-BR" sz="800" u="none" cap="none" strike="noStrike">
                          <a:latin typeface="Arial"/>
                          <a:ea typeface="Arial"/>
                          <a:cs typeface="Arial"/>
                          <a:sym typeface="Arial"/>
                        </a:rPr>
                        <a:t>Operador</a:t>
                      </a:r>
                      <a:endParaRPr sz="800" u="none" cap="none" strike="noStrike"/>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800" u="none" cap="none" strike="noStrike">
                          <a:latin typeface="Arial"/>
                          <a:ea typeface="Arial"/>
                          <a:cs typeface="Arial"/>
                          <a:sym typeface="Arial"/>
                        </a:rPr>
                        <a:t>Operação</a:t>
                      </a:r>
                      <a:endParaRPr sz="800" u="none" cap="none" strike="noStrike"/>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800" u="none" cap="none" strike="noStrike">
                          <a:latin typeface="Arial"/>
                          <a:ea typeface="Arial"/>
                          <a:cs typeface="Arial"/>
                          <a:sym typeface="Arial"/>
                        </a:rPr>
                        <a:t>Como é usado</a:t>
                      </a:r>
                      <a:endParaRPr sz="800" u="none" cap="none" strike="noStrike"/>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800" u="none" cap="none" strike="noStrike">
                          <a:latin typeface="Arial"/>
                          <a:ea typeface="Arial"/>
                          <a:cs typeface="Arial"/>
                          <a:sym typeface="Arial"/>
                        </a:rPr>
                        <a:t>Equivale a </a:t>
                      </a:r>
                      <a:endParaRPr sz="800" u="none" cap="none" strike="noStrike"/>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800" u="none" cap="none" strike="noStrike">
                          <a:latin typeface="Arial"/>
                          <a:ea typeface="Arial"/>
                          <a:cs typeface="Arial"/>
                          <a:sym typeface="Arial"/>
                        </a:rPr>
                        <a:t>Explicação</a:t>
                      </a:r>
                      <a:endParaRPr sz="800" u="none" cap="none" strike="noStrike"/>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253075">
                <a:tc>
                  <a:txBody>
                    <a:bodyPr/>
                    <a:lstStyle/>
                    <a:p>
                      <a:pPr indent="0" lvl="0" marL="0" marR="0" rtl="0" algn="ctr">
                        <a:lnSpc>
                          <a:spcPct val="100000"/>
                        </a:lnSpc>
                        <a:spcBef>
                          <a:spcPts val="0"/>
                        </a:spcBef>
                        <a:spcAft>
                          <a:spcPts val="0"/>
                        </a:spcAft>
                        <a:buNone/>
                      </a:pPr>
                      <a:r>
                        <a:rPr b="1" lang="pt-BR" sz="800" u="none" cap="none" strike="noStrike">
                          <a:latin typeface="Arial"/>
                          <a:ea typeface="Arial"/>
                          <a:cs typeface="Arial"/>
                          <a:sym typeface="Arial"/>
                        </a:rPr>
                        <a:t>=</a:t>
                      </a:r>
                      <a:endParaRPr sz="800" u="none" cap="none" strike="noStrike"/>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 </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Atribui (grava) no operando à esquerda o valor do operando à direita.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72025">
                <a:tc>
                  <a:txBody>
                    <a:bodyPr/>
                    <a:lstStyle/>
                    <a:p>
                      <a:pPr indent="0" lvl="0" marL="0" marR="0" rtl="0" algn="ctr">
                        <a:lnSpc>
                          <a:spcPct val="100000"/>
                        </a:lnSpc>
                        <a:spcBef>
                          <a:spcPts val="0"/>
                        </a:spcBef>
                        <a:spcAft>
                          <a:spcPts val="0"/>
                        </a:spcAft>
                        <a:buNone/>
                      </a:pPr>
                      <a:r>
                        <a:rPr lang="pt-BR" sz="8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Soma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Adiciona o operando do lado direito ao operando do lado esquerdo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72025">
                <a:tc>
                  <a:txBody>
                    <a:bodyPr/>
                    <a:lstStyle/>
                    <a:p>
                      <a:pPr indent="0" lvl="0" marL="0" marR="0" rtl="0" algn="ctr">
                        <a:lnSpc>
                          <a:spcPct val="100000"/>
                        </a:lnSpc>
                        <a:spcBef>
                          <a:spcPts val="0"/>
                        </a:spcBef>
                        <a:spcAft>
                          <a:spcPts val="0"/>
                        </a:spcAft>
                        <a:buNone/>
                      </a:pPr>
                      <a:r>
                        <a:rPr lang="pt-BR" sz="8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Subtração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Subtrai o operando do lado direito do operando do lado esquerdo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72025">
                <a:tc>
                  <a:txBody>
                    <a:bodyPr/>
                    <a:lstStyle/>
                    <a:p>
                      <a:pPr indent="0" lvl="0" marL="0" marR="0" rtl="0" algn="ctr">
                        <a:lnSpc>
                          <a:spcPct val="100000"/>
                        </a:lnSpc>
                        <a:spcBef>
                          <a:spcPts val="0"/>
                        </a:spcBef>
                        <a:spcAft>
                          <a:spcPts val="0"/>
                        </a:spcAft>
                        <a:buNone/>
                      </a:pPr>
                      <a:r>
                        <a:rPr lang="pt-BR" sz="8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Multiplicação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Multiplica o operando do lado direito pelo operando do lado esquerdo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72025">
                <a:tc>
                  <a:txBody>
                    <a:bodyPr/>
                    <a:lstStyle/>
                    <a:p>
                      <a:pPr indent="0" lvl="0" marL="0" marR="0" rtl="0" algn="ctr">
                        <a:lnSpc>
                          <a:spcPct val="100000"/>
                        </a:lnSpc>
                        <a:spcBef>
                          <a:spcPts val="0"/>
                        </a:spcBef>
                        <a:spcAft>
                          <a:spcPts val="0"/>
                        </a:spcAft>
                        <a:buNone/>
                      </a:pPr>
                      <a:r>
                        <a:rPr lang="pt-BR" sz="8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Divisão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Divide o operando do lado esquerdo pelo operando do lado direito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72025">
                <a:tc>
                  <a:txBody>
                    <a:bodyPr/>
                    <a:lstStyle/>
                    <a:p>
                      <a:pPr indent="0" lvl="0" marL="0" marR="0" rtl="0" algn="ctr">
                        <a:lnSpc>
                          <a:spcPct val="100000"/>
                        </a:lnSpc>
                        <a:spcBef>
                          <a:spcPts val="0"/>
                        </a:spcBef>
                        <a:spcAft>
                          <a:spcPts val="0"/>
                        </a:spcAft>
                        <a:buNone/>
                      </a:pPr>
                      <a:r>
                        <a:rPr lang="pt-BR" sz="8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Módulo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Obtém o módulo entre os operandos do lado  esquerdo e direito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253075">
                <a:tc>
                  <a:txBody>
                    <a:bodyPr/>
                    <a:lstStyle/>
                    <a:p>
                      <a:pPr indent="0" lvl="0" marL="0" marR="0" rtl="0" algn="ctr">
                        <a:lnSpc>
                          <a:spcPct val="100000"/>
                        </a:lnSpc>
                        <a:spcBef>
                          <a:spcPts val="0"/>
                        </a:spcBef>
                        <a:spcAft>
                          <a:spcPts val="0"/>
                        </a:spcAft>
                        <a:buNone/>
                      </a:pPr>
                      <a:r>
                        <a:rPr lang="pt-BR" sz="800" u="none" cap="none" strike="noStrike"/>
                        <a:t>&amp;=</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AND bitwise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&amp;=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&amp;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Realiza a operação </a:t>
                      </a:r>
                      <a:r>
                        <a:rPr b="1" lang="pt-BR" sz="800" u="none" cap="none" strike="noStrike">
                          <a:latin typeface="Arial"/>
                          <a:ea typeface="Arial"/>
                          <a:cs typeface="Arial"/>
                          <a:sym typeface="Arial"/>
                        </a:rPr>
                        <a:t>a &amp; b</a:t>
                      </a:r>
                      <a:r>
                        <a:rPr lang="pt-BR" sz="800" u="none" cap="none" strike="noStrike"/>
                        <a:t>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253075">
                <a:tc>
                  <a:txBody>
                    <a:bodyPr/>
                    <a:lstStyle/>
                    <a:p>
                      <a:pPr indent="0" lvl="0" marL="0" marR="0" rtl="0" algn="ctr">
                        <a:lnSpc>
                          <a:spcPct val="100000"/>
                        </a:lnSpc>
                        <a:spcBef>
                          <a:spcPts val="0"/>
                        </a:spcBef>
                        <a:spcAft>
                          <a:spcPts val="0"/>
                        </a:spcAft>
                        <a:buNone/>
                      </a:pPr>
                      <a:r>
                        <a:rPr lang="pt-BR" sz="8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OR bitwise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Realiza a operação </a:t>
                      </a:r>
                      <a:r>
                        <a:rPr b="1" lang="pt-BR" sz="800" u="none" cap="none" strike="noStrike">
                          <a:latin typeface="Arial"/>
                          <a:ea typeface="Arial"/>
                          <a:cs typeface="Arial"/>
                          <a:sym typeface="Arial"/>
                        </a:rPr>
                        <a:t>a | b</a:t>
                      </a:r>
                      <a:r>
                        <a:rPr lang="pt-BR" sz="800" u="none" cap="none" strike="noStrike"/>
                        <a:t>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253075">
                <a:tc>
                  <a:txBody>
                    <a:bodyPr/>
                    <a:lstStyle/>
                    <a:p>
                      <a:pPr indent="0" lvl="0" marL="0" marR="0" rtl="0" algn="ctr">
                        <a:lnSpc>
                          <a:spcPct val="100000"/>
                        </a:lnSpc>
                        <a:spcBef>
                          <a:spcPts val="0"/>
                        </a:spcBef>
                        <a:spcAft>
                          <a:spcPts val="0"/>
                        </a:spcAft>
                        <a:buNone/>
                      </a:pPr>
                      <a:r>
                        <a:rPr lang="pt-BR" sz="8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XOR bitwise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Realiza a operação </a:t>
                      </a:r>
                      <a:r>
                        <a:rPr b="1" lang="pt-BR" sz="800" u="none" cap="none" strike="noStrike">
                          <a:latin typeface="Arial"/>
                          <a:ea typeface="Arial"/>
                          <a:cs typeface="Arial"/>
                          <a:sym typeface="Arial"/>
                        </a:rPr>
                        <a:t>a ^ b</a:t>
                      </a:r>
                      <a:r>
                        <a:rPr lang="pt-BR" sz="800" u="none" cap="none" strike="noStrike"/>
                        <a:t>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253075">
                <a:tc>
                  <a:txBody>
                    <a:bodyPr/>
                    <a:lstStyle/>
                    <a:p>
                      <a:pPr indent="0" lvl="0" marL="0" marR="0" rtl="0" algn="ctr">
                        <a:lnSpc>
                          <a:spcPct val="100000"/>
                        </a:lnSpc>
                        <a:spcBef>
                          <a:spcPts val="0"/>
                        </a:spcBef>
                        <a:spcAft>
                          <a:spcPts val="0"/>
                        </a:spcAft>
                        <a:buNone/>
                      </a:pPr>
                      <a:r>
                        <a:rPr lang="pt-BR" sz="800" u="none" cap="none" strike="noStrike"/>
                        <a:t>&lt;&lt;=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Deslocamento à esquerda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&lt;&lt;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&lt;&lt;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Desloca o valor de a por </a:t>
                      </a:r>
                      <a:r>
                        <a:rPr b="1" lang="pt-BR" sz="800" u="none" cap="none" strike="noStrike">
                          <a:latin typeface="Arial"/>
                          <a:ea typeface="Arial"/>
                          <a:cs typeface="Arial"/>
                          <a:sym typeface="Arial"/>
                        </a:rPr>
                        <a:t>b</a:t>
                      </a:r>
                      <a:r>
                        <a:rPr lang="pt-BR" sz="800" u="none" cap="none" strike="noStrike"/>
                        <a:t> bits para a esquerda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253075">
                <a:tc>
                  <a:txBody>
                    <a:bodyPr/>
                    <a:lstStyle/>
                    <a:p>
                      <a:pPr indent="0" lvl="0" marL="0" marR="0" rtl="0" algn="ctr">
                        <a:lnSpc>
                          <a:spcPct val="100000"/>
                        </a:lnSpc>
                        <a:spcBef>
                          <a:spcPts val="0"/>
                        </a:spcBef>
                        <a:spcAft>
                          <a:spcPts val="0"/>
                        </a:spcAft>
                        <a:buNone/>
                      </a:pPr>
                      <a:r>
                        <a:rPr lang="pt-BR" sz="800" u="none" cap="none" strike="noStrike"/>
                        <a:t>&gt;&gt;=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Deslocamento à direita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&gt;&gt;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800" u="none" cap="none" strike="noStrike"/>
                        <a:t>a = a &gt;&gt;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800" u="none" cap="none" strike="noStrike"/>
                        <a:t>Desloca o valor de a por </a:t>
                      </a:r>
                      <a:r>
                        <a:rPr b="1" lang="pt-BR" sz="800" u="none" cap="none" strike="noStrike">
                          <a:latin typeface="Arial"/>
                          <a:ea typeface="Arial"/>
                          <a:cs typeface="Arial"/>
                          <a:sym typeface="Arial"/>
                        </a:rPr>
                        <a:t>b</a:t>
                      </a:r>
                      <a:r>
                        <a:rPr lang="pt-BR" sz="800" u="none" cap="none" strike="noStrike"/>
                        <a:t> bits para a direita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Operadores de Atribuição</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129" name="Google Shape;129;p17"/>
          <p:cNvGraphicFramePr/>
          <p:nvPr/>
        </p:nvGraphicFramePr>
        <p:xfrm>
          <a:off x="1201401" y="600823"/>
          <a:ext cx="3000000" cy="3000000"/>
        </p:xfrm>
        <a:graphic>
          <a:graphicData uri="http://schemas.openxmlformats.org/drawingml/2006/table">
            <a:tbl>
              <a:tblPr>
                <a:noFill/>
                <a:tableStyleId>{B65E12F6-887C-4427-BDBD-2D7C119615AB}</a:tableStyleId>
              </a:tblPr>
              <a:tblGrid>
                <a:gridCol w="1023775"/>
                <a:gridCol w="1605025"/>
                <a:gridCol w="1037850"/>
                <a:gridCol w="1176850"/>
                <a:gridCol w="3012325"/>
              </a:tblGrid>
              <a:tr h="174075">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Operador</a:t>
                      </a:r>
                      <a:endParaRPr sz="1000" u="none" cap="none" strike="noStrike"/>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Operação</a:t>
                      </a:r>
                      <a:endParaRPr sz="1000" u="none" cap="none" strike="noStrike"/>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Como é usado</a:t>
                      </a:r>
                      <a:endParaRPr sz="1000" u="none" cap="none" strike="noStrike"/>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Equivale a </a:t>
                      </a:r>
                      <a:endParaRPr sz="1000" u="none" cap="none" strike="noStrike"/>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Explicação</a:t>
                      </a:r>
                      <a:endParaRPr sz="1000" u="none" cap="none" strike="noStrike"/>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2420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a:t>
                      </a:r>
                      <a:endParaRPr sz="1000" u="none" cap="none" strike="noStrike"/>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 </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Atribui (grava) no operando à esquerda o valor do operando à direita.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74325">
                <a:tc>
                  <a:txBody>
                    <a:bodyPr/>
                    <a:lstStyle/>
                    <a:p>
                      <a:pPr indent="0" lvl="0" marL="0" marR="0" rtl="0" algn="ctr">
                        <a:lnSpc>
                          <a:spcPct val="100000"/>
                        </a:lnSpc>
                        <a:spcBef>
                          <a:spcPts val="0"/>
                        </a:spcBef>
                        <a:spcAft>
                          <a:spcPts val="0"/>
                        </a:spcAft>
                        <a:buNone/>
                      </a:pPr>
                      <a:r>
                        <a:rPr lang="pt-BR" sz="10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Soma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Adiciona o operando do lado direito ao operando do lado esquerdo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74325">
                <a:tc>
                  <a:txBody>
                    <a:bodyPr/>
                    <a:lstStyle/>
                    <a:p>
                      <a:pPr indent="0" lvl="0" marL="0" marR="0" rtl="0" algn="ctr">
                        <a:lnSpc>
                          <a:spcPct val="100000"/>
                        </a:lnSpc>
                        <a:spcBef>
                          <a:spcPts val="0"/>
                        </a:spcBef>
                        <a:spcAft>
                          <a:spcPts val="0"/>
                        </a:spcAft>
                        <a:buNone/>
                      </a:pPr>
                      <a:r>
                        <a:rPr lang="pt-BR" sz="10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Subtração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Subtrai o operando do lado direito do operando do lado esquerdo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74325">
                <a:tc>
                  <a:txBody>
                    <a:bodyPr/>
                    <a:lstStyle/>
                    <a:p>
                      <a:pPr indent="0" lvl="0" marL="0" marR="0" rtl="0" algn="ctr">
                        <a:lnSpc>
                          <a:spcPct val="100000"/>
                        </a:lnSpc>
                        <a:spcBef>
                          <a:spcPts val="0"/>
                        </a:spcBef>
                        <a:spcAft>
                          <a:spcPts val="0"/>
                        </a:spcAft>
                        <a:buNone/>
                      </a:pPr>
                      <a:r>
                        <a:rPr lang="pt-BR" sz="10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Multiplicação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Multiplica o operando do lado direito pelo operando do lado esquerdo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58100">
                <a:tc>
                  <a:txBody>
                    <a:bodyPr/>
                    <a:lstStyle/>
                    <a:p>
                      <a:pPr indent="0" lvl="0" marL="0" marR="0" rtl="0" algn="ctr">
                        <a:lnSpc>
                          <a:spcPct val="100000"/>
                        </a:lnSpc>
                        <a:spcBef>
                          <a:spcPts val="0"/>
                        </a:spcBef>
                        <a:spcAft>
                          <a:spcPts val="0"/>
                        </a:spcAft>
                        <a:buNone/>
                      </a:pPr>
                      <a:r>
                        <a:rPr lang="pt-BR" sz="10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Divisão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Divide o operando do lado esquerdo pelo operando do lado direito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458100">
                <a:tc>
                  <a:txBody>
                    <a:bodyPr/>
                    <a:lstStyle/>
                    <a:p>
                      <a:pPr indent="0" lvl="0" marL="0" marR="0" rtl="0" algn="ctr">
                        <a:lnSpc>
                          <a:spcPct val="100000"/>
                        </a:lnSpc>
                        <a:spcBef>
                          <a:spcPts val="0"/>
                        </a:spcBef>
                        <a:spcAft>
                          <a:spcPts val="0"/>
                        </a:spcAft>
                        <a:buNone/>
                      </a:pPr>
                      <a:r>
                        <a:rPr lang="pt-BR" sz="10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Módulo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Obtém o módulo entre os operandos do lado  esquerdo e direito e atribui o resultado ao operando do lado esquerdo.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24200">
                <a:tc>
                  <a:txBody>
                    <a:bodyPr/>
                    <a:lstStyle/>
                    <a:p>
                      <a:pPr indent="0" lvl="0" marL="0" marR="0" rtl="0" algn="ctr">
                        <a:lnSpc>
                          <a:spcPct val="100000"/>
                        </a:lnSpc>
                        <a:spcBef>
                          <a:spcPts val="0"/>
                        </a:spcBef>
                        <a:spcAft>
                          <a:spcPts val="0"/>
                        </a:spcAft>
                        <a:buNone/>
                      </a:pPr>
                      <a:r>
                        <a:rPr lang="pt-BR" sz="1000" u="none" cap="none" strike="noStrike"/>
                        <a:t>&amp;=</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AND bitwise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&amp;=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&amp;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Realiza a operação </a:t>
                      </a:r>
                      <a:r>
                        <a:rPr b="1" lang="pt-BR" sz="1000" u="none" cap="none" strike="noStrike">
                          <a:latin typeface="Arial"/>
                          <a:ea typeface="Arial"/>
                          <a:cs typeface="Arial"/>
                          <a:sym typeface="Arial"/>
                        </a:rPr>
                        <a:t>a &amp; b</a:t>
                      </a:r>
                      <a:r>
                        <a:rPr lang="pt-BR" sz="1000" u="none" cap="none" strike="noStrike"/>
                        <a:t>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24200">
                <a:tc>
                  <a:txBody>
                    <a:bodyPr/>
                    <a:lstStyle/>
                    <a:p>
                      <a:pPr indent="0" lvl="0" marL="0" marR="0" rtl="0" algn="ctr">
                        <a:lnSpc>
                          <a:spcPct val="100000"/>
                        </a:lnSpc>
                        <a:spcBef>
                          <a:spcPts val="0"/>
                        </a:spcBef>
                        <a:spcAft>
                          <a:spcPts val="0"/>
                        </a:spcAft>
                        <a:buNone/>
                      </a:pPr>
                      <a:r>
                        <a:rPr lang="pt-BR" sz="10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OR bitwise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Realiza a operação </a:t>
                      </a:r>
                      <a:r>
                        <a:rPr b="1" lang="pt-BR" sz="1000" u="none" cap="none" strike="noStrike">
                          <a:latin typeface="Arial"/>
                          <a:ea typeface="Arial"/>
                          <a:cs typeface="Arial"/>
                          <a:sym typeface="Arial"/>
                        </a:rPr>
                        <a:t>a | b</a:t>
                      </a:r>
                      <a:r>
                        <a:rPr lang="pt-BR" sz="1000" u="none" cap="none" strike="noStrike"/>
                        <a:t>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24200">
                <a:tc>
                  <a:txBody>
                    <a:bodyPr/>
                    <a:lstStyle/>
                    <a:p>
                      <a:pPr indent="0" lvl="0" marL="0" marR="0" rtl="0" algn="ctr">
                        <a:lnSpc>
                          <a:spcPct val="100000"/>
                        </a:lnSpc>
                        <a:spcBef>
                          <a:spcPts val="0"/>
                        </a:spcBef>
                        <a:spcAft>
                          <a:spcPts val="0"/>
                        </a:spcAft>
                        <a:buNone/>
                      </a:pPr>
                      <a:r>
                        <a:rPr lang="pt-BR" sz="1000" u="none" cap="none" strike="noStrike"/>
                        <a: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XOR bitwise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Realiza a operação </a:t>
                      </a:r>
                      <a:r>
                        <a:rPr b="1" lang="pt-BR" sz="1000" u="none" cap="none" strike="noStrike">
                          <a:latin typeface="Arial"/>
                          <a:ea typeface="Arial"/>
                          <a:cs typeface="Arial"/>
                          <a:sym typeface="Arial"/>
                        </a:rPr>
                        <a:t>a ^ b</a:t>
                      </a:r>
                      <a:r>
                        <a:rPr lang="pt-BR" sz="1000" u="none" cap="none" strike="noStrike"/>
                        <a:t>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24200">
                <a:tc>
                  <a:txBody>
                    <a:bodyPr/>
                    <a:lstStyle/>
                    <a:p>
                      <a:pPr indent="0" lvl="0" marL="0" marR="0" rtl="0" algn="ctr">
                        <a:lnSpc>
                          <a:spcPct val="100000"/>
                        </a:lnSpc>
                        <a:spcBef>
                          <a:spcPts val="0"/>
                        </a:spcBef>
                        <a:spcAft>
                          <a:spcPts val="0"/>
                        </a:spcAft>
                        <a:buNone/>
                      </a:pPr>
                      <a:r>
                        <a:rPr lang="pt-BR" sz="1000" u="none" cap="none" strike="noStrike"/>
                        <a:t>&lt;&lt;=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Deslocamento à esquerda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&lt;&lt;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&lt;&lt;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Desloca o valor de a por </a:t>
                      </a:r>
                      <a:r>
                        <a:rPr b="1" lang="pt-BR" sz="1000" u="none" cap="none" strike="noStrike">
                          <a:latin typeface="Arial"/>
                          <a:ea typeface="Arial"/>
                          <a:cs typeface="Arial"/>
                          <a:sym typeface="Arial"/>
                        </a:rPr>
                        <a:t>b</a:t>
                      </a:r>
                      <a:r>
                        <a:rPr lang="pt-BR" sz="1000" u="none" cap="none" strike="noStrike"/>
                        <a:t> bits para a esquerda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324200">
                <a:tc>
                  <a:txBody>
                    <a:bodyPr/>
                    <a:lstStyle/>
                    <a:p>
                      <a:pPr indent="0" lvl="0" marL="0" marR="0" rtl="0" algn="ctr">
                        <a:lnSpc>
                          <a:spcPct val="100000"/>
                        </a:lnSpc>
                        <a:spcBef>
                          <a:spcPts val="0"/>
                        </a:spcBef>
                        <a:spcAft>
                          <a:spcPts val="0"/>
                        </a:spcAft>
                        <a:buNone/>
                      </a:pPr>
                      <a:r>
                        <a:rPr lang="pt-BR" sz="1000" u="none" cap="none" strike="noStrike"/>
                        <a:t>&gt;&gt;=</a:t>
                      </a:r>
                      <a:endParaRPr/>
                    </a:p>
                  </a:txBody>
                  <a:tcPr marT="9725" marB="9725" marR="19450" marL="19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Deslocamento à direita com atribuição</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&gt;&gt;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 = a &gt;&gt; b</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Desloca o valor de a por </a:t>
                      </a:r>
                      <a:r>
                        <a:rPr b="1" lang="pt-BR" sz="1000" u="none" cap="none" strike="noStrike">
                          <a:latin typeface="Arial"/>
                          <a:ea typeface="Arial"/>
                          <a:cs typeface="Arial"/>
                          <a:sym typeface="Arial"/>
                        </a:rPr>
                        <a:t>b</a:t>
                      </a:r>
                      <a:r>
                        <a:rPr lang="pt-BR" sz="1000" u="none" cap="none" strike="noStrike"/>
                        <a:t> bits para a direita e armazena o resultado de volta em a.</a:t>
                      </a:r>
                      <a:endParaRPr/>
                    </a:p>
                  </a:txBody>
                  <a:tcPr marT="9725" marB="9725" marR="19450" marL="19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Operadores Lógicos ou Booleanos</a:t>
            </a:r>
            <a:endParaRPr b="0" i="0" sz="2400" u="none" cap="none" strike="noStrike">
              <a:solidFill>
                <a:schemeClr val="dk1"/>
              </a:solidFill>
              <a:latin typeface="Times New Roman"/>
              <a:ea typeface="Times New Roman"/>
              <a:cs typeface="Times New Roman"/>
              <a:sym typeface="Times New Roman"/>
            </a:endParaRPr>
          </a:p>
        </p:txBody>
      </p:sp>
      <p:sp>
        <p:nvSpPr>
          <p:cNvPr id="135" name="Google Shape;135;p18"/>
          <p:cNvSpPr txBox="1"/>
          <p:nvPr/>
        </p:nvSpPr>
        <p:spPr>
          <a:xfrm>
            <a:off x="1589831" y="690044"/>
            <a:ext cx="724046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Open Sans"/>
                <a:ea typeface="Open Sans"/>
                <a:cs typeface="Open Sans"/>
                <a:sym typeface="Open Sans"/>
              </a:rPr>
              <a:t>Os </a:t>
            </a:r>
            <a:r>
              <a:rPr b="1" i="0" lang="pt-BR" sz="1400" u="none" cap="none" strike="noStrike">
                <a:solidFill>
                  <a:srgbClr val="E64946"/>
                </a:solidFill>
                <a:latin typeface="Open Sans"/>
                <a:ea typeface="Open Sans"/>
                <a:cs typeface="Open Sans"/>
                <a:sym typeface="Open Sans"/>
              </a:rPr>
              <a:t>operadores lógicos</a:t>
            </a:r>
            <a:r>
              <a:rPr b="0" i="0" lang="pt-BR" sz="1400" u="none" cap="none" strike="noStrike">
                <a:solidFill>
                  <a:srgbClr val="000000"/>
                </a:solidFill>
                <a:latin typeface="Open Sans"/>
                <a:ea typeface="Open Sans"/>
                <a:cs typeface="Open Sans"/>
                <a:sym typeface="Open Sans"/>
              </a:rPr>
              <a:t> recebem valores booleanos (verdadeiro ou falso) como entrada e retornam valores também booleanos como saída.</a:t>
            </a:r>
            <a:br>
              <a:rPr b="0" i="0" lang="pt-BR" sz="1400" u="none" cap="none" strike="noStrike">
                <a:solidFill>
                  <a:srgbClr val="000000"/>
                </a:solidFill>
                <a:latin typeface="Arial"/>
                <a:ea typeface="Arial"/>
                <a:cs typeface="Arial"/>
                <a:sym typeface="Arial"/>
              </a:rPr>
            </a:br>
            <a:r>
              <a:rPr b="0" i="0" lang="pt-BR" sz="1400" u="none" cap="none" strike="noStrike">
                <a:solidFill>
                  <a:srgbClr val="000000"/>
                </a:solidFill>
                <a:latin typeface="Open Sans"/>
                <a:ea typeface="Open Sans"/>
                <a:cs typeface="Open Sans"/>
                <a:sym typeface="Open Sans"/>
              </a:rPr>
              <a:t>São úteis para trabalhar com múltiplas condições relacionais na mesma expressão</a:t>
            </a:r>
            <a:endParaRPr b="0" i="0" sz="1400" u="none" cap="none" strike="noStrike">
              <a:solidFill>
                <a:srgbClr val="000000"/>
              </a:solidFill>
              <a:latin typeface="Arial"/>
              <a:ea typeface="Arial"/>
              <a:cs typeface="Arial"/>
              <a:sym typeface="Arial"/>
            </a:endParaRPr>
          </a:p>
        </p:txBody>
      </p:sp>
      <p:graphicFrame>
        <p:nvGraphicFramePr>
          <p:cNvPr id="136" name="Google Shape;136;p18"/>
          <p:cNvGraphicFramePr/>
          <p:nvPr/>
        </p:nvGraphicFramePr>
        <p:xfrm>
          <a:off x="2486789" y="1674723"/>
          <a:ext cx="3000000" cy="3000000"/>
        </p:xfrm>
        <a:graphic>
          <a:graphicData uri="http://schemas.openxmlformats.org/drawingml/2006/table">
            <a:tbl>
              <a:tblPr>
                <a:noFill/>
                <a:tableStyleId>{B65E12F6-887C-4427-BDBD-2D7C119615AB}</a:tableStyleId>
              </a:tblPr>
              <a:tblGrid>
                <a:gridCol w="681925"/>
                <a:gridCol w="878375"/>
                <a:gridCol w="1085650"/>
                <a:gridCol w="2800575"/>
              </a:tblGrid>
              <a:tr h="477900">
                <a:tc>
                  <a:txBody>
                    <a:bodyPr/>
                    <a:lstStyle/>
                    <a:p>
                      <a:pPr indent="0" lvl="0" marL="0" marR="0" rtl="0" algn="ctr">
                        <a:lnSpc>
                          <a:spcPct val="100000"/>
                        </a:lnSpc>
                        <a:spcBef>
                          <a:spcPts val="0"/>
                        </a:spcBef>
                        <a:spcAft>
                          <a:spcPts val="0"/>
                        </a:spcAft>
                        <a:buNone/>
                      </a:pPr>
                      <a:r>
                        <a:rPr b="1" lang="pt-BR" sz="1300" u="none" cap="none" strike="noStrike">
                          <a:latin typeface="Arial"/>
                          <a:ea typeface="Arial"/>
                          <a:cs typeface="Arial"/>
                          <a:sym typeface="Arial"/>
                        </a:rPr>
                        <a:t>Operador</a:t>
                      </a:r>
                      <a:endParaRPr sz="1300" u="none" cap="none" strike="noStrike"/>
                    </a:p>
                  </a:txBody>
                  <a:tcPr marT="42175" marB="42175" marR="84325" marL="8432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300" u="none" cap="none" strike="noStrike">
                          <a:latin typeface="Arial"/>
                          <a:ea typeface="Arial"/>
                          <a:cs typeface="Arial"/>
                          <a:sym typeface="Arial"/>
                        </a:rPr>
                        <a:t>Operação</a:t>
                      </a:r>
                      <a:endParaRPr sz="1300" u="none" cap="none" strike="noStrike"/>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300" u="none" cap="none" strike="noStrike">
                          <a:latin typeface="Arial"/>
                          <a:ea typeface="Arial"/>
                          <a:cs typeface="Arial"/>
                          <a:sym typeface="Arial"/>
                        </a:rPr>
                        <a:t>Como é usado</a:t>
                      </a:r>
                      <a:endParaRPr sz="1300" u="none" cap="none" strike="noStrike"/>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300" u="none" cap="none" strike="noStrike">
                          <a:latin typeface="Arial"/>
                          <a:ea typeface="Arial"/>
                          <a:cs typeface="Arial"/>
                          <a:sym typeface="Arial"/>
                        </a:rPr>
                        <a:t>Explicação</a:t>
                      </a:r>
                      <a:endParaRPr sz="1300" u="none" cap="none" strike="noStrike"/>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674675">
                <a:tc>
                  <a:txBody>
                    <a:bodyPr/>
                    <a:lstStyle/>
                    <a:p>
                      <a:pPr indent="0" lvl="0" marL="0" marR="0" rtl="0" algn="ctr">
                        <a:lnSpc>
                          <a:spcPct val="100000"/>
                        </a:lnSpc>
                        <a:spcBef>
                          <a:spcPts val="0"/>
                        </a:spcBef>
                        <a:spcAft>
                          <a:spcPts val="0"/>
                        </a:spcAft>
                        <a:buNone/>
                      </a:pPr>
                      <a:r>
                        <a:rPr lang="pt-BR" sz="1300" u="none" cap="none" strike="noStrike"/>
                        <a:t>&amp;&amp;</a:t>
                      </a:r>
                      <a:br>
                        <a:rPr lang="pt-BR" sz="1300" u="none" cap="none" strike="noStrike"/>
                      </a:br>
                      <a:r>
                        <a:rPr lang="pt-BR" sz="1300" u="none" cap="none" strike="noStrike"/>
                        <a:t>and</a:t>
                      </a:r>
                      <a:endParaRPr/>
                    </a:p>
                  </a:txBody>
                  <a:tcPr marT="42175" marB="42175" marR="84325" marL="8432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300" u="none" cap="none" strike="noStrike"/>
                        <a:t>AND lógico (E)</a:t>
                      </a:r>
                      <a:endParaRPr/>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300" u="none" cap="none" strike="noStrike"/>
                        <a:t>a &amp;&amp; b</a:t>
                      </a:r>
                      <a:endParaRPr/>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300" u="none" cap="none" strike="noStrike"/>
                        <a:t>Retorna verdadeiro se a e b forem verdadeiros, caso contrário retorna falso.</a:t>
                      </a:r>
                      <a:endParaRPr/>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674675">
                <a:tc>
                  <a:txBody>
                    <a:bodyPr/>
                    <a:lstStyle/>
                    <a:p>
                      <a:pPr indent="0" lvl="0" marL="0" marR="0" rtl="0" algn="ctr">
                        <a:lnSpc>
                          <a:spcPct val="100000"/>
                        </a:lnSpc>
                        <a:spcBef>
                          <a:spcPts val="0"/>
                        </a:spcBef>
                        <a:spcAft>
                          <a:spcPts val="0"/>
                        </a:spcAft>
                        <a:buNone/>
                      </a:pPr>
                      <a:r>
                        <a:rPr lang="pt-BR" sz="1300" u="none" cap="none" strike="noStrike"/>
                        <a:t>||</a:t>
                      </a:r>
                      <a:br>
                        <a:rPr lang="pt-BR" sz="1300" u="none" cap="none" strike="noStrike"/>
                      </a:br>
                      <a:r>
                        <a:rPr lang="pt-BR" sz="1300" u="none" cap="none" strike="noStrike"/>
                        <a:t>or</a:t>
                      </a:r>
                      <a:endParaRPr/>
                    </a:p>
                  </a:txBody>
                  <a:tcPr marT="42175" marB="42175" marR="84325" marL="8432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300" u="none" cap="none" strike="noStrike"/>
                        <a:t>OR lógico (OU)</a:t>
                      </a:r>
                      <a:endParaRPr/>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300" u="none" cap="none" strike="noStrike"/>
                        <a:t>a || b</a:t>
                      </a:r>
                      <a:endParaRPr/>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300" u="none" cap="none" strike="noStrike"/>
                        <a:t>Retorna falso se nem a nem b forem verdadeiros; caso contrário, retorna verdadeiro</a:t>
                      </a:r>
                      <a:endParaRPr/>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674675">
                <a:tc>
                  <a:txBody>
                    <a:bodyPr/>
                    <a:lstStyle/>
                    <a:p>
                      <a:pPr indent="0" lvl="0" marL="0" marR="0" rtl="0" algn="ctr">
                        <a:lnSpc>
                          <a:spcPct val="100000"/>
                        </a:lnSpc>
                        <a:spcBef>
                          <a:spcPts val="0"/>
                        </a:spcBef>
                        <a:spcAft>
                          <a:spcPts val="0"/>
                        </a:spcAft>
                        <a:buNone/>
                      </a:pPr>
                      <a:r>
                        <a:rPr lang="pt-BR" sz="1300" u="none" cap="none" strike="noStrike"/>
                        <a:t>!</a:t>
                      </a:r>
                      <a:br>
                        <a:rPr lang="pt-BR" sz="1300" u="none" cap="none" strike="noStrike"/>
                      </a:br>
                      <a:r>
                        <a:rPr lang="pt-BR" sz="1300" u="none" cap="none" strike="noStrike"/>
                        <a:t>not</a:t>
                      </a:r>
                      <a:endParaRPr/>
                    </a:p>
                  </a:txBody>
                  <a:tcPr marT="42175" marB="42175" marR="84325" marL="8432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300" u="none" cap="none" strike="noStrike"/>
                        <a:t>NOT lógico (NÃO)</a:t>
                      </a:r>
                      <a:endParaRPr/>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300" u="none" cap="none" strike="noStrike"/>
                        <a:t>!b</a:t>
                      </a:r>
                      <a:endParaRPr/>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300" u="none" cap="none" strike="noStrike"/>
                        <a:t>Retorna verdadeiro se b for falso, senão retorna falso. Operador unário.</a:t>
                      </a:r>
                      <a:endParaRPr/>
                    </a:p>
                  </a:txBody>
                  <a:tcPr marT="42175" marB="42175" marR="84325" marL="843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Operadores de Incremento e Decremento</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142" name="Google Shape;142;p19"/>
          <p:cNvGraphicFramePr/>
          <p:nvPr/>
        </p:nvGraphicFramePr>
        <p:xfrm>
          <a:off x="2487010" y="1608544"/>
          <a:ext cx="3000000" cy="3000000"/>
        </p:xfrm>
        <a:graphic>
          <a:graphicData uri="http://schemas.openxmlformats.org/drawingml/2006/table">
            <a:tbl>
              <a:tblPr>
                <a:noFill/>
                <a:tableStyleId>{B65E12F6-887C-4427-BDBD-2D7C119615AB}</a:tableStyleId>
              </a:tblPr>
              <a:tblGrid>
                <a:gridCol w="689750"/>
                <a:gridCol w="895850"/>
                <a:gridCol w="1096325"/>
                <a:gridCol w="2827050"/>
              </a:tblGrid>
              <a:tr h="493900">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Operador</a:t>
                      </a:r>
                      <a:endParaRPr sz="1000" u="none" cap="none" strike="noStrike"/>
                    </a:p>
                  </a:txBody>
                  <a:tcPr marT="33200" marB="33200" marR="66425" marL="6642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Operação</a:t>
                      </a:r>
                      <a:endParaRPr sz="1000" u="none" cap="none" strike="noStrike"/>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Como é usado</a:t>
                      </a:r>
                      <a:endParaRPr sz="1000" u="none" cap="none" strike="noStrike"/>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000" u="none" cap="none" strike="noStrike">
                          <a:latin typeface="Arial"/>
                          <a:ea typeface="Arial"/>
                          <a:cs typeface="Arial"/>
                          <a:sym typeface="Arial"/>
                        </a:rPr>
                        <a:t>Explicação</a:t>
                      </a:r>
                      <a:endParaRPr sz="1000" u="none" cap="none" strike="noStrike"/>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697275">
                <a:tc>
                  <a:txBody>
                    <a:bodyPr/>
                    <a:lstStyle/>
                    <a:p>
                      <a:pPr indent="0" lvl="0" marL="0" marR="0" rtl="0" algn="ctr">
                        <a:lnSpc>
                          <a:spcPct val="100000"/>
                        </a:lnSpc>
                        <a:spcBef>
                          <a:spcPts val="0"/>
                        </a:spcBef>
                        <a:spcAft>
                          <a:spcPts val="0"/>
                        </a:spcAft>
                        <a:buNone/>
                      </a:pPr>
                      <a:r>
                        <a:rPr lang="pt-BR" sz="1000" u="none" cap="none" strike="noStrike"/>
                        <a:t>++</a:t>
                      </a:r>
                      <a:endParaRPr/>
                    </a:p>
                  </a:txBody>
                  <a:tcPr marT="33200" marB="33200" marR="66425" marL="6642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Pós-incremento</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Incrementa a em 1 após usar seu valor</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697275">
                <a:tc>
                  <a:txBody>
                    <a:bodyPr/>
                    <a:lstStyle/>
                    <a:p>
                      <a:pPr indent="0" lvl="0" marL="0" marR="0" rtl="0" algn="ctr">
                        <a:lnSpc>
                          <a:spcPct val="100000"/>
                        </a:lnSpc>
                        <a:spcBef>
                          <a:spcPts val="0"/>
                        </a:spcBef>
                        <a:spcAft>
                          <a:spcPts val="0"/>
                        </a:spcAft>
                        <a:buNone/>
                      </a:pPr>
                      <a:r>
                        <a:rPr lang="pt-BR" sz="1000" u="none" cap="none" strike="noStrike"/>
                        <a:t>++</a:t>
                      </a:r>
                      <a:endParaRPr/>
                    </a:p>
                  </a:txBody>
                  <a:tcPr marT="33200" marB="33200" marR="66425" marL="6642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Pré-incremento</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Incrementa a em 1 antes de usar seu valor</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697275">
                <a:tc>
                  <a:txBody>
                    <a:bodyPr/>
                    <a:lstStyle/>
                    <a:p>
                      <a:pPr indent="0" lvl="0" marL="0" marR="0" rtl="0" algn="ctr">
                        <a:lnSpc>
                          <a:spcPct val="100000"/>
                        </a:lnSpc>
                        <a:spcBef>
                          <a:spcPts val="0"/>
                        </a:spcBef>
                        <a:spcAft>
                          <a:spcPts val="0"/>
                        </a:spcAft>
                        <a:buNone/>
                      </a:pPr>
                      <a:r>
                        <a:rPr lang="pt-BR" sz="1000" u="none" cap="none" strike="noStrike"/>
                        <a:t>—</a:t>
                      </a:r>
                      <a:endParaRPr/>
                    </a:p>
                  </a:txBody>
                  <a:tcPr marT="33200" marB="33200" marR="66425" marL="6642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Pós-decremento</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Decrementa a de 1 após usar seu valor</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697275">
                <a:tc>
                  <a:txBody>
                    <a:bodyPr/>
                    <a:lstStyle/>
                    <a:p>
                      <a:pPr indent="0" lvl="0" marL="0" marR="0" rtl="0" algn="ctr">
                        <a:lnSpc>
                          <a:spcPct val="100000"/>
                        </a:lnSpc>
                        <a:spcBef>
                          <a:spcPts val="0"/>
                        </a:spcBef>
                        <a:spcAft>
                          <a:spcPts val="0"/>
                        </a:spcAft>
                        <a:buNone/>
                      </a:pPr>
                      <a:r>
                        <a:rPr lang="pt-BR" sz="1000" u="none" cap="none" strike="noStrike"/>
                        <a:t>—</a:t>
                      </a:r>
                      <a:endParaRPr/>
                    </a:p>
                  </a:txBody>
                  <a:tcPr marT="33200" marB="33200" marR="66425" marL="66425"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Pré-decremento</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000" u="none" cap="none" strike="noStrike"/>
                        <a:t>–a</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000" u="none" cap="none" strike="noStrike"/>
                        <a:t>Decrementa a de 1 antes de usar seu valor</a:t>
                      </a:r>
                      <a:endParaRPr/>
                    </a:p>
                  </a:txBody>
                  <a:tcPr marT="33200" marB="33200" marR="66425" marL="66425"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bl>
          </a:graphicData>
        </a:graphic>
      </p:graphicFrame>
      <p:sp>
        <p:nvSpPr>
          <p:cNvPr id="143" name="Google Shape;143;p19"/>
          <p:cNvSpPr txBox="1"/>
          <p:nvPr/>
        </p:nvSpPr>
        <p:spPr>
          <a:xfrm>
            <a:off x="1668614" y="786278"/>
            <a:ext cx="476555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Open Sans"/>
                <a:ea typeface="Open Sans"/>
                <a:cs typeface="Open Sans"/>
                <a:sym typeface="Open Sans"/>
              </a:rPr>
              <a:t>Estes são operadores unários, ou seja, somente recebem um operando como entrada.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2"/>
          <p:cNvSpPr txBox="1"/>
          <p:nvPr/>
        </p:nvSpPr>
        <p:spPr>
          <a:xfrm>
            <a:off x="1362901" y="486231"/>
            <a:ext cx="7942263"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Links da Disciplina</a:t>
            </a:r>
            <a:endParaRPr/>
          </a:p>
        </p:txBody>
      </p:sp>
      <p:sp>
        <p:nvSpPr>
          <p:cNvPr id="29" name="Google Shape;29;p2"/>
          <p:cNvSpPr txBox="1"/>
          <p:nvPr/>
        </p:nvSpPr>
        <p:spPr>
          <a:xfrm>
            <a:off x="1362901" y="1294497"/>
            <a:ext cx="6369158" cy="286228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000"/>
              <a:buFont typeface="Arial"/>
              <a:buAutoNum type="arabicPeriod"/>
            </a:pPr>
            <a:r>
              <a:rPr b="0" i="0" lang="pt-BR" sz="2000" u="none" cap="none" strike="noStrike">
                <a:solidFill>
                  <a:schemeClr val="dk1"/>
                </a:solidFill>
                <a:latin typeface="Times New Roman"/>
                <a:ea typeface="Times New Roman"/>
                <a:cs typeface="Times New Roman"/>
                <a:sym typeface="Times New Roman"/>
              </a:rPr>
              <a:t>Discord: </a:t>
            </a:r>
            <a:r>
              <a:rPr b="0" i="0" lang="pt-BR" sz="20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https://discord.gg/wt5CVZZWJs</a:t>
            </a:r>
            <a:endParaRPr b="0" i="0" sz="2000" u="none" cap="none" strike="noStrike">
              <a:solidFill>
                <a:schemeClr val="dk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rgbClr val="000000"/>
              </a:buClr>
              <a:buSzPts val="2000"/>
              <a:buFont typeface="Arial"/>
              <a:buAutoNum type="arabicPeriod"/>
            </a:pPr>
            <a:r>
              <a:rPr b="0" i="0" lang="pt-BR" sz="2000" u="none" cap="none" strike="noStrike">
                <a:solidFill>
                  <a:schemeClr val="dk1"/>
                </a:solidFill>
                <a:latin typeface="Times New Roman"/>
                <a:ea typeface="Times New Roman"/>
                <a:cs typeface="Times New Roman"/>
                <a:sym typeface="Times New Roman"/>
              </a:rPr>
              <a:t>Drive: https://drive.google.com/drive/folders/1hOl0DaPeAor7gnhKBUIlZ5n8lLRDNvUY?usp=sharing</a:t>
            </a:r>
            <a:endParaRPr/>
          </a:p>
          <a:p>
            <a:pPr indent="-33020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rgbClr val="000000"/>
              </a:buClr>
              <a:buSzPts val="2000"/>
              <a:buFont typeface="Arial"/>
              <a:buAutoNum type="arabicPeriod"/>
            </a:pPr>
            <a:r>
              <a:rPr b="0" i="0" lang="pt-BR" sz="2000" u="none" cap="none" strike="noStrike">
                <a:solidFill>
                  <a:schemeClr val="dk1"/>
                </a:solidFill>
                <a:latin typeface="Times New Roman"/>
                <a:ea typeface="Times New Roman"/>
                <a:cs typeface="Times New Roman"/>
                <a:sym typeface="Times New Roman"/>
              </a:rPr>
              <a:t>Github: https://github.com/TarikPonciano/Programador-de-Sistema-SENAC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Operadores de Concatenação</a:t>
            </a:r>
            <a:endParaRPr b="0" i="0" sz="2400" u="none" cap="none" strike="noStrike">
              <a:solidFill>
                <a:schemeClr val="dk1"/>
              </a:solidFill>
              <a:latin typeface="Times New Roman"/>
              <a:ea typeface="Times New Roman"/>
              <a:cs typeface="Times New Roman"/>
              <a:sym typeface="Times New Roman"/>
            </a:endParaRPr>
          </a:p>
        </p:txBody>
      </p:sp>
      <p:sp>
        <p:nvSpPr>
          <p:cNvPr id="149" name="Google Shape;149;p20"/>
          <p:cNvSpPr txBox="1"/>
          <p:nvPr/>
        </p:nvSpPr>
        <p:spPr>
          <a:xfrm>
            <a:off x="1589832" y="958916"/>
            <a:ext cx="476555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Open Sans"/>
                <a:ea typeface="Open Sans"/>
                <a:cs typeface="Open Sans"/>
                <a:sym typeface="Open Sans"/>
              </a:rPr>
              <a:t>Concatenação: junção de duas ou mais sequências de caracteres (strings), formando uma nova sequência.</a:t>
            </a:r>
            <a:endParaRPr b="0" i="0" sz="1400" u="none" cap="none" strike="noStrike">
              <a:solidFill>
                <a:srgbClr val="000000"/>
              </a:solidFill>
              <a:latin typeface="Arial"/>
              <a:ea typeface="Arial"/>
              <a:cs typeface="Arial"/>
              <a:sym typeface="Arial"/>
            </a:endParaRPr>
          </a:p>
        </p:txBody>
      </p:sp>
      <p:graphicFrame>
        <p:nvGraphicFramePr>
          <p:cNvPr id="150" name="Google Shape;150;p20"/>
          <p:cNvGraphicFramePr/>
          <p:nvPr/>
        </p:nvGraphicFramePr>
        <p:xfrm>
          <a:off x="2112979" y="1840230"/>
          <a:ext cx="3000000" cy="3000000"/>
        </p:xfrm>
        <a:graphic>
          <a:graphicData uri="http://schemas.openxmlformats.org/drawingml/2006/table">
            <a:tbl>
              <a:tblPr>
                <a:noFill/>
                <a:tableStyleId>{B65E12F6-887C-4427-BDBD-2D7C119615AB}</a:tableStyleId>
              </a:tblPr>
              <a:tblGrid>
                <a:gridCol w="739400"/>
                <a:gridCol w="1020350"/>
                <a:gridCol w="1161950"/>
                <a:gridCol w="2983800"/>
              </a:tblGrid>
              <a:tr h="219075">
                <a:tc>
                  <a:txBody>
                    <a:bodyPr/>
                    <a:lstStyle/>
                    <a:p>
                      <a:pPr indent="0" lvl="0" marL="0" marR="0" rtl="0" algn="ctr">
                        <a:lnSpc>
                          <a:spcPct val="100000"/>
                        </a:lnSpc>
                        <a:spcBef>
                          <a:spcPts val="0"/>
                        </a:spcBef>
                        <a:spcAft>
                          <a:spcPts val="0"/>
                        </a:spcAft>
                        <a:buNone/>
                      </a:pPr>
                      <a:r>
                        <a:rPr b="1" lang="pt-BR" sz="1400" u="none" cap="none" strike="noStrike">
                          <a:latin typeface="Arial"/>
                          <a:ea typeface="Arial"/>
                          <a:cs typeface="Arial"/>
                          <a:sym typeface="Arial"/>
                        </a:rPr>
                        <a:t>Operador</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400" u="none" cap="none" strike="noStrike">
                          <a:latin typeface="Arial"/>
                          <a:ea typeface="Arial"/>
                          <a:cs typeface="Arial"/>
                          <a:sym typeface="Arial"/>
                        </a:rPr>
                        <a:t>Operação</a:t>
                      </a:r>
                      <a:endParaRPr sz="1400" u="none" cap="none" strike="noStrike"/>
                    </a:p>
                  </a:txBody>
                  <a:tcPr marT="45725" marB="45725" marR="91450" marL="91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400" u="none" cap="none" strike="noStrike">
                          <a:latin typeface="Arial"/>
                          <a:ea typeface="Arial"/>
                          <a:cs typeface="Arial"/>
                          <a:sym typeface="Arial"/>
                        </a:rPr>
                        <a:t>Como é usado</a:t>
                      </a:r>
                      <a:endParaRPr sz="1400" u="none" cap="none" strike="noStrike"/>
                    </a:p>
                  </a:txBody>
                  <a:tcPr marT="45725" marB="45725" marR="91450" marL="91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pt-BR" sz="1400" u="none" cap="none" strike="noStrike">
                          <a:latin typeface="Arial"/>
                          <a:ea typeface="Arial"/>
                          <a:cs typeface="Arial"/>
                          <a:sym typeface="Arial"/>
                        </a:rPr>
                        <a:t>Explicação</a:t>
                      </a:r>
                      <a:endParaRPr sz="1400" u="none" cap="none" strike="noStrike"/>
                    </a:p>
                  </a:txBody>
                  <a:tcPr marT="45725" marB="45725" marR="91450" marL="91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r h="177800">
                <a:tc>
                  <a:txBody>
                    <a:bodyPr/>
                    <a:lstStyle/>
                    <a:p>
                      <a:pPr indent="0" lvl="0" marL="0" marR="0" rtl="0" algn="ctr">
                        <a:lnSpc>
                          <a:spcPct val="100000"/>
                        </a:lnSpc>
                        <a:spcBef>
                          <a:spcPts val="0"/>
                        </a:spcBef>
                        <a:spcAft>
                          <a:spcPts val="0"/>
                        </a:spcAft>
                        <a:buNone/>
                      </a:pPr>
                      <a:r>
                        <a:rPr b="1" lang="pt-BR" sz="1400" u="none" cap="none" strike="noStrike">
                          <a:latin typeface="Arial"/>
                          <a:ea typeface="Arial"/>
                          <a:cs typeface="Arial"/>
                          <a:sym typeface="Arial"/>
                        </a:rPr>
                        <a: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400" u="none" cap="none" strike="noStrike"/>
                        <a:t>Concatenação</a:t>
                      </a:r>
                      <a:endParaRPr/>
                    </a:p>
                  </a:txBody>
                  <a:tcPr marT="45725" marB="45725" marR="91450" marL="91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pt-BR" sz="1400" u="none" cap="none" strike="noStrike"/>
                        <a:t>a + b</a:t>
                      </a:r>
                      <a:endParaRPr/>
                    </a:p>
                  </a:txBody>
                  <a:tcPr marT="45725" marB="45725" marR="91450" marL="91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pt-BR" sz="1400" u="none" cap="none" strike="noStrike"/>
                        <a:t>O conteúdo de texto em a é unido ao conteúdo de texto em b, formando assim um novo texto (cadeia de caracteres: string)</a:t>
                      </a:r>
                      <a:endParaRPr/>
                    </a:p>
                  </a:txBody>
                  <a:tcPr marT="45725" marB="45725" marR="91450" marL="91450" anchor="ctr">
                    <a:lnL cap="flat" cmpd="sng" w="9525">
                      <a:solidFill>
                        <a:srgbClr val="EBEBEB"/>
                      </a:solidFill>
                      <a:prstDash val="solid"/>
                      <a:round/>
                      <a:headEnd len="sm" w="sm" type="none"/>
                      <a:tailEnd len="sm" w="sm" type="none"/>
                    </a:lnL>
                    <a:lnR cap="flat" cmpd="sng" w="9525">
                      <a:solidFill>
                        <a:srgbClr val="EBEBEB"/>
                      </a:solidFill>
                      <a:prstDash val="solid"/>
                      <a:round/>
                      <a:headEnd len="sm" w="sm" type="none"/>
                      <a:tailEnd len="sm" w="sm" type="none"/>
                    </a:lnR>
                    <a:lnT cap="flat" cmpd="sng" w="9525">
                      <a:solidFill>
                        <a:srgbClr val="EBEBEB"/>
                      </a:solidFill>
                      <a:prstDash val="solid"/>
                      <a:round/>
                      <a:headEnd len="sm" w="sm" type="none"/>
                      <a:tailEnd len="sm" w="sm" type="none"/>
                    </a:lnT>
                    <a:lnB cap="flat" cmpd="sng" w="9525">
                      <a:solidFill>
                        <a:srgbClr val="EBEBEB"/>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Operador Condicional</a:t>
            </a:r>
            <a:endParaRPr b="0" i="0" sz="2400" u="none" cap="none" strike="noStrike">
              <a:solidFill>
                <a:schemeClr val="dk1"/>
              </a:solidFill>
              <a:latin typeface="Times New Roman"/>
              <a:ea typeface="Times New Roman"/>
              <a:cs typeface="Times New Roman"/>
              <a:sym typeface="Times New Roman"/>
            </a:endParaRPr>
          </a:p>
        </p:txBody>
      </p:sp>
      <p:sp>
        <p:nvSpPr>
          <p:cNvPr id="156" name="Google Shape;156;p21"/>
          <p:cNvSpPr txBox="1"/>
          <p:nvPr/>
        </p:nvSpPr>
        <p:spPr>
          <a:xfrm>
            <a:off x="1589832" y="967420"/>
            <a:ext cx="47655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Open Sans"/>
                <a:ea typeface="Open Sans"/>
                <a:cs typeface="Open Sans"/>
                <a:sym typeface="Open Sans"/>
              </a:rPr>
              <a:t>Similar ao uso de um </a:t>
            </a:r>
            <a:r>
              <a:rPr b="1" i="0" lang="pt-BR" sz="1400" u="none" cap="none" strike="noStrike">
                <a:solidFill>
                  <a:srgbClr val="E64946"/>
                </a:solidFill>
                <a:latin typeface="Open Sans"/>
                <a:ea typeface="Open Sans"/>
                <a:cs typeface="Open Sans"/>
                <a:sym typeface="Open Sans"/>
              </a:rPr>
              <a:t>condicional if-else</a:t>
            </a:r>
            <a:r>
              <a:rPr b="0" i="0" lang="pt-BR" sz="1400" u="none" cap="none" strike="noStrike">
                <a:solidFill>
                  <a:srgbClr val="000000"/>
                </a:solidFill>
                <a:latin typeface="Open Sans"/>
                <a:ea typeface="Open Sans"/>
                <a:cs typeface="Open Sans"/>
                <a:sym typeface="Open Sans"/>
              </a:rPr>
              <a:t> (se-senão).</a:t>
            </a:r>
            <a:endParaRPr b="0" i="0" sz="1400" u="none" cap="none" strike="noStrike">
              <a:solidFill>
                <a:srgbClr val="000000"/>
              </a:solidFill>
              <a:latin typeface="Arial"/>
              <a:ea typeface="Arial"/>
              <a:cs typeface="Arial"/>
              <a:sym typeface="Arial"/>
            </a:endParaRPr>
          </a:p>
        </p:txBody>
      </p:sp>
      <p:sp>
        <p:nvSpPr>
          <p:cNvPr id="157" name="Google Shape;157;p21"/>
          <p:cNvSpPr txBox="1"/>
          <p:nvPr/>
        </p:nvSpPr>
        <p:spPr>
          <a:xfrm>
            <a:off x="1589832" y="1487905"/>
            <a:ext cx="47655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1400" u="none" cap="none" strike="noStrike">
                <a:solidFill>
                  <a:srgbClr val="000000"/>
                </a:solidFill>
                <a:latin typeface="Open Sans"/>
                <a:ea typeface="Open Sans"/>
                <a:cs typeface="Open Sans"/>
                <a:sym typeface="Open Sans"/>
              </a:rPr>
              <a:t>c = (condição)? a : b</a:t>
            </a:r>
            <a:endParaRPr b="0" i="0" sz="1400" u="none" cap="none" strike="noStrike">
              <a:solidFill>
                <a:srgbClr val="000000"/>
              </a:solidFill>
              <a:latin typeface="Arial"/>
              <a:ea typeface="Arial"/>
              <a:cs typeface="Arial"/>
              <a:sym typeface="Arial"/>
            </a:endParaRPr>
          </a:p>
        </p:txBody>
      </p:sp>
      <p:sp>
        <p:nvSpPr>
          <p:cNvPr id="158" name="Google Shape;158;p21"/>
          <p:cNvSpPr txBox="1"/>
          <p:nvPr/>
        </p:nvSpPr>
        <p:spPr>
          <a:xfrm>
            <a:off x="1589831" y="2298588"/>
            <a:ext cx="7127003"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Open Sans"/>
                <a:ea typeface="Open Sans"/>
                <a:cs typeface="Open Sans"/>
                <a:sym typeface="Open Sans"/>
              </a:rPr>
              <a:t>Se a </a:t>
            </a:r>
            <a:r>
              <a:rPr b="0" i="1" lang="pt-BR" sz="1400" u="none" cap="none" strike="noStrike">
                <a:solidFill>
                  <a:srgbClr val="000000"/>
                </a:solidFill>
                <a:latin typeface="Open Sans"/>
                <a:ea typeface="Open Sans"/>
                <a:cs typeface="Open Sans"/>
                <a:sym typeface="Open Sans"/>
              </a:rPr>
              <a:t>condição</a:t>
            </a:r>
            <a:r>
              <a:rPr b="0" i="0" lang="pt-BR" sz="1400" u="none" cap="none" strike="noStrike">
                <a:solidFill>
                  <a:srgbClr val="000000"/>
                </a:solidFill>
                <a:latin typeface="Open Sans"/>
                <a:ea typeface="Open Sans"/>
                <a:cs typeface="Open Sans"/>
                <a:sym typeface="Open Sans"/>
              </a:rPr>
              <a:t> retornar verdadeiro, então o valor de a é atribuído a c. Caso contrário, o valor de b será atribuído a c.</a:t>
            </a:r>
            <a:endParaRPr/>
          </a:p>
          <a:p>
            <a:pPr indent="0" lvl="0" marL="0" marR="0" rtl="0" algn="l">
              <a:lnSpc>
                <a:spcPct val="100000"/>
              </a:lnSpc>
              <a:spcBef>
                <a:spcPts val="0"/>
              </a:spcBef>
              <a:spcAft>
                <a:spcPts val="0"/>
              </a:spcAft>
              <a:buNone/>
            </a:pPr>
            <a:br>
              <a:rPr b="0" i="0" lang="pt-BR" sz="1400" u="none" cap="none" strike="noStrike">
                <a:solidFill>
                  <a:srgbClr val="000000"/>
                </a:solidFill>
                <a:latin typeface="Arial"/>
                <a:ea typeface="Arial"/>
                <a:cs typeface="Arial"/>
                <a:sym typeface="Arial"/>
              </a:rPr>
            </a:br>
            <a:r>
              <a:rPr b="0" i="0" lang="pt-BR" sz="1400" u="none" cap="none" strike="noStrike">
                <a:solidFill>
                  <a:srgbClr val="000000"/>
                </a:solidFill>
                <a:latin typeface="Open Sans"/>
                <a:ea typeface="Open Sans"/>
                <a:cs typeface="Open Sans"/>
                <a:sym typeface="Open Sans"/>
              </a:rPr>
              <a:t>Trata-se de um operador ternário, pois emprega três operandos: a, b e a condição testada.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Estruturas de Condição</a:t>
            </a:r>
            <a:endParaRPr b="0" i="0" sz="2400" u="none" cap="none" strike="noStrike">
              <a:solidFill>
                <a:schemeClr val="dk1"/>
              </a:solidFill>
              <a:latin typeface="Times New Roman"/>
              <a:ea typeface="Times New Roman"/>
              <a:cs typeface="Times New Roman"/>
              <a:sym typeface="Times New Roman"/>
            </a:endParaRPr>
          </a:p>
        </p:txBody>
      </p:sp>
      <p:sp>
        <p:nvSpPr>
          <p:cNvPr id="164" name="Google Shape;164;p22"/>
          <p:cNvSpPr txBox="1"/>
          <p:nvPr/>
        </p:nvSpPr>
        <p:spPr>
          <a:xfrm>
            <a:off x="1589832" y="834090"/>
            <a:ext cx="711365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Em </a:t>
            </a:r>
            <a:r>
              <a:rPr b="1" i="0" lang="pt-BR" sz="1400" u="none" cap="none" strike="noStrike">
                <a:solidFill>
                  <a:srgbClr val="253A44"/>
                </a:solidFill>
                <a:latin typeface="Source Serif Pro"/>
                <a:ea typeface="Source Serif Pro"/>
                <a:cs typeface="Source Serif Pro"/>
                <a:sym typeface="Source Serif Pro"/>
              </a:rPr>
              <a:t>Python</a:t>
            </a:r>
            <a:r>
              <a:rPr b="0" i="0" lang="pt-BR" sz="1400" u="none" cap="none" strike="noStrike">
                <a:solidFill>
                  <a:srgbClr val="253A44"/>
                </a:solidFill>
                <a:latin typeface="Source Serif Pro"/>
                <a:ea typeface="Source Serif Pro"/>
                <a:cs typeface="Source Serif Pro"/>
                <a:sym typeface="Source Serif Pro"/>
              </a:rPr>
              <a:t>, assim como na maioria das linguagens de programação, o programa deve ser capaz de tomar decisões com base em valores e resultados gerados durante sua execução, ou seja, deve ser capaz de decidir se determinada instrução deve ou não ser executada de acordo com uma condição. Para atender a esse tipo de situação, podemos utilizar instruções especiais denominadas </a:t>
            </a:r>
            <a:r>
              <a:rPr b="1" i="0" lang="pt-BR" sz="1400" u="none" cap="none" strike="noStrike">
                <a:solidFill>
                  <a:srgbClr val="253A44"/>
                </a:solidFill>
                <a:latin typeface="Source Serif Pro"/>
                <a:ea typeface="Source Serif Pro"/>
                <a:cs typeface="Source Serif Pro"/>
                <a:sym typeface="Source Serif Pro"/>
              </a:rPr>
              <a:t>estruturas condicionais</a:t>
            </a:r>
            <a:r>
              <a:rPr b="0" i="0" lang="pt-BR" sz="1400" u="none" cap="none" strike="noStrike">
                <a:solidFill>
                  <a:srgbClr val="253A44"/>
                </a:solidFill>
                <a:latin typeface="Source Serif Pro"/>
                <a:ea typeface="Source Serif Pro"/>
                <a:cs typeface="Source Serif Pro"/>
                <a:sym typeface="Source Serif Pro"/>
              </a:rPr>
              <a:t>.</a:t>
            </a:r>
            <a:endParaRPr b="0" i="0" sz="1400" u="none" cap="none" strike="noStrike">
              <a:solidFill>
                <a:srgbClr val="000000"/>
              </a:solidFill>
              <a:latin typeface="Arial"/>
              <a:ea typeface="Arial"/>
              <a:cs typeface="Arial"/>
              <a:sym typeface="Arial"/>
            </a:endParaRPr>
          </a:p>
        </p:txBody>
      </p:sp>
      <p:sp>
        <p:nvSpPr>
          <p:cNvPr id="165" name="Google Shape;165;p22"/>
          <p:cNvSpPr txBox="1"/>
          <p:nvPr/>
        </p:nvSpPr>
        <p:spPr>
          <a:xfrm>
            <a:off x="1701986" y="2401196"/>
            <a:ext cx="4765558" cy="738664"/>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000000"/>
              </a:buClr>
              <a:buSzPts val="1400"/>
              <a:buFont typeface="Arial"/>
              <a:buChar char="•"/>
            </a:pPr>
            <a:r>
              <a:rPr b="1" i="0" lang="pt-BR" sz="1400" u="none" cap="none" strike="noStrike">
                <a:solidFill>
                  <a:srgbClr val="253A44"/>
                </a:solidFill>
                <a:latin typeface="Montserrat"/>
                <a:ea typeface="Montserrat"/>
                <a:cs typeface="Montserrat"/>
                <a:sym typeface="Montserrat"/>
              </a:rPr>
              <a:t>if</a:t>
            </a:r>
            <a:endParaRPr b="0" i="0" sz="1400" u="none" cap="none" strike="noStrike">
              <a:solidFill>
                <a:srgbClr val="253A44"/>
              </a:solidFill>
              <a:latin typeface="Source Serif Pro"/>
              <a:ea typeface="Source Serif Pro"/>
              <a:cs typeface="Source Serif Pro"/>
              <a:sym typeface="Source Serif Pro"/>
            </a:endParaRPr>
          </a:p>
          <a:p>
            <a:pPr indent="-88900" lvl="0" marL="0" marR="0" rtl="0" algn="l">
              <a:lnSpc>
                <a:spcPct val="100000"/>
              </a:lnSpc>
              <a:spcBef>
                <a:spcPts val="0"/>
              </a:spcBef>
              <a:spcAft>
                <a:spcPts val="0"/>
              </a:spcAft>
              <a:buClr>
                <a:srgbClr val="000000"/>
              </a:buClr>
              <a:buSzPts val="1400"/>
              <a:buFont typeface="Arial"/>
              <a:buChar char="•"/>
            </a:pPr>
            <a:r>
              <a:rPr b="1" i="0" lang="pt-BR" sz="1400" u="none" cap="none" strike="noStrike">
                <a:solidFill>
                  <a:srgbClr val="253A44"/>
                </a:solidFill>
                <a:latin typeface="Montserrat"/>
                <a:ea typeface="Montserrat"/>
                <a:cs typeface="Montserrat"/>
                <a:sym typeface="Montserrat"/>
              </a:rPr>
              <a:t>Operadores de comparação</a:t>
            </a:r>
            <a:endParaRPr b="0" i="0" sz="1400" u="none" cap="none" strike="noStrike">
              <a:solidFill>
                <a:srgbClr val="253A44"/>
              </a:solidFill>
              <a:latin typeface="Source Serif Pro"/>
              <a:ea typeface="Source Serif Pro"/>
              <a:cs typeface="Source Serif Pro"/>
              <a:sym typeface="Source Serif Pro"/>
            </a:endParaRPr>
          </a:p>
          <a:p>
            <a:pPr indent="-88900" lvl="0" marL="0" marR="0" rtl="0" algn="l">
              <a:lnSpc>
                <a:spcPct val="100000"/>
              </a:lnSpc>
              <a:spcBef>
                <a:spcPts val="0"/>
              </a:spcBef>
              <a:spcAft>
                <a:spcPts val="0"/>
              </a:spcAft>
              <a:buClr>
                <a:srgbClr val="000000"/>
              </a:buClr>
              <a:buSzPts val="1400"/>
              <a:buFont typeface="Arial"/>
              <a:buChar char="•"/>
            </a:pPr>
            <a:r>
              <a:rPr b="1" i="0" lang="pt-BR" sz="1400" u="none" cap="none" strike="noStrike">
                <a:solidFill>
                  <a:srgbClr val="253A44"/>
                </a:solidFill>
                <a:latin typeface="Montserrat"/>
                <a:ea typeface="Montserrat"/>
                <a:cs typeface="Montserrat"/>
                <a:sym typeface="Montserrat"/>
              </a:rPr>
              <a:t>if-elif-else</a:t>
            </a:r>
            <a:endParaRPr b="0" i="0" sz="1400" u="none" cap="none" strike="noStrike">
              <a:solidFill>
                <a:srgbClr val="253A44"/>
              </a:solidFill>
              <a:latin typeface="Source Serif Pro"/>
              <a:ea typeface="Source Serif Pro"/>
              <a:cs typeface="Source Serif Pro"/>
              <a:sym typeface="Source Serif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9" name="Shape 169"/>
        <p:cNvGrpSpPr/>
        <p:nvPr/>
      </p:nvGrpSpPr>
      <p:grpSpPr>
        <a:xfrm>
          <a:off x="0" y="0"/>
          <a:ext cx="0" cy="0"/>
          <a:chOff x="0" y="0"/>
          <a:chExt cx="0" cy="0"/>
        </a:xfrm>
      </p:grpSpPr>
      <p:sp>
        <p:nvSpPr>
          <p:cNvPr id="170" name="Google Shape;170;p23"/>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Estruturas de Condição com o IF</a:t>
            </a:r>
            <a:endParaRPr b="0" i="0" sz="2400" u="none" cap="none" strike="noStrike">
              <a:solidFill>
                <a:schemeClr val="dk1"/>
              </a:solidFill>
              <a:latin typeface="Times New Roman"/>
              <a:ea typeface="Times New Roman"/>
              <a:cs typeface="Times New Roman"/>
              <a:sym typeface="Times New Roman"/>
            </a:endParaRPr>
          </a:p>
        </p:txBody>
      </p:sp>
      <p:sp>
        <p:nvSpPr>
          <p:cNvPr id="171" name="Google Shape;171;p23"/>
          <p:cNvSpPr txBox="1"/>
          <p:nvPr/>
        </p:nvSpPr>
        <p:spPr>
          <a:xfrm>
            <a:off x="1589832" y="834090"/>
            <a:ext cx="711365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O </a:t>
            </a:r>
            <a:r>
              <a:rPr b="0" i="0" lang="pt-BR" sz="1400" u="none" cap="none" strike="noStrike">
                <a:solidFill>
                  <a:srgbClr val="FF0000"/>
                </a:solidFill>
                <a:latin typeface="Roboto Mono"/>
                <a:ea typeface="Roboto Mono"/>
                <a:cs typeface="Roboto Mono"/>
                <a:sym typeface="Roboto Mono"/>
              </a:rPr>
              <a:t>IF</a:t>
            </a:r>
            <a:r>
              <a:rPr b="0" i="0" lang="pt-BR" sz="1400" u="none" cap="none" strike="noStrike">
                <a:solidFill>
                  <a:srgbClr val="253A44"/>
                </a:solidFill>
                <a:latin typeface="Source Serif Pro"/>
                <a:ea typeface="Source Serif Pro"/>
                <a:cs typeface="Source Serif Pro"/>
                <a:sym typeface="Source Serif Pro"/>
              </a:rPr>
              <a:t> é uma </a:t>
            </a:r>
            <a:r>
              <a:rPr b="1" i="0" lang="pt-BR" sz="1400" u="none" cap="none" strike="noStrike">
                <a:solidFill>
                  <a:srgbClr val="253A44"/>
                </a:solidFill>
                <a:latin typeface="Source Serif Pro"/>
                <a:ea typeface="Source Serif Pro"/>
                <a:cs typeface="Source Serif Pro"/>
                <a:sym typeface="Source Serif Pro"/>
              </a:rPr>
              <a:t>estrutura de condição</a:t>
            </a:r>
            <a:r>
              <a:rPr b="0" i="0" lang="pt-BR" sz="1400" u="none" cap="none" strike="noStrike">
                <a:solidFill>
                  <a:srgbClr val="253A44"/>
                </a:solidFill>
                <a:latin typeface="Source Serif Pro"/>
                <a:ea typeface="Source Serif Pro"/>
                <a:cs typeface="Source Serif Pro"/>
                <a:sym typeface="Source Serif Pro"/>
              </a:rPr>
              <a:t> que permite avaliar uma expressão e, de acordo com seu resultado, executar uma determinada ação.</a:t>
            </a:r>
            <a:endParaRPr b="0" i="0" sz="1400" u="none" cap="none" strike="noStrike">
              <a:solidFill>
                <a:srgbClr val="000000"/>
              </a:solidFill>
              <a:latin typeface="Arial"/>
              <a:ea typeface="Arial"/>
              <a:cs typeface="Arial"/>
              <a:sym typeface="Arial"/>
            </a:endParaRPr>
          </a:p>
        </p:txBody>
      </p:sp>
      <p:sp>
        <p:nvSpPr>
          <p:cNvPr id="172" name="Google Shape;172;p23"/>
          <p:cNvSpPr txBox="1"/>
          <p:nvPr/>
        </p:nvSpPr>
        <p:spPr>
          <a:xfrm>
            <a:off x="1589831" y="1511003"/>
            <a:ext cx="706025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No </a:t>
            </a:r>
            <a:r>
              <a:rPr b="1" i="0" lang="pt-BR" sz="1400" u="none" cap="none" strike="noStrike">
                <a:solidFill>
                  <a:srgbClr val="253A44"/>
                </a:solidFill>
                <a:latin typeface="Source Serif Pro"/>
                <a:ea typeface="Source Serif Pro"/>
                <a:cs typeface="Source Serif Pro"/>
                <a:sym typeface="Source Serif Pro"/>
              </a:rPr>
              <a:t>Código 1</a:t>
            </a:r>
            <a:r>
              <a:rPr b="0" i="0" lang="pt-BR" sz="1400" u="none" cap="none" strike="noStrike">
                <a:solidFill>
                  <a:srgbClr val="253A44"/>
                </a:solidFill>
                <a:latin typeface="Source Serif Pro"/>
                <a:ea typeface="Source Serif Pro"/>
                <a:cs typeface="Source Serif Pro"/>
                <a:sym typeface="Source Serif Pro"/>
              </a:rPr>
              <a:t> a seguir, temos um exemplo de uso do IF no qual verificamos se a variável </a:t>
            </a:r>
            <a:r>
              <a:rPr b="0" i="0" lang="pt-BR" sz="1400" u="none" cap="none" strike="noStrike">
                <a:solidFill>
                  <a:srgbClr val="FF0000"/>
                </a:solidFill>
                <a:latin typeface="Roboto Mono"/>
                <a:ea typeface="Roboto Mono"/>
                <a:cs typeface="Roboto Mono"/>
                <a:sym typeface="Roboto Mono"/>
              </a:rPr>
              <a:t>idade</a:t>
            </a:r>
            <a:r>
              <a:rPr b="0" i="0" lang="pt-BR" sz="1400" u="none" cap="none" strike="noStrike">
                <a:solidFill>
                  <a:srgbClr val="253A44"/>
                </a:solidFill>
                <a:latin typeface="Source Serif Pro"/>
                <a:ea typeface="Source Serif Pro"/>
                <a:cs typeface="Source Serif Pro"/>
                <a:sym typeface="Source Serif Pro"/>
              </a:rPr>
              <a:t> é menor que 20. Em caso positivo, imprimimos uma mensagem na tela, e em caso negativo, o código seguirá normalmente, desconsiderando a linha 3.</a:t>
            </a:r>
            <a:endParaRPr b="0" i="0" sz="1400" u="none" cap="none" strike="noStrike">
              <a:solidFill>
                <a:srgbClr val="000000"/>
              </a:solidFill>
              <a:latin typeface="Arial"/>
              <a:ea typeface="Arial"/>
              <a:cs typeface="Arial"/>
              <a:sym typeface="Arial"/>
            </a:endParaRPr>
          </a:p>
        </p:txBody>
      </p:sp>
      <p:pic>
        <p:nvPicPr>
          <p:cNvPr id="173" name="Google Shape;173;p23"/>
          <p:cNvPicPr preferRelativeResize="0"/>
          <p:nvPr/>
        </p:nvPicPr>
        <p:blipFill rotWithShape="1">
          <a:blip r:embed="rId3">
            <a:alphaModFix/>
          </a:blip>
          <a:srcRect b="0" l="0" r="0" t="0"/>
          <a:stretch/>
        </p:blipFill>
        <p:spPr>
          <a:xfrm>
            <a:off x="1670212" y="2437989"/>
            <a:ext cx="3067050" cy="990600"/>
          </a:xfrm>
          <a:prstGeom prst="rect">
            <a:avLst/>
          </a:prstGeom>
          <a:noFill/>
          <a:ln>
            <a:noFill/>
          </a:ln>
        </p:spPr>
      </p:pic>
      <p:sp>
        <p:nvSpPr>
          <p:cNvPr id="174" name="Google Shape;174;p23"/>
          <p:cNvSpPr txBox="1"/>
          <p:nvPr/>
        </p:nvSpPr>
        <p:spPr>
          <a:xfrm>
            <a:off x="1589831" y="3616912"/>
            <a:ext cx="706025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Como podemos notar, essa estrutura é formada pela palavra reservada </a:t>
            </a:r>
            <a:r>
              <a:rPr b="0" i="0" lang="pt-BR" sz="1400" u="none" cap="none" strike="noStrike">
                <a:solidFill>
                  <a:srgbClr val="FF0000"/>
                </a:solidFill>
                <a:latin typeface="Roboto Mono"/>
                <a:ea typeface="Roboto Mono"/>
                <a:cs typeface="Roboto Mono"/>
                <a:sym typeface="Roboto Mono"/>
              </a:rPr>
              <a:t>if</a:t>
            </a:r>
            <a:r>
              <a:rPr b="0" i="0" lang="pt-BR" sz="1400" u="none" cap="none" strike="noStrike">
                <a:solidFill>
                  <a:srgbClr val="253A44"/>
                </a:solidFill>
                <a:latin typeface="Source Serif Pro"/>
                <a:ea typeface="Source Serif Pro"/>
                <a:cs typeface="Source Serif Pro"/>
                <a:sym typeface="Source Serif Pro"/>
              </a:rPr>
              <a:t>, seguida por uma condição e por dois pontos (</a:t>
            </a:r>
            <a:r>
              <a:rPr b="0" i="0" lang="pt-BR" sz="1400" u="none" cap="none" strike="noStrike">
                <a:solidFill>
                  <a:srgbClr val="FF0000"/>
                </a:solidFill>
                <a:latin typeface="Roboto Mono"/>
                <a:ea typeface="Roboto Mono"/>
                <a:cs typeface="Roboto Mono"/>
                <a:sym typeface="Roboto Mono"/>
              </a:rPr>
              <a:t>:</a:t>
            </a:r>
            <a:r>
              <a:rPr b="0" i="0" lang="pt-BR" sz="1400" u="none" cap="none" strike="noStrike">
                <a:solidFill>
                  <a:srgbClr val="253A44"/>
                </a:solidFill>
                <a:latin typeface="Source Serif Pro"/>
                <a:ea typeface="Source Serif Pro"/>
                <a:cs typeface="Source Serif Pro"/>
                <a:sym typeface="Source Serif Pro"/>
              </a:rPr>
              <a:t>). As linhas abaixo dela formam o bloco de instruções que serão executadas se a condição for atendida. Para isso, elas devem ser indentadas corretamente.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Estruturas de Condição com IF-ELIF-ELSE</a:t>
            </a:r>
            <a:endParaRPr b="0" i="0" sz="2400" u="none" cap="none" strike="noStrike">
              <a:solidFill>
                <a:schemeClr val="dk1"/>
              </a:solidFill>
              <a:latin typeface="Times New Roman"/>
              <a:ea typeface="Times New Roman"/>
              <a:cs typeface="Times New Roman"/>
              <a:sym typeface="Times New Roman"/>
            </a:endParaRPr>
          </a:p>
        </p:txBody>
      </p:sp>
      <p:sp>
        <p:nvSpPr>
          <p:cNvPr id="180" name="Google Shape;180;p24"/>
          <p:cNvSpPr txBox="1"/>
          <p:nvPr/>
        </p:nvSpPr>
        <p:spPr>
          <a:xfrm>
            <a:off x="1589832" y="4444809"/>
            <a:ext cx="47655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https://www.w3schools.com/js/js_if_else.asp</a:t>
            </a:r>
            <a:endParaRPr/>
          </a:p>
        </p:txBody>
      </p:sp>
      <p:sp>
        <p:nvSpPr>
          <p:cNvPr id="181" name="Google Shape;181;p24"/>
          <p:cNvSpPr txBox="1"/>
          <p:nvPr/>
        </p:nvSpPr>
        <p:spPr>
          <a:xfrm>
            <a:off x="1589831" y="679648"/>
            <a:ext cx="7480749"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Vimos anteriormente como utilizar o IF para executar uma ação caso uma condição seja atendida. No entanto, nenhum comportamento específico foi definido para o caso de a condição não ser satisfeita. Quando isso é necessário, precisamos utilizar a palavra reservada </a:t>
            </a:r>
            <a:r>
              <a:rPr b="0" i="0" lang="pt-BR" sz="1400" u="none" cap="none" strike="noStrike">
                <a:solidFill>
                  <a:srgbClr val="FF0000"/>
                </a:solidFill>
                <a:latin typeface="Roboto Mono"/>
                <a:ea typeface="Roboto Mono"/>
                <a:cs typeface="Roboto Mono"/>
                <a:sym typeface="Roboto Mono"/>
              </a:rPr>
              <a:t>else</a:t>
            </a:r>
            <a:r>
              <a:rPr b="0" i="0" lang="pt-BR" sz="1400" u="none" cap="none" strike="noStrike">
                <a:solidFill>
                  <a:srgbClr val="253A44"/>
                </a:solidFill>
                <a:latin typeface="Source Serif Pro"/>
                <a:ea typeface="Source Serif Pro"/>
                <a:cs typeface="Source Serif Pro"/>
                <a:sym typeface="Source Serif Pro"/>
              </a:rPr>
              <a:t>. Adicionalmente, se existir mais de uma condição alternativa que precisa ser verificada, devemos utilizar o </a:t>
            </a:r>
            <a:r>
              <a:rPr b="0" i="0" lang="pt-BR" sz="1400" u="none" cap="none" strike="noStrike">
                <a:solidFill>
                  <a:srgbClr val="FF0000"/>
                </a:solidFill>
                <a:latin typeface="Roboto Mono"/>
                <a:ea typeface="Roboto Mono"/>
                <a:cs typeface="Roboto Mono"/>
                <a:sym typeface="Roboto Mono"/>
              </a:rPr>
              <a:t>elif</a:t>
            </a:r>
            <a:r>
              <a:rPr b="0" i="0" lang="pt-BR" sz="1400" u="none" cap="none" strike="noStrike">
                <a:solidFill>
                  <a:srgbClr val="253A44"/>
                </a:solidFill>
                <a:latin typeface="Source Serif Pro"/>
                <a:ea typeface="Source Serif Pro"/>
                <a:cs typeface="Source Serif Pro"/>
                <a:sym typeface="Source Serif Pro"/>
              </a:rPr>
              <a:t> para avaliar as expressões intermediárias antes de usar o </a:t>
            </a:r>
            <a:r>
              <a:rPr b="0" i="0" lang="pt-BR" sz="1400" u="none" cap="none" strike="noStrike">
                <a:solidFill>
                  <a:srgbClr val="FF0000"/>
                </a:solidFill>
                <a:latin typeface="Roboto Mono"/>
                <a:ea typeface="Roboto Mono"/>
                <a:cs typeface="Roboto Mono"/>
                <a:sym typeface="Roboto Mono"/>
              </a:rPr>
              <a:t>else</a:t>
            </a:r>
            <a:r>
              <a:rPr b="0" i="0" lang="pt-BR" sz="1400" u="none" cap="none" strike="noStrike">
                <a:solidFill>
                  <a:srgbClr val="253A44"/>
                </a:solidFill>
                <a:latin typeface="Source Serif Pro"/>
                <a:ea typeface="Source Serif Pro"/>
                <a:cs typeface="Source Serif Pro"/>
                <a:sym typeface="Source Serif Pro"/>
              </a:rPr>
              <a:t>.</a:t>
            </a:r>
            <a:endParaRPr b="0" i="0" sz="1400" u="none" cap="none" strike="noStrike">
              <a:solidFill>
                <a:srgbClr val="000000"/>
              </a:solidFill>
              <a:latin typeface="Arial"/>
              <a:ea typeface="Arial"/>
              <a:cs typeface="Arial"/>
              <a:sym typeface="Arial"/>
            </a:endParaRPr>
          </a:p>
        </p:txBody>
      </p:sp>
      <p:pic>
        <p:nvPicPr>
          <p:cNvPr id="182" name="Google Shape;182;p24"/>
          <p:cNvPicPr preferRelativeResize="0"/>
          <p:nvPr/>
        </p:nvPicPr>
        <p:blipFill rotWithShape="1">
          <a:blip r:embed="rId3">
            <a:alphaModFix/>
          </a:blip>
          <a:srcRect b="0" l="0" r="0" t="0"/>
          <a:stretch/>
        </p:blipFill>
        <p:spPr>
          <a:xfrm>
            <a:off x="1645044" y="2064643"/>
            <a:ext cx="4171950" cy="2219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Estruturas de Condição com IF-ELIF-ELSE</a:t>
            </a:r>
            <a:endParaRPr b="0" i="0" sz="2400" u="none" cap="none" strike="noStrike">
              <a:solidFill>
                <a:schemeClr val="dk1"/>
              </a:solidFill>
              <a:latin typeface="Times New Roman"/>
              <a:ea typeface="Times New Roman"/>
              <a:cs typeface="Times New Roman"/>
              <a:sym typeface="Times New Roman"/>
            </a:endParaRPr>
          </a:p>
        </p:txBody>
      </p:sp>
      <p:sp>
        <p:nvSpPr>
          <p:cNvPr id="188" name="Google Shape;188;p25"/>
          <p:cNvSpPr txBox="1"/>
          <p:nvPr/>
        </p:nvSpPr>
        <p:spPr>
          <a:xfrm>
            <a:off x="1589832" y="4444809"/>
            <a:ext cx="47655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https://www.w3schools.com/js/js_if_else.asp</a:t>
            </a:r>
            <a:endParaRPr/>
          </a:p>
        </p:txBody>
      </p:sp>
      <p:pic>
        <p:nvPicPr>
          <p:cNvPr id="189" name="Google Shape;189;p25"/>
          <p:cNvPicPr preferRelativeResize="0"/>
          <p:nvPr/>
        </p:nvPicPr>
        <p:blipFill rotWithShape="1">
          <a:blip r:embed="rId3">
            <a:alphaModFix/>
          </a:blip>
          <a:srcRect b="0" l="0" r="0" t="0"/>
          <a:stretch/>
        </p:blipFill>
        <p:spPr>
          <a:xfrm>
            <a:off x="1589832" y="676357"/>
            <a:ext cx="4171950" cy="2219325"/>
          </a:xfrm>
          <a:prstGeom prst="rect">
            <a:avLst/>
          </a:prstGeom>
          <a:noFill/>
          <a:ln>
            <a:noFill/>
          </a:ln>
        </p:spPr>
      </p:pic>
      <p:sp>
        <p:nvSpPr>
          <p:cNvPr id="190" name="Google Shape;190;p25"/>
          <p:cNvSpPr txBox="1"/>
          <p:nvPr/>
        </p:nvSpPr>
        <p:spPr>
          <a:xfrm>
            <a:off x="1589832" y="2971216"/>
            <a:ext cx="7395293"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Na linha 2, verificamos se o valor informado está dentro de uma faixa de valores específica. Caso a condição seja satisfeita, o programa executará a linha 3. Por outro lado, caso o resultado não seja o esperado, então o programa verificará o próximo condicional, na linha 4 e, caso ele seja verdadeiro, a linha 5 será executada. O mesmo ocorre para a verificação da linha 6. Por fim, se nenhuma das condições foi satisfeita, o programa executará o que é especificado no bloco </a:t>
            </a:r>
            <a:r>
              <a:rPr b="0" i="0" lang="pt-BR" sz="1400" u="none" cap="none" strike="noStrike">
                <a:solidFill>
                  <a:srgbClr val="FF0000"/>
                </a:solidFill>
                <a:latin typeface="Roboto Mono"/>
                <a:ea typeface="Roboto Mono"/>
                <a:cs typeface="Roboto Mono"/>
                <a:sym typeface="Roboto Mono"/>
              </a:rPr>
              <a:t>else</a:t>
            </a:r>
            <a:r>
              <a:rPr b="0" i="0" lang="pt-BR" sz="1400" u="none" cap="none" strike="noStrike">
                <a:solidFill>
                  <a:srgbClr val="253A44"/>
                </a:solidFill>
                <a:latin typeface="Source Serif Pro"/>
                <a:ea typeface="Source Serif Pro"/>
                <a:cs typeface="Source Serif Pro"/>
                <a:sym typeface="Source Serif Pro"/>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Estruturas de Condição com IF-ELIF-ELSE</a:t>
            </a:r>
            <a:endParaRPr b="0" i="0" sz="2400" u="none" cap="none" strike="noStrike">
              <a:solidFill>
                <a:schemeClr val="dk1"/>
              </a:solidFill>
              <a:latin typeface="Times New Roman"/>
              <a:ea typeface="Times New Roman"/>
              <a:cs typeface="Times New Roman"/>
              <a:sym typeface="Times New Roman"/>
            </a:endParaRPr>
          </a:p>
        </p:txBody>
      </p:sp>
      <p:sp>
        <p:nvSpPr>
          <p:cNvPr id="196" name="Google Shape;196;p26"/>
          <p:cNvSpPr txBox="1"/>
          <p:nvPr/>
        </p:nvSpPr>
        <p:spPr>
          <a:xfrm>
            <a:off x="1589832" y="4444809"/>
            <a:ext cx="47655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https://www.w3schools.com/js/js_if_else.asp</a:t>
            </a:r>
            <a:endParaRPr/>
          </a:p>
        </p:txBody>
      </p:sp>
      <p:pic>
        <p:nvPicPr>
          <p:cNvPr id="197" name="Google Shape;197;p26"/>
          <p:cNvPicPr preferRelativeResize="0"/>
          <p:nvPr/>
        </p:nvPicPr>
        <p:blipFill rotWithShape="1">
          <a:blip r:embed="rId3">
            <a:alphaModFix/>
          </a:blip>
          <a:srcRect b="0" l="0" r="0" t="0"/>
          <a:stretch/>
        </p:blipFill>
        <p:spPr>
          <a:xfrm>
            <a:off x="1589832" y="676357"/>
            <a:ext cx="4171950" cy="2219325"/>
          </a:xfrm>
          <a:prstGeom prst="rect">
            <a:avLst/>
          </a:prstGeom>
          <a:noFill/>
          <a:ln>
            <a:noFill/>
          </a:ln>
        </p:spPr>
      </p:pic>
      <p:sp>
        <p:nvSpPr>
          <p:cNvPr id="198" name="Google Shape;198;p26"/>
          <p:cNvSpPr txBox="1"/>
          <p:nvPr/>
        </p:nvSpPr>
        <p:spPr>
          <a:xfrm>
            <a:off x="1589832" y="2971216"/>
            <a:ext cx="7395293"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Na linha 2, verificamos se o valor informado está dentro de uma faixa de valores específica. Caso a condição seja satisfeita, o programa executará a linha 3. Por outro lado, caso o resultado não seja o esperado, então o programa verificará o próximo condicional, na linha 4 e, caso ele seja verdadeiro, a linha 5 será executada. O mesmo ocorre para a verificação da linha 6. Por fim, se nenhuma das condições foi satisfeita, o programa executará o que é especificado no bloco </a:t>
            </a:r>
            <a:r>
              <a:rPr b="0" i="0" lang="pt-BR" sz="1400" u="none" cap="none" strike="noStrike">
                <a:solidFill>
                  <a:srgbClr val="FF0000"/>
                </a:solidFill>
                <a:latin typeface="Roboto Mono"/>
                <a:ea typeface="Roboto Mono"/>
                <a:cs typeface="Roboto Mono"/>
                <a:sym typeface="Roboto Mono"/>
              </a:rPr>
              <a:t>else</a:t>
            </a:r>
            <a:r>
              <a:rPr b="0" i="0" lang="pt-BR" sz="1400" u="none" cap="none" strike="noStrike">
                <a:solidFill>
                  <a:srgbClr val="253A44"/>
                </a:solidFill>
                <a:latin typeface="Source Serif Pro"/>
                <a:ea typeface="Source Serif Pro"/>
                <a:cs typeface="Source Serif Pro"/>
                <a:sym typeface="Source Serif Pro"/>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Estruturas de Repetição</a:t>
            </a:r>
            <a:endParaRPr b="0" i="0" sz="2400" u="none" cap="none" strike="noStrike">
              <a:solidFill>
                <a:schemeClr val="dk1"/>
              </a:solidFill>
              <a:latin typeface="Times New Roman"/>
              <a:ea typeface="Times New Roman"/>
              <a:cs typeface="Times New Roman"/>
              <a:sym typeface="Times New Roman"/>
            </a:endParaRPr>
          </a:p>
        </p:txBody>
      </p:sp>
      <p:sp>
        <p:nvSpPr>
          <p:cNvPr id="204" name="Google Shape;204;p27"/>
          <p:cNvSpPr txBox="1"/>
          <p:nvPr/>
        </p:nvSpPr>
        <p:spPr>
          <a:xfrm>
            <a:off x="1589832" y="902697"/>
            <a:ext cx="714702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Em algumas situações, é comum que uma mesma instrução (ou conjunto delas) precise ser executada várias vezes seguidas. Nesses casos, normalmente utilizamos um loop (ou laço de repetição), que permite executar um bloco de código repetidas vezes, enquanto uma dada condição é atendida.</a:t>
            </a:r>
            <a:endParaRPr b="0" i="0" sz="1400" u="none" cap="none" strike="noStrike">
              <a:solidFill>
                <a:srgbClr val="000000"/>
              </a:solidFill>
              <a:latin typeface="Arial"/>
              <a:ea typeface="Arial"/>
              <a:cs typeface="Arial"/>
              <a:sym typeface="Arial"/>
            </a:endParaRPr>
          </a:p>
        </p:txBody>
      </p:sp>
      <p:sp>
        <p:nvSpPr>
          <p:cNvPr id="205" name="Google Shape;205;p27"/>
          <p:cNvSpPr txBox="1"/>
          <p:nvPr/>
        </p:nvSpPr>
        <p:spPr>
          <a:xfrm>
            <a:off x="1589832" y="2311005"/>
            <a:ext cx="714702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Em Python, os loops são codificados por meio dos comandos </a:t>
            </a:r>
            <a:r>
              <a:rPr b="0" i="0" lang="pt-BR" sz="1400" u="none" cap="none" strike="noStrike">
                <a:solidFill>
                  <a:srgbClr val="FF0000"/>
                </a:solidFill>
                <a:latin typeface="Roboto Mono"/>
                <a:ea typeface="Roboto Mono"/>
                <a:cs typeface="Roboto Mono"/>
                <a:sym typeface="Roboto Mono"/>
              </a:rPr>
              <a:t>for</a:t>
            </a:r>
            <a:r>
              <a:rPr b="0" i="0" lang="pt-BR" sz="1400" u="none" cap="none" strike="noStrike">
                <a:solidFill>
                  <a:srgbClr val="253A44"/>
                </a:solidFill>
                <a:latin typeface="Source Serif Pro"/>
                <a:ea typeface="Source Serif Pro"/>
                <a:cs typeface="Source Serif Pro"/>
                <a:sym typeface="Source Serif Pro"/>
              </a:rPr>
              <a:t> e </a:t>
            </a:r>
            <a:r>
              <a:rPr b="0" i="0" lang="pt-BR" sz="1400" u="none" cap="none" strike="noStrike">
                <a:solidFill>
                  <a:srgbClr val="FF0000"/>
                </a:solidFill>
                <a:latin typeface="Roboto Mono"/>
                <a:ea typeface="Roboto Mono"/>
                <a:cs typeface="Roboto Mono"/>
                <a:sym typeface="Roboto Mono"/>
              </a:rPr>
              <a:t>while</a:t>
            </a:r>
            <a:r>
              <a:rPr b="0" i="0" lang="pt-BR" sz="1400" u="none" cap="none" strike="noStrike">
                <a:solidFill>
                  <a:srgbClr val="253A44"/>
                </a:solidFill>
                <a:latin typeface="Source Serif Pro"/>
                <a:ea typeface="Source Serif Pro"/>
                <a:cs typeface="Source Serif Pro"/>
                <a:sym typeface="Source Serif Pro"/>
              </a:rPr>
              <a:t>. O primeiro nos permite percorrer os itens de uma coleção e, para cada um deles, executar um bloco de código. Já o </a:t>
            </a:r>
            <a:r>
              <a:rPr b="0" i="0" lang="pt-BR" sz="1400" u="none" cap="none" strike="noStrike">
                <a:solidFill>
                  <a:srgbClr val="FF0000"/>
                </a:solidFill>
                <a:latin typeface="Roboto Mono"/>
                <a:ea typeface="Roboto Mono"/>
                <a:cs typeface="Roboto Mono"/>
                <a:sym typeface="Roboto Mono"/>
              </a:rPr>
              <a:t>while</a:t>
            </a:r>
            <a:r>
              <a:rPr b="0" i="0" lang="pt-BR" sz="1400" u="none" cap="none" strike="noStrike">
                <a:solidFill>
                  <a:srgbClr val="253A44"/>
                </a:solidFill>
                <a:latin typeface="Source Serif Pro"/>
                <a:ea typeface="Source Serif Pro"/>
                <a:cs typeface="Source Serif Pro"/>
                <a:sym typeface="Source Serif Pro"/>
              </a:rPr>
              <a:t>, executa um conjunto de instruções várias vezes enquanto uma condição é atendida.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Estruturas de Repetição FOR</a:t>
            </a:r>
            <a:endParaRPr b="0" i="0" sz="2400" u="none" cap="none" strike="noStrike">
              <a:solidFill>
                <a:schemeClr val="dk1"/>
              </a:solidFill>
              <a:latin typeface="Times New Roman"/>
              <a:ea typeface="Times New Roman"/>
              <a:cs typeface="Times New Roman"/>
              <a:sym typeface="Times New Roman"/>
            </a:endParaRPr>
          </a:p>
        </p:txBody>
      </p:sp>
      <p:pic>
        <p:nvPicPr>
          <p:cNvPr id="211" name="Google Shape;211;p28"/>
          <p:cNvPicPr preferRelativeResize="0"/>
          <p:nvPr/>
        </p:nvPicPr>
        <p:blipFill rotWithShape="1">
          <a:blip r:embed="rId3">
            <a:alphaModFix/>
          </a:blip>
          <a:srcRect b="0" l="0" r="0" t="0"/>
          <a:stretch/>
        </p:blipFill>
        <p:spPr>
          <a:xfrm>
            <a:off x="1589832" y="938873"/>
            <a:ext cx="3600450" cy="876300"/>
          </a:xfrm>
          <a:prstGeom prst="rect">
            <a:avLst/>
          </a:prstGeom>
          <a:noFill/>
          <a:ln>
            <a:noFill/>
          </a:ln>
        </p:spPr>
      </p:pic>
      <p:sp>
        <p:nvSpPr>
          <p:cNvPr id="212" name="Google Shape;212;p28"/>
          <p:cNvSpPr txBox="1"/>
          <p:nvPr/>
        </p:nvSpPr>
        <p:spPr>
          <a:xfrm>
            <a:off x="1589832" y="2595823"/>
            <a:ext cx="702021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A variável definida na linha 1 é uma lista inicializada com uma sequência de valores do tipo string. A instrução </a:t>
            </a:r>
            <a:r>
              <a:rPr b="0" i="0" lang="pt-BR" sz="1400" u="none" cap="none" strike="noStrike">
                <a:solidFill>
                  <a:srgbClr val="FF0000"/>
                </a:solidFill>
                <a:latin typeface="Roboto Mono"/>
                <a:ea typeface="Roboto Mono"/>
                <a:cs typeface="Roboto Mono"/>
                <a:sym typeface="Roboto Mono"/>
              </a:rPr>
              <a:t>for</a:t>
            </a:r>
            <a:r>
              <a:rPr b="0" i="0" lang="pt-BR" sz="1400" u="none" cap="none" strike="noStrike">
                <a:solidFill>
                  <a:srgbClr val="253A44"/>
                </a:solidFill>
                <a:latin typeface="Source Serif Pro"/>
                <a:ea typeface="Source Serif Pro"/>
                <a:cs typeface="Source Serif Pro"/>
                <a:sym typeface="Source Serif Pro"/>
              </a:rPr>
              <a:t> percorre todos esses elementos, um por vez e, em cada caso, atribui o valor do item à variável </a:t>
            </a:r>
            <a:r>
              <a:rPr b="0" i="0" lang="pt-BR" sz="1400" u="none" cap="none" strike="noStrike">
                <a:solidFill>
                  <a:srgbClr val="FF0000"/>
                </a:solidFill>
                <a:latin typeface="Roboto Mono"/>
                <a:ea typeface="Roboto Mono"/>
                <a:cs typeface="Roboto Mono"/>
                <a:sym typeface="Roboto Mono"/>
              </a:rPr>
              <a:t>n</a:t>
            </a:r>
            <a:r>
              <a:rPr b="0" i="0" lang="pt-BR" sz="1400" u="none" cap="none" strike="noStrike">
                <a:solidFill>
                  <a:srgbClr val="253A44"/>
                </a:solidFill>
                <a:latin typeface="Source Serif Pro"/>
                <a:ea typeface="Source Serif Pro"/>
                <a:cs typeface="Source Serif Pro"/>
                <a:sym typeface="Source Serif Pro"/>
              </a:rPr>
              <a:t>, que é impressa em seguida. O resultado, então, é a impressão de todos os nomes contidos na lista.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nvSpPr>
        <p:spPr>
          <a:xfrm>
            <a:off x="1589832" y="13915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Estruturas de Repetição While</a:t>
            </a:r>
            <a:endParaRPr b="0" i="0" sz="2400" u="none" cap="none" strike="noStrike">
              <a:solidFill>
                <a:schemeClr val="dk1"/>
              </a:solidFill>
              <a:latin typeface="Times New Roman"/>
              <a:ea typeface="Times New Roman"/>
              <a:cs typeface="Times New Roman"/>
              <a:sym typeface="Times New Roman"/>
            </a:endParaRPr>
          </a:p>
        </p:txBody>
      </p:sp>
      <p:sp>
        <p:nvSpPr>
          <p:cNvPr id="218" name="Google Shape;218;p29"/>
          <p:cNvSpPr txBox="1"/>
          <p:nvPr/>
        </p:nvSpPr>
        <p:spPr>
          <a:xfrm>
            <a:off x="1589831" y="796836"/>
            <a:ext cx="712700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O comando </a:t>
            </a:r>
            <a:r>
              <a:rPr b="0" i="0" lang="pt-BR" sz="1400" u="none" cap="none" strike="noStrike">
                <a:solidFill>
                  <a:srgbClr val="FF0000"/>
                </a:solidFill>
                <a:latin typeface="Roboto Mono"/>
                <a:ea typeface="Roboto Mono"/>
                <a:cs typeface="Roboto Mono"/>
                <a:sym typeface="Roboto Mono"/>
              </a:rPr>
              <a:t>while</a:t>
            </a:r>
            <a:r>
              <a:rPr b="0" i="0" lang="pt-BR" sz="1400" u="none" cap="none" strike="noStrike">
                <a:solidFill>
                  <a:srgbClr val="253A44"/>
                </a:solidFill>
                <a:latin typeface="Source Serif Pro"/>
                <a:ea typeface="Source Serif Pro"/>
                <a:cs typeface="Source Serif Pro"/>
                <a:sym typeface="Source Serif Pro"/>
              </a:rPr>
              <a:t>, por sua vez, faz com que um conjunto de instruções seja executado enquanto uma condição for atendida. Quando o resultado passa a ser falso, a execução é interrompida, saindo do loop, e passa para o próximo bloco.</a:t>
            </a:r>
            <a:endParaRPr b="0" i="0" sz="1400" u="none" cap="none" strike="noStrike">
              <a:solidFill>
                <a:srgbClr val="000000"/>
              </a:solidFill>
              <a:latin typeface="Arial"/>
              <a:ea typeface="Arial"/>
              <a:cs typeface="Arial"/>
              <a:sym typeface="Arial"/>
            </a:endParaRPr>
          </a:p>
        </p:txBody>
      </p:sp>
      <p:sp>
        <p:nvSpPr>
          <p:cNvPr id="219" name="Google Shape;219;p29"/>
          <p:cNvSpPr txBox="1"/>
          <p:nvPr/>
        </p:nvSpPr>
        <p:spPr>
          <a:xfrm>
            <a:off x="1589831" y="1634499"/>
            <a:ext cx="476555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Vemos um exemplo de uso do laço </a:t>
            </a:r>
            <a:r>
              <a:rPr b="0" i="0" lang="pt-BR" sz="1400" u="none" cap="none" strike="noStrike">
                <a:solidFill>
                  <a:srgbClr val="FF0000"/>
                </a:solidFill>
                <a:latin typeface="Roboto Mono"/>
                <a:ea typeface="Roboto Mono"/>
                <a:cs typeface="Roboto Mono"/>
                <a:sym typeface="Roboto Mono"/>
              </a:rPr>
              <a:t>while</a:t>
            </a:r>
            <a:r>
              <a:rPr b="0" i="0" lang="pt-BR" sz="1400" u="none" cap="none" strike="noStrike">
                <a:solidFill>
                  <a:srgbClr val="253A44"/>
                </a:solidFill>
                <a:latin typeface="Source Serif Pro"/>
                <a:ea typeface="Source Serif Pro"/>
                <a:cs typeface="Source Serif Pro"/>
                <a:sym typeface="Source Serif Pro"/>
              </a:rPr>
              <a:t>, onde definimos a variável </a:t>
            </a:r>
            <a:r>
              <a:rPr b="0" i="0" lang="pt-BR" sz="1400" u="none" cap="none" strike="noStrike">
                <a:solidFill>
                  <a:srgbClr val="FF0000"/>
                </a:solidFill>
                <a:latin typeface="Roboto Mono"/>
                <a:ea typeface="Roboto Mono"/>
                <a:cs typeface="Roboto Mono"/>
                <a:sym typeface="Roboto Mono"/>
              </a:rPr>
              <a:t>contador</a:t>
            </a:r>
            <a:r>
              <a:rPr b="0" i="0" lang="pt-BR" sz="1400" u="none" cap="none" strike="noStrike">
                <a:solidFill>
                  <a:srgbClr val="253A44"/>
                </a:solidFill>
                <a:latin typeface="Source Serif Pro"/>
                <a:ea typeface="Source Serif Pro"/>
                <a:cs typeface="Source Serif Pro"/>
                <a:sym typeface="Source Serif Pro"/>
              </a:rPr>
              <a:t>, iniciando com 0, e enquanto seu valor for menor que 5, executamos as instruções das linhas 3 e 4.</a:t>
            </a:r>
            <a:endParaRPr b="0" i="0" sz="1400" u="none" cap="none" strike="noStrike">
              <a:solidFill>
                <a:srgbClr val="000000"/>
              </a:solidFill>
              <a:latin typeface="Arial"/>
              <a:ea typeface="Arial"/>
              <a:cs typeface="Arial"/>
              <a:sym typeface="Arial"/>
            </a:endParaRPr>
          </a:p>
        </p:txBody>
      </p:sp>
      <p:pic>
        <p:nvPicPr>
          <p:cNvPr id="220" name="Google Shape;220;p29"/>
          <p:cNvPicPr preferRelativeResize="0"/>
          <p:nvPr/>
        </p:nvPicPr>
        <p:blipFill rotWithShape="1">
          <a:blip r:embed="rId3">
            <a:alphaModFix/>
          </a:blip>
          <a:srcRect b="0" l="0" r="0" t="0"/>
          <a:stretch/>
        </p:blipFill>
        <p:spPr>
          <a:xfrm>
            <a:off x="1699586" y="2687605"/>
            <a:ext cx="2714625" cy="1038225"/>
          </a:xfrm>
          <a:prstGeom prst="rect">
            <a:avLst/>
          </a:prstGeom>
          <a:noFill/>
          <a:ln>
            <a:noFill/>
          </a:ln>
        </p:spPr>
      </p:pic>
      <p:sp>
        <p:nvSpPr>
          <p:cNvPr id="221" name="Google Shape;221;p29"/>
          <p:cNvSpPr txBox="1"/>
          <p:nvPr/>
        </p:nvSpPr>
        <p:spPr>
          <a:xfrm>
            <a:off x="1589831" y="3869610"/>
            <a:ext cx="723510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253A44"/>
                </a:solidFill>
                <a:latin typeface="Source Serif Pro"/>
                <a:ea typeface="Source Serif Pro"/>
                <a:cs typeface="Source Serif Pro"/>
                <a:sym typeface="Source Serif Pro"/>
              </a:rPr>
              <a:t>Observe que na linha 4 incrementamos a variável </a:t>
            </a:r>
            <a:r>
              <a:rPr b="0" i="0" lang="pt-BR" sz="1400" u="none" cap="none" strike="noStrike">
                <a:solidFill>
                  <a:srgbClr val="FF0000"/>
                </a:solidFill>
                <a:latin typeface="Roboto Mono"/>
                <a:ea typeface="Roboto Mono"/>
                <a:cs typeface="Roboto Mono"/>
                <a:sym typeface="Roboto Mono"/>
              </a:rPr>
              <a:t>contador</a:t>
            </a:r>
            <a:r>
              <a:rPr b="0" i="0" lang="pt-BR" sz="1400" u="none" cap="none" strike="noStrike">
                <a:solidFill>
                  <a:srgbClr val="253A44"/>
                </a:solidFill>
                <a:latin typeface="Source Serif Pro"/>
                <a:ea typeface="Source Serif Pro"/>
                <a:cs typeface="Source Serif Pro"/>
                <a:sym typeface="Source Serif Pro"/>
              </a:rPr>
              <a:t>, de forma que em algum momento seu valor igual a 5. Quando isso for verificado na linha 2, o laço será interrompido. Caso a condição de parada nunca seja atingida, o loop será executado infinitamente, gerando problemas no programa.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3"/>
          <p:cNvSpPr txBox="1"/>
          <p:nvPr/>
        </p:nvSpPr>
        <p:spPr>
          <a:xfrm>
            <a:off x="1649902" y="33271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a:t>
            </a:r>
            <a:endParaRPr b="0" i="0" sz="2400" u="none" cap="none" strike="noStrike">
              <a:solidFill>
                <a:schemeClr val="dk1"/>
              </a:solidFill>
              <a:latin typeface="Times New Roman"/>
              <a:ea typeface="Times New Roman"/>
              <a:cs typeface="Times New Roman"/>
              <a:sym typeface="Times New Roman"/>
            </a:endParaRPr>
          </a:p>
        </p:txBody>
      </p:sp>
      <p:sp>
        <p:nvSpPr>
          <p:cNvPr id="35" name="Google Shape;35;p3"/>
          <p:cNvSpPr txBox="1"/>
          <p:nvPr/>
        </p:nvSpPr>
        <p:spPr>
          <a:xfrm>
            <a:off x="1649900" y="1323187"/>
            <a:ext cx="690007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111111"/>
                </a:solidFill>
                <a:latin typeface="Roboto"/>
                <a:ea typeface="Roboto"/>
                <a:cs typeface="Roboto"/>
                <a:sym typeface="Roboto"/>
              </a:rPr>
              <a:t>Um tipo de dado nada mais que é algo do mundo real que pode ser representado computacionalmente. Por exemplo, os números que pertencem ao conjunto dos números inteiros, os números que pertencem ao conjunto dos números reais, letras, caracteres especiais, acentuação, pontuação, palavras, etc.</a:t>
            </a:r>
            <a:endParaRPr b="0" i="0" sz="1400" u="none" cap="none" strike="noStrike">
              <a:solidFill>
                <a:srgbClr val="000000"/>
              </a:solidFill>
              <a:latin typeface="Arial"/>
              <a:ea typeface="Arial"/>
              <a:cs typeface="Arial"/>
              <a:sym typeface="Arial"/>
            </a:endParaRPr>
          </a:p>
        </p:txBody>
      </p:sp>
      <p:sp>
        <p:nvSpPr>
          <p:cNvPr id="36" name="Google Shape;36;p3"/>
          <p:cNvSpPr txBox="1"/>
          <p:nvPr/>
        </p:nvSpPr>
        <p:spPr>
          <a:xfrm>
            <a:off x="1649900" y="2866207"/>
            <a:ext cx="690007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111111"/>
                </a:solidFill>
                <a:latin typeface="Roboto"/>
                <a:ea typeface="Roboto"/>
                <a:cs typeface="Roboto"/>
                <a:sym typeface="Roboto"/>
              </a:rPr>
              <a:t>As linguagens de programação implementam formas de representar e manipular esses dados, que podem ser classificados em dois grandes grupos: os tipos de dados primitivos e os tipos de dados não primitivos.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nvSpPr>
        <p:spPr>
          <a:xfrm>
            <a:off x="1583157" y="312694"/>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Estruturas de Repetição</a:t>
            </a:r>
            <a:endParaRPr b="0" i="0" sz="2400" u="none" cap="none" strike="noStrike">
              <a:solidFill>
                <a:schemeClr val="dk1"/>
              </a:solidFill>
              <a:latin typeface="Times New Roman"/>
              <a:ea typeface="Times New Roman"/>
              <a:cs typeface="Times New Roman"/>
              <a:sym typeface="Times New Roman"/>
            </a:endParaRPr>
          </a:p>
        </p:txBody>
      </p:sp>
      <p:sp>
        <p:nvSpPr>
          <p:cNvPr id="227" name="Google Shape;227;p30"/>
          <p:cNvSpPr txBox="1"/>
          <p:nvPr/>
        </p:nvSpPr>
        <p:spPr>
          <a:xfrm>
            <a:off x="1583156" y="1260164"/>
            <a:ext cx="6112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sng" cap="none" strike="noStrike">
                <a:solidFill>
                  <a:srgbClr val="000000"/>
                </a:solidFill>
                <a:latin typeface="Arial"/>
                <a:ea typeface="Arial"/>
                <a:cs typeface="Arial"/>
                <a:sym typeface="Arial"/>
                <a:hlinkClick r:id="rId3">
                  <a:extLst>
                    <a:ext uri="{A12FA001-AC4F-418D-AE19-62706E023703}">
                      <ahyp:hlinkClr val="tx"/>
                    </a:ext>
                  </a:extLst>
                </a:hlinkClick>
              </a:rPr>
              <a:t>https://pythonacademy.com.br/blog/estruturas-de-repeticao</a:t>
            </a:r>
            <a:endParaRPr b="0" i="0" sz="1400" u="none" cap="none" strike="noStrike">
              <a:solidFill>
                <a:srgbClr val="000000"/>
              </a:solidFill>
              <a:latin typeface="Arial"/>
              <a:ea typeface="Arial"/>
              <a:cs typeface="Arial"/>
              <a:sym typeface="Arial"/>
            </a:endParaRPr>
          </a:p>
        </p:txBody>
      </p:sp>
      <p:sp>
        <p:nvSpPr>
          <p:cNvPr id="228" name="Google Shape;228;p30"/>
          <p:cNvSpPr txBox="1"/>
          <p:nvPr/>
        </p:nvSpPr>
        <p:spPr>
          <a:xfrm>
            <a:off x="1583156" y="1801726"/>
            <a:ext cx="47622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sng" cap="none" strike="noStrike">
                <a:solidFill>
                  <a:srgbClr val="000000"/>
                </a:solidFill>
                <a:latin typeface="Arial"/>
                <a:ea typeface="Arial"/>
                <a:cs typeface="Arial"/>
                <a:sym typeface="Arial"/>
                <a:hlinkClick r:id="rId4">
                  <a:extLst>
                    <a:ext uri="{A12FA001-AC4F-418D-AE19-62706E023703}">
                      <ahyp:hlinkClr val="tx"/>
                    </a:ext>
                  </a:extLst>
                </a:hlinkClick>
              </a:rPr>
              <a:t>http://curso.grupysanca.com.br/pt/latest/repeticao.html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nvSpPr>
        <p:spPr>
          <a:xfrm>
            <a:off x="1583157" y="312694"/>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Exercícios</a:t>
            </a:r>
            <a:endParaRPr b="0" i="0" sz="2400" u="none" cap="none" strike="noStrike">
              <a:solidFill>
                <a:schemeClr val="dk1"/>
              </a:solidFill>
              <a:latin typeface="Times New Roman"/>
              <a:ea typeface="Times New Roman"/>
              <a:cs typeface="Times New Roman"/>
              <a:sym typeface="Times New Roman"/>
            </a:endParaRPr>
          </a:p>
        </p:txBody>
      </p:sp>
      <p:sp>
        <p:nvSpPr>
          <p:cNvPr id="234" name="Google Shape;234;p31"/>
          <p:cNvSpPr txBox="1"/>
          <p:nvPr/>
        </p:nvSpPr>
        <p:spPr>
          <a:xfrm>
            <a:off x="1583157" y="1039907"/>
            <a:ext cx="704023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Faça um algoritmo que leia os valores A, B, C e imprima na tela se a soma de A + B é menor que C. </a:t>
            </a:r>
            <a:endParaRPr/>
          </a:p>
        </p:txBody>
      </p:sp>
      <p:sp>
        <p:nvSpPr>
          <p:cNvPr id="235" name="Google Shape;235;p31"/>
          <p:cNvSpPr txBox="1"/>
          <p:nvPr/>
        </p:nvSpPr>
        <p:spPr>
          <a:xfrm>
            <a:off x="1583157" y="1725365"/>
            <a:ext cx="692677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Faça um algoritmo para receber um número qualquer e informar na tela se é par ou ímpar. </a:t>
            </a:r>
            <a:endParaRPr/>
          </a:p>
        </p:txBody>
      </p:sp>
      <p:sp>
        <p:nvSpPr>
          <p:cNvPr id="236" name="Google Shape;236;p31"/>
          <p:cNvSpPr txBox="1"/>
          <p:nvPr/>
        </p:nvSpPr>
        <p:spPr>
          <a:xfrm>
            <a:off x="1583157" y="2392147"/>
            <a:ext cx="692677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Faça um algoritmo que leia dois valores inteiros A e B se os valores forem iguais deverá somar os dois, caso contrário multiplique A por B. Ao final de qualquer um dos cálculos deve-se atribuir o resultado para uma variável C e mostrar seu conteúdo na tela. </a:t>
            </a:r>
            <a:endParaRPr/>
          </a:p>
        </p:txBody>
      </p:sp>
      <p:sp>
        <p:nvSpPr>
          <p:cNvPr id="237" name="Google Shape;237;p31"/>
          <p:cNvSpPr txBox="1"/>
          <p:nvPr/>
        </p:nvSpPr>
        <p:spPr>
          <a:xfrm>
            <a:off x="1583157" y="3489816"/>
            <a:ext cx="6973491"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Escreva um algoritmo que leia três valores inteiros e diferentes e mostre-os em ordem decrescente.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8" name="Google Shape;238;p31"/>
          <p:cNvSpPr txBox="1"/>
          <p:nvPr/>
        </p:nvSpPr>
        <p:spPr>
          <a:xfrm>
            <a:off x="1583157" y="4103593"/>
            <a:ext cx="7086957"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Escrever um algoritmo que leia o nome e as três notas obtidas por um aluno durante o semestre. Calcular a sua média (aritmética), informar o nome e sua menção aprovado (media &gt;= 7), Reprovado (media &lt;= 5) e Recuperação (media entre 5.1 a 6.9)</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nvSpPr>
        <p:spPr>
          <a:xfrm>
            <a:off x="1583157" y="312694"/>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Exercícios</a:t>
            </a:r>
            <a:endParaRPr b="0" i="0" sz="2400" u="none" cap="none" strike="noStrike">
              <a:solidFill>
                <a:schemeClr val="dk1"/>
              </a:solidFill>
              <a:latin typeface="Times New Roman"/>
              <a:ea typeface="Times New Roman"/>
              <a:cs typeface="Times New Roman"/>
              <a:sym typeface="Times New Roman"/>
            </a:endParaRPr>
          </a:p>
        </p:txBody>
      </p:sp>
      <p:sp>
        <p:nvSpPr>
          <p:cNvPr id="244" name="Google Shape;244;p32"/>
          <p:cNvSpPr txBox="1"/>
          <p:nvPr/>
        </p:nvSpPr>
        <p:spPr>
          <a:xfrm>
            <a:off x="1583156" y="997069"/>
            <a:ext cx="70869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O cardápio de uma lanchonete é o seguinte:</a:t>
            </a:r>
            <a:endParaRPr/>
          </a:p>
        </p:txBody>
      </p:sp>
      <p:graphicFrame>
        <p:nvGraphicFramePr>
          <p:cNvPr id="245" name="Google Shape;245;p32"/>
          <p:cNvGraphicFramePr/>
          <p:nvPr/>
        </p:nvGraphicFramePr>
        <p:xfrm>
          <a:off x="1583156" y="1447340"/>
          <a:ext cx="3000000" cy="3000000"/>
        </p:xfrm>
        <a:graphic>
          <a:graphicData uri="http://schemas.openxmlformats.org/drawingml/2006/table">
            <a:tbl>
              <a:tblPr bandRow="1" firstRow="1">
                <a:noFill/>
                <a:tableStyleId>{158C6BDA-A4F9-4AAC-B231-46F613C0FD72}</a:tableStyleId>
              </a:tblPr>
              <a:tblGrid>
                <a:gridCol w="3048000"/>
                <a:gridCol w="3048000"/>
              </a:tblGrid>
              <a:tr h="370850">
                <a:tc>
                  <a:txBody>
                    <a:bodyPr/>
                    <a:lstStyle/>
                    <a:p>
                      <a:pPr indent="0" lvl="0" marL="0" marR="0" rtl="0" algn="l">
                        <a:lnSpc>
                          <a:spcPct val="100000"/>
                        </a:lnSpc>
                        <a:spcBef>
                          <a:spcPts val="0"/>
                        </a:spcBef>
                        <a:spcAft>
                          <a:spcPts val="0"/>
                        </a:spcAft>
                        <a:buNone/>
                      </a:pPr>
                      <a:r>
                        <a:rPr lang="pt-BR" sz="1400" u="none" cap="none" strike="noStrike"/>
                        <a:t>Especificação </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Preço unitário</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pt-BR" sz="1400" u="none" cap="none" strike="noStrike"/>
                        <a:t>100 Cachorro quente </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1,10</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pt-BR" sz="1400" u="none" cap="none" strike="noStrike"/>
                        <a:t>101 Bauru simples </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1,30</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pt-BR" sz="1400" u="none" cap="none" strike="noStrike"/>
                        <a:t>102 Bauru c/ovo </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1,50</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pt-BR" sz="1400" u="none" cap="none" strike="noStrike"/>
                        <a:t>103 Hamburger</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1,10</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pt-BR" sz="1400" u="none" cap="none" strike="noStrike"/>
                        <a:t>104 Cheeseburger </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1,30</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pt-BR" sz="1400" u="none" cap="none" strike="noStrike"/>
                        <a:t>105 Refrigerante </a:t>
                      </a:r>
                      <a:endParaRPr/>
                    </a:p>
                  </a:txBody>
                  <a:tcPr marT="45725" marB="45725" marR="91450" marL="91450"/>
                </a:tc>
                <a:tc>
                  <a:txBody>
                    <a:bodyPr/>
                    <a:lstStyle/>
                    <a:p>
                      <a:pPr indent="0" lvl="0" marL="0" marR="0" rtl="0" algn="l">
                        <a:lnSpc>
                          <a:spcPct val="100000"/>
                        </a:lnSpc>
                        <a:spcBef>
                          <a:spcPts val="0"/>
                        </a:spcBef>
                        <a:spcAft>
                          <a:spcPts val="0"/>
                        </a:spcAft>
                        <a:buNone/>
                      </a:pPr>
                      <a:r>
                        <a:rPr lang="pt-BR" sz="1400" u="none" cap="none" strike="noStrike"/>
                        <a:t>1,00</a:t>
                      </a:r>
                      <a:endParaRPr/>
                    </a:p>
                  </a:txBody>
                  <a:tcPr marT="45725" marB="45725" marR="91450" marL="91450"/>
                </a:tc>
              </a:tr>
            </a:tbl>
          </a:graphicData>
        </a:graphic>
      </p:graphicFrame>
      <p:sp>
        <p:nvSpPr>
          <p:cNvPr id="246" name="Google Shape;246;p32"/>
          <p:cNvSpPr txBox="1"/>
          <p:nvPr/>
        </p:nvSpPr>
        <p:spPr>
          <a:xfrm>
            <a:off x="1583155" y="4146431"/>
            <a:ext cx="619258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Escrever um algoritmo que leia o código do item pedido, a quantidade e calcule o valor a ser pago por aquele lanche. Considere que a cada execução somente será calculado um item.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nvSpPr>
        <p:spPr>
          <a:xfrm>
            <a:off x="1583157" y="312694"/>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Exercícios</a:t>
            </a:r>
            <a:endParaRPr b="0" i="0" sz="2400" u="none" cap="none" strike="noStrike">
              <a:solidFill>
                <a:schemeClr val="dk1"/>
              </a:solidFill>
              <a:latin typeface="Times New Roman"/>
              <a:ea typeface="Times New Roman"/>
              <a:cs typeface="Times New Roman"/>
              <a:sym typeface="Times New Roman"/>
            </a:endParaRPr>
          </a:p>
        </p:txBody>
      </p:sp>
      <p:sp>
        <p:nvSpPr>
          <p:cNvPr id="252" name="Google Shape;252;p33"/>
          <p:cNvSpPr txBox="1"/>
          <p:nvPr/>
        </p:nvSpPr>
        <p:spPr>
          <a:xfrm>
            <a:off x="1583157" y="933118"/>
            <a:ext cx="6659792" cy="3323987"/>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404040"/>
                </a:solidFill>
                <a:latin typeface="Lato"/>
                <a:ea typeface="Lato"/>
                <a:cs typeface="Lato"/>
                <a:sym typeface="Lato"/>
              </a:rPr>
              <a:t> Calcule a tabuada do 13.</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04040"/>
              </a:solidFill>
              <a:latin typeface="Lato"/>
              <a:ea typeface="Lato"/>
              <a:cs typeface="Lato"/>
              <a:sym typeface="Lato"/>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404040"/>
                </a:solidFill>
                <a:latin typeface="Lato"/>
                <a:ea typeface="Lato"/>
                <a:cs typeface="Lato"/>
                <a:sym typeface="Lato"/>
              </a:rPr>
              <a:t>Ler do teclado 10 números e imprima a quantidade de números entre 10 e 50.</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04040"/>
              </a:solidFill>
              <a:latin typeface="Lato"/>
              <a:ea typeface="Lato"/>
              <a:cs typeface="Lato"/>
              <a:sym typeface="Lato"/>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404040"/>
                </a:solidFill>
                <a:latin typeface="Lato"/>
                <a:ea typeface="Lato"/>
                <a:cs typeface="Lato"/>
                <a:sym typeface="Lato"/>
              </a:rPr>
              <a:t>Ler do teclado uma lista com 5 inteiros e imprimir o menor valor.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04040"/>
              </a:solidFill>
              <a:latin typeface="Lato"/>
              <a:ea typeface="Lato"/>
              <a:cs typeface="Lato"/>
              <a:sym typeface="Lato"/>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404040"/>
                </a:solidFill>
                <a:latin typeface="Lato"/>
                <a:ea typeface="Lato"/>
                <a:cs typeface="Lato"/>
                <a:sym typeface="Lato"/>
              </a:rPr>
              <a:t>Calcule o somatório dos números de 1 a 100 e imprima o resultado.</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04040"/>
              </a:solidFill>
              <a:latin typeface="Lato"/>
              <a:ea typeface="Lato"/>
              <a:cs typeface="Lato"/>
              <a:sym typeface="Lato"/>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404040"/>
                </a:solidFill>
                <a:latin typeface="Lato"/>
                <a:ea typeface="Lato"/>
                <a:cs typeface="Lato"/>
                <a:sym typeface="Lato"/>
              </a:rPr>
              <a:t>Receba dois números inteiros correspondentes à largura e altura. Devolva uma cadeia de caracteres</a:t>
            </a:r>
            <a:r>
              <a:rPr b="0" i="0" lang="pt-BR" sz="1400" u="none" cap="none" strike="noStrike">
                <a:solidFill>
                  <a:srgbClr val="FF0000"/>
                </a:solidFill>
                <a:latin typeface="Lato"/>
                <a:ea typeface="Lato"/>
                <a:cs typeface="Lato"/>
                <a:sym typeface="Lato"/>
              </a:rPr>
              <a:t> # </a:t>
            </a:r>
            <a:r>
              <a:rPr b="0" i="0" lang="pt-BR" sz="1400" u="none" cap="none" strike="noStrike">
                <a:solidFill>
                  <a:srgbClr val="404040"/>
                </a:solidFill>
                <a:latin typeface="Lato"/>
                <a:ea typeface="Lato"/>
                <a:cs typeface="Lato"/>
                <a:sym typeface="Lato"/>
              </a:rPr>
              <a:t>que representa um retângulo com as medidas fornecidas.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04040"/>
              </a:solidFill>
              <a:latin typeface="Lato"/>
              <a:ea typeface="Lato"/>
              <a:cs typeface="Lato"/>
              <a:sym typeface="Lato"/>
            </a:endParaRPr>
          </a:p>
          <a:p>
            <a:pPr indent="-88900" lvl="0" marL="0" marR="0" rtl="0" algn="l">
              <a:lnSpc>
                <a:spcPct val="100000"/>
              </a:lnSpc>
              <a:spcBef>
                <a:spcPts val="0"/>
              </a:spcBef>
              <a:spcAft>
                <a:spcPts val="0"/>
              </a:spcAft>
              <a:buClr>
                <a:srgbClr val="000000"/>
              </a:buClr>
              <a:buSzPts val="1400"/>
              <a:buFont typeface="Arial"/>
              <a:buAutoNum type="arabicPeriod"/>
            </a:pPr>
            <a:r>
              <a:rPr b="0" i="0" lang="pt-BR" sz="1400" u="none" cap="none" strike="noStrike">
                <a:solidFill>
                  <a:srgbClr val="404040"/>
                </a:solidFill>
                <a:latin typeface="Lato"/>
                <a:ea typeface="Lato"/>
                <a:cs typeface="Lato"/>
                <a:sym typeface="Lato"/>
              </a:rPr>
              <a:t>Ler do teclado um número inteiro e imprimir se ele é primo ou não.</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0404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0404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04040"/>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ctrTitle"/>
          </p:nvPr>
        </p:nvSpPr>
        <p:spPr>
          <a:xfrm>
            <a:off x="2106771" y="1852628"/>
            <a:ext cx="6135000" cy="115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pt-BR" sz="6400">
                <a:solidFill>
                  <a:srgbClr val="252525"/>
                </a:solidFill>
              </a:rPr>
              <a:t>Obrigado!!</a:t>
            </a:r>
            <a:endParaRPr sz="6400">
              <a:solidFill>
                <a:srgbClr val="174584"/>
              </a:solidFill>
            </a:endParaRPr>
          </a:p>
        </p:txBody>
      </p:sp>
      <p:pic>
        <p:nvPicPr>
          <p:cNvPr id="258" name="Google Shape;258;p34"/>
          <p:cNvPicPr preferRelativeResize="0"/>
          <p:nvPr/>
        </p:nvPicPr>
        <p:blipFill rotWithShape="1">
          <a:blip r:embed="rId3">
            <a:alphaModFix/>
          </a:blip>
          <a:srcRect b="0" l="0" r="0" t="0"/>
          <a:stretch/>
        </p:blipFill>
        <p:spPr>
          <a:xfrm>
            <a:off x="4436160" y="3780429"/>
            <a:ext cx="1571756" cy="5092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nvSpPr>
        <p:spPr>
          <a:xfrm>
            <a:off x="1396272" y="486231"/>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Referências</a:t>
            </a:r>
            <a:endParaRPr b="0" i="0" sz="2400" u="none" cap="none" strike="noStrike">
              <a:solidFill>
                <a:schemeClr val="dk1"/>
              </a:solidFill>
              <a:latin typeface="Times New Roman"/>
              <a:ea typeface="Times New Roman"/>
              <a:cs typeface="Times New Roman"/>
              <a:sym typeface="Times New Roman"/>
            </a:endParaRPr>
          </a:p>
        </p:txBody>
      </p:sp>
      <p:sp>
        <p:nvSpPr>
          <p:cNvPr id="264" name="Google Shape;264;p35"/>
          <p:cNvSpPr txBox="1"/>
          <p:nvPr/>
        </p:nvSpPr>
        <p:spPr>
          <a:xfrm>
            <a:off x="1396272" y="1680881"/>
            <a:ext cx="7100306" cy="280072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AutoNum type="arabicPeriod"/>
            </a:pPr>
            <a:r>
              <a:rPr b="1" i="0" lang="pt-BR" sz="1600" u="none" cap="none" strike="noStrike">
                <a:solidFill>
                  <a:schemeClr val="dk1"/>
                </a:solidFill>
                <a:latin typeface="Times New Roman"/>
                <a:ea typeface="Times New Roman"/>
                <a:cs typeface="Times New Roman"/>
                <a:sym typeface="Times New Roman"/>
              </a:rPr>
              <a:t> </a:t>
            </a:r>
            <a:r>
              <a:rPr b="1" i="0" lang="pt-BR" sz="16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https://sites.google.com/site/esdicapsi/operadores</a:t>
            </a:r>
            <a:endParaRPr b="1"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pt-BR" sz="16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http://www.nce.ufrj.br/ginape/js/conteudo/variaveis/operadores.htm</a:t>
            </a:r>
            <a:endParaRPr b="1"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pt-BR" sz="16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http://www.bosontreinamentos.com.br/logica-de-programacao/resumo-basico-de-operadores-em-programacao/</a:t>
            </a:r>
            <a:endParaRPr b="1"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pt-BR" sz="1600" u="sng" cap="none" strike="noStrike">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https://www.w3schools.com/python/python_datatypes.asp</a:t>
            </a:r>
            <a:endParaRPr b="1"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pt-BR" sz="1600" u="sng" cap="none" strike="noStrike">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https://embarcados.com.br/tipos-de-dados/</a:t>
            </a:r>
            <a:endParaRPr b="1"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pt-BR" sz="1600" u="sng" cap="none" strike="noStrike">
                <a:solidFill>
                  <a:schemeClr val="dk1"/>
                </a:solidFill>
                <a:latin typeface="Times New Roman"/>
                <a:ea typeface="Times New Roman"/>
                <a:cs typeface="Times New Roman"/>
                <a:sym typeface="Times New Roman"/>
                <a:hlinkClick r:id="rId8">
                  <a:extLst>
                    <a:ext uri="{A12FA001-AC4F-418D-AE19-62706E023703}">
                      <ahyp:hlinkClr val="tx"/>
                    </a:ext>
                  </a:extLst>
                </a:hlinkClick>
              </a:rPr>
              <a:t>https://www.devmedia.com.br/estruturas-de-condicao-em-python/37158</a:t>
            </a:r>
            <a:endParaRPr b="1"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pt-BR" sz="1600" u="sng" cap="none" strike="noStrike">
                <a:solidFill>
                  <a:schemeClr val="dk1"/>
                </a:solidFill>
                <a:latin typeface="Times New Roman"/>
                <a:ea typeface="Times New Roman"/>
                <a:cs typeface="Times New Roman"/>
                <a:sym typeface="Times New Roman"/>
                <a:hlinkClick r:id="rId9">
                  <a:extLst>
                    <a:ext uri="{A12FA001-AC4F-418D-AE19-62706E023703}">
                      <ahyp:hlinkClr val="tx"/>
                    </a:ext>
                  </a:extLst>
                </a:hlinkClick>
              </a:rPr>
              <a:t>https://www.devmedia.com.br/estruturas-de-repeticao-em-python/41551</a:t>
            </a:r>
            <a:endParaRPr b="1"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pt-BR" sz="1600" u="sng" cap="none" strike="noStrike">
                <a:solidFill>
                  <a:schemeClr val="dk1"/>
                </a:solidFill>
                <a:latin typeface="Times New Roman"/>
                <a:ea typeface="Times New Roman"/>
                <a:cs typeface="Times New Roman"/>
                <a:sym typeface="Times New Roman"/>
                <a:hlinkClick r:id="rId10">
                  <a:extLst>
                    <a:ext uri="{A12FA001-AC4F-418D-AE19-62706E023703}">
                      <ahyp:hlinkClr val="tx"/>
                    </a:ext>
                  </a:extLst>
                </a:hlinkClick>
              </a:rPr>
              <a:t>https://pythonacademy.com.br/blog/estruturas-de-repeticao</a:t>
            </a:r>
            <a:endParaRPr b="1"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Arial"/>
              <a:buAutoNum type="arabicPeriod"/>
            </a:pPr>
            <a:r>
              <a:rPr b="1" i="0" lang="pt-BR" sz="1600" u="none" cap="none" strike="noStrike">
                <a:solidFill>
                  <a:schemeClr val="dk1"/>
                </a:solidFill>
                <a:latin typeface="Times New Roman"/>
                <a:ea typeface="Times New Roman"/>
                <a:cs typeface="Times New Roman"/>
                <a:sym typeface="Times New Roman"/>
              </a:rPr>
              <a:t>https://docente.ifrn.edu.br/jonathanpereira/disciplinas/algoritmos/lista-de-exercicios-2/view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4"/>
          <p:cNvSpPr txBox="1"/>
          <p:nvPr/>
        </p:nvSpPr>
        <p:spPr>
          <a:xfrm>
            <a:off x="1649902" y="33271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a:t>
            </a:r>
            <a:endParaRPr b="0" i="0" sz="2400" u="none" cap="none" strike="noStrike">
              <a:solidFill>
                <a:schemeClr val="dk1"/>
              </a:solidFill>
              <a:latin typeface="Times New Roman"/>
              <a:ea typeface="Times New Roman"/>
              <a:cs typeface="Times New Roman"/>
              <a:sym typeface="Times New Roman"/>
            </a:endParaRPr>
          </a:p>
        </p:txBody>
      </p:sp>
      <p:sp>
        <p:nvSpPr>
          <p:cNvPr id="42" name="Google Shape;42;p4"/>
          <p:cNvSpPr txBox="1"/>
          <p:nvPr/>
        </p:nvSpPr>
        <p:spPr>
          <a:xfrm>
            <a:off x="1649900" y="1323187"/>
            <a:ext cx="690007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111111"/>
                </a:solidFill>
                <a:latin typeface="Roboto"/>
                <a:ea typeface="Roboto"/>
                <a:cs typeface="Roboto"/>
                <a:sym typeface="Roboto"/>
              </a:rPr>
              <a:t>Os tipos de dados primitivos são os tipos básicos que devem ser implementados por todas as linguagens de programação, como os números reais, inteiros, booleanos, caracteres e </a:t>
            </a:r>
            <a:r>
              <a:rPr b="0" i="0" lang="pt-BR" sz="1400" u="none" cap="none" strike="noStrike">
                <a:solidFill>
                  <a:srgbClr val="FF0000"/>
                </a:solidFill>
                <a:latin typeface="Roboto"/>
                <a:ea typeface="Roboto"/>
                <a:cs typeface="Roboto"/>
                <a:sym typeface="Roboto"/>
              </a:rPr>
              <a:t>strings</a:t>
            </a:r>
            <a:r>
              <a:rPr b="0" i="0" lang="pt-BR" sz="1400" u="none" cap="none" strike="noStrike">
                <a:solidFill>
                  <a:srgbClr val="111111"/>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43" name="Google Shape;43;p4"/>
          <p:cNvSpPr txBox="1"/>
          <p:nvPr/>
        </p:nvSpPr>
        <p:spPr>
          <a:xfrm>
            <a:off x="1649900" y="2866207"/>
            <a:ext cx="690007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111111"/>
                </a:solidFill>
                <a:latin typeface="Roboto"/>
                <a:ea typeface="Roboto"/>
                <a:cs typeface="Roboto"/>
                <a:sym typeface="Roboto"/>
              </a:rPr>
              <a:t>Os tipos de dados não primitivos, normalmente são os vetores, matrizes, classes, enumerações, etc., que costumam ser estruturas de dados mais complexas do que os tipos de dados primitivos.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5"/>
          <p:cNvSpPr txBox="1"/>
          <p:nvPr/>
        </p:nvSpPr>
        <p:spPr>
          <a:xfrm>
            <a:off x="1649902" y="33271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a:t>
            </a:r>
            <a:endParaRPr b="0" i="0" sz="2400" u="none" cap="none" strike="noStrike">
              <a:solidFill>
                <a:schemeClr val="dk1"/>
              </a:solidFill>
              <a:latin typeface="Times New Roman"/>
              <a:ea typeface="Times New Roman"/>
              <a:cs typeface="Times New Roman"/>
              <a:sym typeface="Times New Roman"/>
            </a:endParaRPr>
          </a:p>
        </p:txBody>
      </p:sp>
      <p:pic>
        <p:nvPicPr>
          <p:cNvPr id="49" name="Google Shape;49;p5"/>
          <p:cNvPicPr preferRelativeResize="0"/>
          <p:nvPr/>
        </p:nvPicPr>
        <p:blipFill rotWithShape="1">
          <a:blip r:embed="rId3">
            <a:alphaModFix/>
          </a:blip>
          <a:srcRect b="0" l="0" r="0" t="0"/>
          <a:stretch/>
        </p:blipFill>
        <p:spPr>
          <a:xfrm>
            <a:off x="1726980" y="1132813"/>
            <a:ext cx="5690040" cy="1188649"/>
          </a:xfrm>
          <a:prstGeom prst="rect">
            <a:avLst/>
          </a:prstGeom>
          <a:noFill/>
          <a:ln>
            <a:noFill/>
          </a:ln>
        </p:spPr>
      </p:pic>
      <p:pic>
        <p:nvPicPr>
          <p:cNvPr id="50" name="Google Shape;50;p5"/>
          <p:cNvPicPr preferRelativeResize="0"/>
          <p:nvPr/>
        </p:nvPicPr>
        <p:blipFill rotWithShape="1">
          <a:blip r:embed="rId4">
            <a:alphaModFix/>
          </a:blip>
          <a:srcRect b="0" l="0" r="0" t="0"/>
          <a:stretch/>
        </p:blipFill>
        <p:spPr>
          <a:xfrm>
            <a:off x="1726980" y="2659892"/>
            <a:ext cx="5690040" cy="14900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6"/>
          <p:cNvSpPr txBox="1"/>
          <p:nvPr/>
        </p:nvSpPr>
        <p:spPr>
          <a:xfrm>
            <a:off x="1649902" y="33271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a:t>
            </a:r>
            <a:endParaRPr b="0" i="0" sz="2400" u="none" cap="none" strike="noStrike">
              <a:solidFill>
                <a:schemeClr val="dk1"/>
              </a:solidFill>
              <a:latin typeface="Times New Roman"/>
              <a:ea typeface="Times New Roman"/>
              <a:cs typeface="Times New Roman"/>
              <a:sym typeface="Times New Roman"/>
            </a:endParaRPr>
          </a:p>
        </p:txBody>
      </p:sp>
      <p:pic>
        <p:nvPicPr>
          <p:cNvPr id="56" name="Google Shape;56;p6"/>
          <p:cNvPicPr preferRelativeResize="0"/>
          <p:nvPr/>
        </p:nvPicPr>
        <p:blipFill rotWithShape="1">
          <a:blip r:embed="rId3">
            <a:alphaModFix/>
          </a:blip>
          <a:srcRect b="0" l="0" r="0" t="0"/>
          <a:stretch/>
        </p:blipFill>
        <p:spPr>
          <a:xfrm>
            <a:off x="1649902" y="1110724"/>
            <a:ext cx="6259454" cy="684387"/>
          </a:xfrm>
          <a:prstGeom prst="rect">
            <a:avLst/>
          </a:prstGeom>
          <a:noFill/>
          <a:ln>
            <a:noFill/>
          </a:ln>
        </p:spPr>
      </p:pic>
      <p:sp>
        <p:nvSpPr>
          <p:cNvPr id="57" name="Google Shape;57;p6"/>
          <p:cNvSpPr txBox="1"/>
          <p:nvPr/>
        </p:nvSpPr>
        <p:spPr>
          <a:xfrm>
            <a:off x="1720778" y="1957563"/>
            <a:ext cx="30588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solidFill>
                  <a:srgbClr val="000000"/>
                </a:solidFill>
                <a:latin typeface="Arial"/>
                <a:ea typeface="Arial"/>
                <a:cs typeface="Arial"/>
                <a:sym typeface="Arial"/>
              </a:rPr>
              <a:t>Ex: x = 7 &gt;= 2  então x = Verdadeiro</a:t>
            </a:r>
            <a:endParaRPr/>
          </a:p>
        </p:txBody>
      </p:sp>
      <p:pic>
        <p:nvPicPr>
          <p:cNvPr id="58" name="Google Shape;58;p6"/>
          <p:cNvPicPr preferRelativeResize="0"/>
          <p:nvPr/>
        </p:nvPicPr>
        <p:blipFill rotWithShape="1">
          <a:blip r:embed="rId4">
            <a:alphaModFix/>
          </a:blip>
          <a:srcRect b="0" l="0" r="0" t="0"/>
          <a:stretch/>
        </p:blipFill>
        <p:spPr>
          <a:xfrm>
            <a:off x="1720778" y="2643187"/>
            <a:ext cx="6188578" cy="13624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7"/>
          <p:cNvSpPr txBox="1"/>
          <p:nvPr/>
        </p:nvSpPr>
        <p:spPr>
          <a:xfrm>
            <a:off x="1649902" y="33271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a:t>
            </a:r>
            <a:endParaRPr b="0" i="0" sz="2400" u="none" cap="none" strike="noStrike">
              <a:solidFill>
                <a:schemeClr val="dk1"/>
              </a:solidFill>
              <a:latin typeface="Times New Roman"/>
              <a:ea typeface="Times New Roman"/>
              <a:cs typeface="Times New Roman"/>
              <a:sym typeface="Times New Roman"/>
            </a:endParaRPr>
          </a:p>
        </p:txBody>
      </p:sp>
      <p:pic>
        <p:nvPicPr>
          <p:cNvPr id="64" name="Google Shape;64;p7"/>
          <p:cNvPicPr preferRelativeResize="0"/>
          <p:nvPr/>
        </p:nvPicPr>
        <p:blipFill rotWithShape="1">
          <a:blip r:embed="rId3">
            <a:alphaModFix/>
          </a:blip>
          <a:srcRect b="0" l="0" r="0" t="0"/>
          <a:stretch/>
        </p:blipFill>
        <p:spPr>
          <a:xfrm>
            <a:off x="1649902" y="1272248"/>
            <a:ext cx="5471739" cy="1434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nvSpPr>
        <p:spPr>
          <a:xfrm>
            <a:off x="1649902" y="33271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a:t>
            </a:r>
            <a:endParaRPr b="0" i="0" sz="2400" u="none" cap="none" strike="noStrike">
              <a:solidFill>
                <a:schemeClr val="dk1"/>
              </a:solidFill>
              <a:latin typeface="Times New Roman"/>
              <a:ea typeface="Times New Roman"/>
              <a:cs typeface="Times New Roman"/>
              <a:sym typeface="Times New Roman"/>
            </a:endParaRPr>
          </a:p>
        </p:txBody>
      </p:sp>
      <p:pic>
        <p:nvPicPr>
          <p:cNvPr id="70" name="Google Shape;70;p8"/>
          <p:cNvPicPr preferRelativeResize="0"/>
          <p:nvPr/>
        </p:nvPicPr>
        <p:blipFill rotWithShape="1">
          <a:blip r:embed="rId3">
            <a:alphaModFix/>
          </a:blip>
          <a:srcRect b="0" l="0" r="0" t="0"/>
          <a:stretch/>
        </p:blipFill>
        <p:spPr>
          <a:xfrm>
            <a:off x="1875703" y="1234773"/>
            <a:ext cx="6300258" cy="30074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txBox="1"/>
          <p:nvPr/>
        </p:nvSpPr>
        <p:spPr>
          <a:xfrm>
            <a:off x="1649902" y="332718"/>
            <a:ext cx="79422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pt-BR" sz="2400" u="none" cap="none" strike="noStrike">
                <a:solidFill>
                  <a:schemeClr val="dk1"/>
                </a:solidFill>
                <a:latin typeface="Times New Roman"/>
                <a:ea typeface="Times New Roman"/>
                <a:cs typeface="Times New Roman"/>
                <a:sym typeface="Times New Roman"/>
              </a:rPr>
              <a:t>Tipos de Dados</a:t>
            </a:r>
            <a:endParaRPr b="0" i="0" sz="2400" u="none" cap="none" strike="noStrike">
              <a:solidFill>
                <a:schemeClr val="dk1"/>
              </a:solidFill>
              <a:latin typeface="Times New Roman"/>
              <a:ea typeface="Times New Roman"/>
              <a:cs typeface="Times New Roman"/>
              <a:sym typeface="Times New Roman"/>
            </a:endParaRPr>
          </a:p>
        </p:txBody>
      </p:sp>
      <p:pic>
        <p:nvPicPr>
          <p:cNvPr id="76" name="Google Shape;76;p9"/>
          <p:cNvPicPr preferRelativeResize="0"/>
          <p:nvPr/>
        </p:nvPicPr>
        <p:blipFill rotWithShape="1">
          <a:blip r:embed="rId3">
            <a:alphaModFix/>
          </a:blip>
          <a:srcRect b="0" l="0" r="0" t="0"/>
          <a:stretch/>
        </p:blipFill>
        <p:spPr>
          <a:xfrm>
            <a:off x="1649902" y="1128742"/>
            <a:ext cx="6507383" cy="18718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ue">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Doraneide Albuquerque Fernandes</dc:creator>
</cp:coreProperties>
</file>