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19"/>
  </p:notesMasterIdLst>
  <p:handoutMasterIdLst>
    <p:handoutMasterId r:id="rId20"/>
  </p:handoutMasterIdLst>
  <p:sldIdLst>
    <p:sldId id="311" r:id="rId2"/>
    <p:sldId id="329" r:id="rId3"/>
    <p:sldId id="330" r:id="rId4"/>
    <p:sldId id="344" r:id="rId5"/>
    <p:sldId id="372" r:id="rId6"/>
    <p:sldId id="373" r:id="rId7"/>
    <p:sldId id="379" r:id="rId8"/>
    <p:sldId id="398" r:id="rId9"/>
    <p:sldId id="399" r:id="rId10"/>
    <p:sldId id="400" r:id="rId11"/>
    <p:sldId id="401" r:id="rId12"/>
    <p:sldId id="374" r:id="rId13"/>
    <p:sldId id="402" r:id="rId14"/>
    <p:sldId id="397" r:id="rId15"/>
    <p:sldId id="403" r:id="rId16"/>
    <p:sldId id="325" r:id="rId17"/>
    <p:sldId id="309" r:id="rId18"/>
  </p:sldIdLst>
  <p:sldSz cx="9144000" cy="5143500" type="screen16x9"/>
  <p:notesSz cx="6858000" cy="9144000"/>
  <p:embeddedFontLst>
    <p:embeddedFont>
      <p:font typeface="Montserrat ExtraBold" panose="00000900000000000000" pitchFamily="2" charset="0"/>
      <p:bold r:id="rId21"/>
      <p:boldItalic r:id="rId22"/>
    </p:embeddedFont>
    <p:embeddedFont>
      <p:font typeface="Source Serif Pro" panose="02040603050405020204" pitchFamily="18" charset="0"/>
      <p:regular r:id="rId23"/>
      <p:bold r:id="rId24"/>
      <p:italic r:id="rId25"/>
      <p:boldItalic r:id="rId26"/>
    </p:embeddedFont>
    <p:embeddedFont>
      <p:font typeface="Spectral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584"/>
    <a:srgbClr val="90CCFA"/>
    <a:srgbClr val="394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A0088-3FF0-4591-AE8C-B39587EE2FD8}">
  <a:tblStyle styleId="{FF1A0088-3FF0-4591-AE8C-B39587EE2F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p:restoredTop sz="94653"/>
  </p:normalViewPr>
  <p:slideViewPr>
    <p:cSldViewPr snapToGrid="0">
      <p:cViewPr varScale="1">
        <p:scale>
          <a:sx n="113" d="100"/>
          <a:sy n="113" d="100"/>
        </p:scale>
        <p:origin x="744" y="96"/>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notesViewPr>
    <p:cSldViewPr snapToGrid="0">
      <p:cViewPr varScale="1">
        <p:scale>
          <a:sx n="121" d="100"/>
          <a:sy n="121" d="100"/>
        </p:scale>
        <p:origin x="400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5B654EE-46E2-0F4F-A427-90D64B9EDE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903F607F-B941-504A-93E2-B236C592C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AE9AD-0277-1C48-A4A6-9639BCA59213}" type="datetimeFigureOut">
              <a:rPr lang="pt-BR" smtClean="0"/>
              <a:t>23/11/2022</a:t>
            </a:fld>
            <a:endParaRPr lang="pt-BR"/>
          </a:p>
        </p:txBody>
      </p:sp>
      <p:sp>
        <p:nvSpPr>
          <p:cNvPr id="4" name="Espaço Reservado para Rodapé 3">
            <a:extLst>
              <a:ext uri="{FF2B5EF4-FFF2-40B4-BE49-F238E27FC236}">
                <a16:creationId xmlns:a16="http://schemas.microsoft.com/office/drawing/2014/main" id="{BECF70CC-E53D-CB46-9D20-16363D6546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8247280-1666-A146-9E9E-6861B1758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B7252A-A6E1-544A-A976-86DDA006660C}" type="slidenum">
              <a:rPr lang="pt-BR" smtClean="0"/>
              <a:t>‹nº›</a:t>
            </a:fld>
            <a:endParaRPr lang="pt-BR"/>
          </a:p>
        </p:txBody>
      </p:sp>
    </p:spTree>
    <p:extLst>
      <p:ext uri="{BB962C8B-B14F-4D97-AF65-F5344CB8AC3E}">
        <p14:creationId xmlns:p14="http://schemas.microsoft.com/office/powerpoint/2010/main" val="200781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24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8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91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707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18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68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005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46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08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08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34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78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49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54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61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06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52525"/>
              </a:buClr>
              <a:buSzPts val="4600"/>
              <a:buNone/>
              <a:defRPr sz="4600">
                <a:solidFill>
                  <a:srgbClr val="252525"/>
                </a:solidFill>
              </a:defRPr>
            </a:lvl1pPr>
            <a:lvl2pPr lvl="1" algn="ctr" rtl="0">
              <a:spcBef>
                <a:spcPts val="0"/>
              </a:spcBef>
              <a:spcAft>
                <a:spcPts val="0"/>
              </a:spcAft>
              <a:buClr>
                <a:srgbClr val="434343"/>
              </a:buClr>
              <a:buSzPts val="4800"/>
              <a:buNone/>
              <a:defRPr sz="4800">
                <a:solidFill>
                  <a:srgbClr val="434343"/>
                </a:solidFill>
              </a:defRPr>
            </a:lvl2pPr>
            <a:lvl3pPr lvl="2" algn="ctr" rtl="0">
              <a:spcBef>
                <a:spcPts val="0"/>
              </a:spcBef>
              <a:spcAft>
                <a:spcPts val="0"/>
              </a:spcAft>
              <a:buClr>
                <a:srgbClr val="434343"/>
              </a:buClr>
              <a:buSzPts val="4800"/>
              <a:buNone/>
              <a:defRPr sz="4800">
                <a:solidFill>
                  <a:srgbClr val="434343"/>
                </a:solidFill>
              </a:defRPr>
            </a:lvl3pPr>
            <a:lvl4pPr lvl="3" algn="ctr" rtl="0">
              <a:spcBef>
                <a:spcPts val="0"/>
              </a:spcBef>
              <a:spcAft>
                <a:spcPts val="0"/>
              </a:spcAft>
              <a:buClr>
                <a:srgbClr val="434343"/>
              </a:buClr>
              <a:buSzPts val="4800"/>
              <a:buNone/>
              <a:defRPr sz="4800">
                <a:solidFill>
                  <a:srgbClr val="434343"/>
                </a:solidFill>
              </a:defRPr>
            </a:lvl4pPr>
            <a:lvl5pPr lvl="4" algn="ctr" rtl="0">
              <a:spcBef>
                <a:spcPts val="0"/>
              </a:spcBef>
              <a:spcAft>
                <a:spcPts val="0"/>
              </a:spcAft>
              <a:buClr>
                <a:srgbClr val="434343"/>
              </a:buClr>
              <a:buSzPts val="4800"/>
              <a:buNone/>
              <a:defRPr sz="4800">
                <a:solidFill>
                  <a:srgbClr val="434343"/>
                </a:solidFill>
              </a:defRPr>
            </a:lvl5pPr>
            <a:lvl6pPr lvl="5" algn="ctr" rtl="0">
              <a:spcBef>
                <a:spcPts val="0"/>
              </a:spcBef>
              <a:spcAft>
                <a:spcPts val="0"/>
              </a:spcAft>
              <a:buClr>
                <a:srgbClr val="434343"/>
              </a:buClr>
              <a:buSzPts val="4800"/>
              <a:buNone/>
              <a:defRPr sz="4800">
                <a:solidFill>
                  <a:srgbClr val="434343"/>
                </a:solidFill>
              </a:defRPr>
            </a:lvl6pPr>
            <a:lvl7pPr lvl="6" algn="ctr" rtl="0">
              <a:spcBef>
                <a:spcPts val="0"/>
              </a:spcBef>
              <a:spcAft>
                <a:spcPts val="0"/>
              </a:spcAft>
              <a:buClr>
                <a:srgbClr val="434343"/>
              </a:buClr>
              <a:buSzPts val="4800"/>
              <a:buNone/>
              <a:defRPr sz="4800">
                <a:solidFill>
                  <a:srgbClr val="434343"/>
                </a:solidFill>
              </a:defRPr>
            </a:lvl7pPr>
            <a:lvl8pPr lvl="7" algn="ctr" rtl="0">
              <a:spcBef>
                <a:spcPts val="0"/>
              </a:spcBef>
              <a:spcAft>
                <a:spcPts val="0"/>
              </a:spcAft>
              <a:buClr>
                <a:srgbClr val="434343"/>
              </a:buClr>
              <a:buSzPts val="4800"/>
              <a:buNone/>
              <a:defRPr sz="4800">
                <a:solidFill>
                  <a:srgbClr val="434343"/>
                </a:solidFill>
              </a:defRPr>
            </a:lvl8pPr>
            <a:lvl9pPr lvl="8" algn="ctr" rtl="0">
              <a:spcBef>
                <a:spcPts val="0"/>
              </a:spcBef>
              <a:spcAft>
                <a:spcPts val="0"/>
              </a:spcAft>
              <a:buClr>
                <a:srgbClr val="434343"/>
              </a:buClr>
              <a:buSzPts val="4800"/>
              <a:buNone/>
              <a:defRPr sz="4800">
                <a:solidFill>
                  <a:srgbClr val="434343"/>
                </a:solidFill>
              </a:defRPr>
            </a:lvl9pPr>
          </a:lstStyle>
          <a:p>
            <a:endParaRPr/>
          </a:p>
        </p:txBody>
      </p:sp>
      <p:sp>
        <p:nvSpPr>
          <p:cNvPr id="11" name="Google Shape;11;p2"/>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a:endParaRPr/>
          </a:p>
        </p:txBody>
      </p:sp>
      <p:sp>
        <p:nvSpPr>
          <p:cNvPr id="15" name="Google Shape;15;p3"/>
          <p:cNvSpPr txBox="1">
            <a:spLocks noGrp="1"/>
          </p:cNvSpPr>
          <p:nvPr>
            <p:ph type="subTitle" idx="1"/>
          </p:nvPr>
        </p:nvSpPr>
        <p:spPr>
          <a:xfrm>
            <a:off x="1477425" y="4030950"/>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17" name="Google Shape;17;p3"/>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ráfico 8">
            <a:extLst>
              <a:ext uri="{FF2B5EF4-FFF2-40B4-BE49-F238E27FC236}">
                <a16:creationId xmlns:a16="http://schemas.microsoft.com/office/drawing/2014/main" id="{DFEBAE08-9ABD-8C49-902C-993C5B9AA8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5711" y="4555710"/>
            <a:ext cx="402793" cy="4292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pondeai.com.br/conteudo/funcoes/exercicios/python-linguagem-programacao-alto-nivel-interpretada-orientada-objetos-funcional-tipagem-1098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hyperlink" Target="https://www.w3resource.com/python-exercises/python-data-types.php" TargetMode="External"/><Relationship Id="rId7" Type="http://schemas.openxmlformats.org/officeDocument/2006/relationships/hyperlink" Target="https://www.respondeai.com.br/conteudo/funcoes/exercicios/faca-funcao-receba-lista-numeros-armazenados-forma-crescente-dois-valores-1098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respondeai.com.br/conteudo/funcoes/exercicios/crie-funcao-permita-contar-numero-vezes-aparece-letra-string-10990" TargetMode="External"/><Relationship Id="rId5" Type="http://schemas.openxmlformats.org/officeDocument/2006/relationships/hyperlink" Target="https://www.respondeai.com.br/conteudo/funcoes/exercicios/escreva-funcao-dado-valor-conta-restaurante-calcule-exiba-gorjeta-garcom-10991" TargetMode="External"/><Relationship Id="rId4" Type="http://schemas.openxmlformats.org/officeDocument/2006/relationships/hyperlink" Target="https://wiki.python.org.br/ExerciciosFunco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hyperlink" Target="https://www.devmedia.com.br/funcoes-em-python/3734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w3schools.com/python/python_functions.as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iscord.gg/wt5CVZZWJ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l="13106" t="15681" r="3518" b="17473"/>
          <a:stretch/>
        </p:blipFill>
        <p:spPr>
          <a:xfrm>
            <a:off x="1198475" y="534324"/>
            <a:ext cx="7624521" cy="4074852"/>
          </a:xfrm>
          <a:prstGeom prst="rect">
            <a:avLst/>
          </a:prstGeom>
          <a:noFill/>
          <a:ln>
            <a:noFill/>
          </a:ln>
        </p:spPr>
      </p:pic>
      <p:sp>
        <p:nvSpPr>
          <p:cNvPr id="164" name="Google Shape;164;p26"/>
          <p:cNvSpPr txBox="1">
            <a:spLocks noGrp="1"/>
          </p:cNvSpPr>
          <p:nvPr>
            <p:ph type="ctrTitle"/>
          </p:nvPr>
        </p:nvSpPr>
        <p:spPr>
          <a:xfrm>
            <a:off x="1588377" y="1529357"/>
            <a:ext cx="5493217" cy="1968963"/>
          </a:xfrm>
          <a:prstGeom prst="rect">
            <a:avLst/>
          </a:prstGeom>
        </p:spPr>
        <p:txBody>
          <a:bodyPr spcFirstLastPara="1" wrap="square" lIns="91425" tIns="91425" rIns="91425" bIns="91425" anchor="ctr" anchorCtr="0">
            <a:noAutofit/>
          </a:bodyPr>
          <a:lstStyle/>
          <a:p>
            <a:pPr>
              <a:defRPr/>
            </a:pPr>
            <a:r>
              <a:rPr lang="pt-BR" sz="3200" b="1" i="0" u="none" strike="noStrike" cap="none" dirty="0">
                <a:solidFill>
                  <a:schemeClr val="dk1"/>
                </a:solidFill>
                <a:latin typeface="Times New Roman"/>
                <a:ea typeface="Times New Roman"/>
                <a:cs typeface="Times New Roman"/>
                <a:sym typeface="Times New Roman"/>
              </a:rPr>
              <a:t>Funções</a:t>
            </a:r>
            <a:br>
              <a:rPr lang="pt-BR" sz="3200" b="1" i="0" u="none" strike="noStrike" cap="none" dirty="0">
                <a:solidFill>
                  <a:schemeClr val="dk1"/>
                </a:solidFill>
                <a:latin typeface="Times New Roman"/>
                <a:ea typeface="Times New Roman"/>
                <a:cs typeface="Times New Roman"/>
                <a:sym typeface="Times New Roman"/>
              </a:rPr>
            </a:br>
            <a:br>
              <a:rPr lang="pt-BR" altLang="pt-BR" sz="6000" dirty="0">
                <a:solidFill>
                  <a:schemeClr val="tx1"/>
                </a:solidFill>
                <a:latin typeface="Times New Roman" panose="02020603050405020304" pitchFamily="18" charset="0"/>
                <a:cs typeface="Times New Roman" panose="02020603050405020304" pitchFamily="18" charset="0"/>
              </a:rPr>
            </a:br>
            <a:r>
              <a:rPr lang="pt-BR" altLang="pt-BR" sz="2400" dirty="0">
                <a:solidFill>
                  <a:schemeClr val="tx1"/>
                </a:solidFill>
                <a:latin typeface="Times New Roman" panose="02020603050405020304" pitchFamily="18" charset="0"/>
                <a:cs typeface="Times New Roman" panose="02020603050405020304" pitchFamily="18" charset="0"/>
              </a:rPr>
              <a:t>Instrutor: Tarik Ponciano</a:t>
            </a:r>
            <a:endParaRPr sz="2400" dirty="0">
              <a:solidFill>
                <a:srgbClr val="174584"/>
              </a:solidFill>
            </a:endParaRPr>
          </a:p>
        </p:txBody>
      </p:sp>
      <p:pic>
        <p:nvPicPr>
          <p:cNvPr id="13" name="Gráfico 12">
            <a:extLst>
              <a:ext uri="{FF2B5EF4-FFF2-40B4-BE49-F238E27FC236}">
                <a16:creationId xmlns:a16="http://schemas.microsoft.com/office/drawing/2014/main" id="{839B6F31-A889-BF4D-B864-4B8705EFC9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8377" y="4333164"/>
            <a:ext cx="1571756" cy="509249"/>
          </a:xfrm>
          <a:prstGeom prst="rect">
            <a:avLst/>
          </a:prstGeom>
        </p:spPr>
      </p:pic>
    </p:spTree>
    <p:extLst>
      <p:ext uri="{BB962C8B-B14F-4D97-AF65-F5344CB8AC3E}">
        <p14:creationId xmlns:p14="http://schemas.microsoft.com/office/powerpoint/2010/main" val="132468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17539563-8387-804C-0123-01A2B2933354}"/>
              </a:ext>
            </a:extLst>
          </p:cNvPr>
          <p:cNvSpPr txBox="1"/>
          <p:nvPr/>
        </p:nvSpPr>
        <p:spPr>
          <a:xfrm>
            <a:off x="1649902" y="1099634"/>
            <a:ext cx="6173298"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No código abaixo, vemos como utilizar essa função, obtendo seu retorno e o imprimindo na tela posteriormente:</a:t>
            </a:r>
            <a:endParaRPr lang="pt-BR" dirty="0"/>
          </a:p>
        </p:txBody>
      </p:sp>
      <p:pic>
        <p:nvPicPr>
          <p:cNvPr id="7" name="Imagem 6">
            <a:extLst>
              <a:ext uri="{FF2B5EF4-FFF2-40B4-BE49-F238E27FC236}">
                <a16:creationId xmlns:a16="http://schemas.microsoft.com/office/drawing/2014/main" id="{EB466752-0C80-AA1F-2D2C-99CCEEE21C3F}"/>
              </a:ext>
            </a:extLst>
          </p:cNvPr>
          <p:cNvPicPr>
            <a:picLocks noChangeAspect="1"/>
          </p:cNvPicPr>
          <p:nvPr/>
        </p:nvPicPr>
        <p:blipFill>
          <a:blip r:embed="rId3"/>
          <a:stretch>
            <a:fillRect/>
          </a:stretch>
        </p:blipFill>
        <p:spPr>
          <a:xfrm>
            <a:off x="1649902" y="1928105"/>
            <a:ext cx="5257800" cy="1200150"/>
          </a:xfrm>
          <a:prstGeom prst="rect">
            <a:avLst/>
          </a:prstGeom>
        </p:spPr>
      </p:pic>
      <p:sp>
        <p:nvSpPr>
          <p:cNvPr id="10" name="CaixaDeTexto 9">
            <a:extLst>
              <a:ext uri="{FF2B5EF4-FFF2-40B4-BE49-F238E27FC236}">
                <a16:creationId xmlns:a16="http://schemas.microsoft.com/office/drawing/2014/main" id="{B669C256-4C60-A73D-9389-A322DD1A8C50}"/>
              </a:ext>
            </a:extLst>
          </p:cNvPr>
          <p:cNvSpPr txBox="1"/>
          <p:nvPr/>
        </p:nvSpPr>
        <p:spPr>
          <a:xfrm>
            <a:off x="1649901" y="3388878"/>
            <a:ext cx="6173297" cy="95410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Primeiramente, solicitamos do usuário as informações necessárias, que serão armazenadas como </a:t>
            </a:r>
            <a:r>
              <a:rPr lang="pt-BR" b="0" i="0" dirty="0" err="1">
                <a:solidFill>
                  <a:srgbClr val="253A44"/>
                </a:solidFill>
                <a:effectLst/>
                <a:latin typeface="Source Serif Pro" panose="02040603050405020204" pitchFamily="18" charset="0"/>
              </a:rPr>
              <a:t>string</a:t>
            </a:r>
            <a:r>
              <a:rPr lang="pt-BR" b="0" i="0" dirty="0">
                <a:solidFill>
                  <a:srgbClr val="253A44"/>
                </a:solidFill>
                <a:effectLst/>
                <a:latin typeface="Source Serif Pro" panose="02040603050405020204" pitchFamily="18" charset="0"/>
              </a:rPr>
              <a:t> e repassadas para a função (linhas 1 e 2). Em seguida, na linha 3, obtemos o resultado da função e o atribuímos à variável </a:t>
            </a:r>
            <a:r>
              <a:rPr lang="pt-BR" b="0" i="0" dirty="0" err="1">
                <a:solidFill>
                  <a:srgbClr val="FF0000"/>
                </a:solidFill>
                <a:effectLst/>
                <a:latin typeface="Courier New" panose="02070309020205020404" pitchFamily="49" charset="0"/>
              </a:rPr>
              <a:t>total_salario</a:t>
            </a:r>
            <a:r>
              <a:rPr lang="pt-BR" b="0" i="0" dirty="0">
                <a:solidFill>
                  <a:srgbClr val="253A44"/>
                </a:solidFill>
                <a:effectLst/>
                <a:latin typeface="Source Serif Pro" panose="02040603050405020204" pitchFamily="18" charset="0"/>
              </a:rPr>
              <a:t>, que é impressa na linha 4.</a:t>
            </a:r>
            <a:endParaRPr lang="pt-BR" dirty="0"/>
          </a:p>
        </p:txBody>
      </p:sp>
    </p:spTree>
    <p:extLst>
      <p:ext uri="{BB962C8B-B14F-4D97-AF65-F5344CB8AC3E}">
        <p14:creationId xmlns:p14="http://schemas.microsoft.com/office/powerpoint/2010/main" val="189685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42A2B28E-8B6A-09F3-E84B-6663D6C7D20A}"/>
              </a:ext>
            </a:extLst>
          </p:cNvPr>
          <p:cNvPicPr>
            <a:picLocks noChangeAspect="1"/>
          </p:cNvPicPr>
          <p:nvPr/>
        </p:nvPicPr>
        <p:blipFill>
          <a:blip r:embed="rId3"/>
          <a:stretch>
            <a:fillRect/>
          </a:stretch>
        </p:blipFill>
        <p:spPr>
          <a:xfrm>
            <a:off x="1649902" y="966787"/>
            <a:ext cx="4191000" cy="1990725"/>
          </a:xfrm>
          <a:prstGeom prst="rect">
            <a:avLst/>
          </a:prstGeom>
        </p:spPr>
      </p:pic>
      <p:sp>
        <p:nvSpPr>
          <p:cNvPr id="8" name="CaixaDeTexto 7">
            <a:extLst>
              <a:ext uri="{FF2B5EF4-FFF2-40B4-BE49-F238E27FC236}">
                <a16:creationId xmlns:a16="http://schemas.microsoft.com/office/drawing/2014/main" id="{E4E08A3C-C383-888D-D393-EBE776F0C567}"/>
              </a:ext>
            </a:extLst>
          </p:cNvPr>
          <p:cNvSpPr txBox="1"/>
          <p:nvPr/>
        </p:nvSpPr>
        <p:spPr>
          <a:xfrm>
            <a:off x="1649902" y="3424192"/>
            <a:ext cx="7036898" cy="954107"/>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Nesse caso, definimos explicitamente que a função deve retornar um determinado resultado por meio da instrução </a:t>
            </a:r>
            <a:r>
              <a:rPr lang="pt-BR" b="0" i="0" dirty="0" err="1">
                <a:solidFill>
                  <a:srgbClr val="253A44"/>
                </a:solidFill>
                <a:effectLst/>
                <a:latin typeface="Source Serif Pro" panose="02040603050405020204" pitchFamily="18" charset="0"/>
              </a:rPr>
              <a:t>return</a:t>
            </a:r>
            <a:r>
              <a:rPr lang="pt-BR" b="0" i="0" dirty="0">
                <a:solidFill>
                  <a:srgbClr val="253A44"/>
                </a:solidFill>
                <a:effectLst/>
                <a:latin typeface="Source Serif Pro" panose="02040603050405020204" pitchFamily="18" charset="0"/>
              </a:rPr>
              <a:t>. Caso isso não seja feito, o valor padrão retornado será </a:t>
            </a:r>
            <a:r>
              <a:rPr lang="pt-BR" b="0" i="0" dirty="0" err="1">
                <a:solidFill>
                  <a:srgbClr val="253A44"/>
                </a:solidFill>
                <a:effectLst/>
                <a:latin typeface="Source Serif Pro" panose="02040603050405020204" pitchFamily="18" charset="0"/>
              </a:rPr>
              <a:t>None</a:t>
            </a:r>
            <a:r>
              <a:rPr lang="pt-BR" b="0" i="0" dirty="0">
                <a:solidFill>
                  <a:srgbClr val="253A44"/>
                </a:solidFill>
                <a:effectLst/>
                <a:latin typeface="Source Serif Pro" panose="02040603050405020204" pitchFamily="18" charset="0"/>
              </a:rPr>
              <a:t>, equivalente ao </a:t>
            </a:r>
            <a:r>
              <a:rPr lang="pt-BR" b="0" i="0" dirty="0" err="1">
                <a:solidFill>
                  <a:srgbClr val="253A44"/>
                </a:solidFill>
                <a:effectLst/>
                <a:latin typeface="Source Serif Pro" panose="02040603050405020204" pitchFamily="18" charset="0"/>
              </a:rPr>
              <a:t>null</a:t>
            </a:r>
            <a:r>
              <a:rPr lang="pt-BR" b="0" i="0" dirty="0">
                <a:solidFill>
                  <a:srgbClr val="253A44"/>
                </a:solidFill>
                <a:effectLst/>
                <a:latin typeface="Source Serif Pro" panose="02040603050405020204" pitchFamily="18" charset="0"/>
              </a:rPr>
              <a:t>, void ou </a:t>
            </a:r>
            <a:r>
              <a:rPr lang="pt-BR" b="0" i="0" dirty="0" err="1">
                <a:solidFill>
                  <a:srgbClr val="253A44"/>
                </a:solidFill>
                <a:effectLst/>
                <a:latin typeface="Source Serif Pro" panose="02040603050405020204" pitchFamily="18" charset="0"/>
              </a:rPr>
              <a:t>nil</a:t>
            </a:r>
            <a:r>
              <a:rPr lang="pt-BR" b="0" i="0" dirty="0">
                <a:solidFill>
                  <a:srgbClr val="253A44"/>
                </a:solidFill>
                <a:effectLst/>
                <a:latin typeface="Source Serif Pro" panose="02040603050405020204" pitchFamily="18" charset="0"/>
              </a:rPr>
              <a:t> encontrado em outras linguagens.</a:t>
            </a:r>
            <a:endParaRPr lang="pt-BR" dirty="0"/>
          </a:p>
        </p:txBody>
      </p:sp>
    </p:spTree>
    <p:extLst>
      <p:ext uri="{BB962C8B-B14F-4D97-AF65-F5344CB8AC3E}">
        <p14:creationId xmlns:p14="http://schemas.microsoft.com/office/powerpoint/2010/main" val="2876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 – Parâmetros Nomeados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AD193F81-43D6-A801-1550-A9144A87C4A2}"/>
              </a:ext>
            </a:extLst>
          </p:cNvPr>
          <p:cNvSpPr txBox="1"/>
          <p:nvPr/>
        </p:nvSpPr>
        <p:spPr>
          <a:xfrm>
            <a:off x="1649901" y="1065768"/>
            <a:ext cx="6334165"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As funções em Python tem suporte a parâmetros nomeados. O exemplo a seguir mostra um caso onde podemos usar nomes nos parâmetros da função.</a:t>
            </a:r>
            <a:endParaRPr lang="pt-BR" dirty="0"/>
          </a:p>
        </p:txBody>
      </p:sp>
      <p:pic>
        <p:nvPicPr>
          <p:cNvPr id="7" name="Imagem 6">
            <a:extLst>
              <a:ext uri="{FF2B5EF4-FFF2-40B4-BE49-F238E27FC236}">
                <a16:creationId xmlns:a16="http://schemas.microsoft.com/office/drawing/2014/main" id="{BBA28B21-A8D8-657D-3777-7D3769E02C69}"/>
              </a:ext>
            </a:extLst>
          </p:cNvPr>
          <p:cNvPicPr>
            <a:picLocks noChangeAspect="1"/>
          </p:cNvPicPr>
          <p:nvPr/>
        </p:nvPicPr>
        <p:blipFill>
          <a:blip r:embed="rId3"/>
          <a:stretch>
            <a:fillRect/>
          </a:stretch>
        </p:blipFill>
        <p:spPr>
          <a:xfrm>
            <a:off x="1649901" y="1860373"/>
            <a:ext cx="3257550" cy="1276350"/>
          </a:xfrm>
          <a:prstGeom prst="rect">
            <a:avLst/>
          </a:prstGeom>
        </p:spPr>
      </p:pic>
      <p:sp>
        <p:nvSpPr>
          <p:cNvPr id="9" name="CaixaDeTexto 8">
            <a:extLst>
              <a:ext uri="{FF2B5EF4-FFF2-40B4-BE49-F238E27FC236}">
                <a16:creationId xmlns:a16="http://schemas.microsoft.com/office/drawing/2014/main" id="{3782B3CC-BBC3-3BA9-7BED-4F492A0F5EEE}"/>
              </a:ext>
            </a:extLst>
          </p:cNvPr>
          <p:cNvSpPr txBox="1"/>
          <p:nvPr/>
        </p:nvSpPr>
        <p:spPr>
          <a:xfrm>
            <a:off x="1649900" y="3408108"/>
            <a:ext cx="6401899"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Observe que quando chamamos a função </a:t>
            </a:r>
            <a:r>
              <a:rPr lang="pt-BR" b="0" i="0" dirty="0" err="1">
                <a:solidFill>
                  <a:srgbClr val="253A44"/>
                </a:solidFill>
                <a:effectLst/>
                <a:latin typeface="Source Serif Pro" panose="02040603050405020204" pitchFamily="18" charset="0"/>
              </a:rPr>
              <a:t>calculo_imc</a:t>
            </a:r>
            <a:r>
              <a:rPr lang="pt-BR" b="0" i="0" dirty="0">
                <a:solidFill>
                  <a:srgbClr val="253A44"/>
                </a:solidFill>
                <a:effectLst/>
                <a:latin typeface="Source Serif Pro" panose="02040603050405020204" pitchFamily="18" charset="0"/>
              </a:rPr>
              <a:t>, não há uma identificação do que cada valor representa dentro daquela função.</a:t>
            </a:r>
            <a:endParaRPr lang="pt-BR" dirty="0"/>
          </a:p>
        </p:txBody>
      </p:sp>
    </p:spTree>
    <p:extLst>
      <p:ext uri="{BB962C8B-B14F-4D97-AF65-F5344CB8AC3E}">
        <p14:creationId xmlns:p14="http://schemas.microsoft.com/office/powerpoint/2010/main" val="61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 – Parâmetros Nomeados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AD193F81-43D6-A801-1550-A9144A87C4A2}"/>
              </a:ext>
            </a:extLst>
          </p:cNvPr>
          <p:cNvSpPr txBox="1"/>
          <p:nvPr/>
        </p:nvSpPr>
        <p:spPr>
          <a:xfrm>
            <a:off x="1649901" y="1065768"/>
            <a:ext cx="6334165"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Nesse mesmo exemplo usando essa funcionalidade, conseguimos ver melhor como podemos dar nome aos parâmetros.</a:t>
            </a:r>
            <a:endParaRPr lang="pt-BR" dirty="0"/>
          </a:p>
        </p:txBody>
      </p:sp>
      <p:sp>
        <p:nvSpPr>
          <p:cNvPr id="9" name="CaixaDeTexto 8">
            <a:extLst>
              <a:ext uri="{FF2B5EF4-FFF2-40B4-BE49-F238E27FC236}">
                <a16:creationId xmlns:a16="http://schemas.microsoft.com/office/drawing/2014/main" id="{3782B3CC-BBC3-3BA9-7BED-4F492A0F5EEE}"/>
              </a:ext>
            </a:extLst>
          </p:cNvPr>
          <p:cNvSpPr txBox="1"/>
          <p:nvPr/>
        </p:nvSpPr>
        <p:spPr>
          <a:xfrm>
            <a:off x="1649900" y="3516688"/>
            <a:ext cx="6401899"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Mesmo que venhamos a trocar a ordem dos argumentos na chamada da função, ela será executada corretamente da mesma forma, pois os parâmetros estão sendo identificados por um nome e não pela sua posição.</a:t>
            </a:r>
            <a:endParaRPr lang="pt-BR" dirty="0"/>
          </a:p>
        </p:txBody>
      </p:sp>
      <p:pic>
        <p:nvPicPr>
          <p:cNvPr id="8" name="Imagem 7">
            <a:extLst>
              <a:ext uri="{FF2B5EF4-FFF2-40B4-BE49-F238E27FC236}">
                <a16:creationId xmlns:a16="http://schemas.microsoft.com/office/drawing/2014/main" id="{0D683E1C-0736-5714-5CF4-62C33A7BDF0A}"/>
              </a:ext>
            </a:extLst>
          </p:cNvPr>
          <p:cNvPicPr>
            <a:picLocks noChangeAspect="1"/>
          </p:cNvPicPr>
          <p:nvPr/>
        </p:nvPicPr>
        <p:blipFill>
          <a:blip r:embed="rId3"/>
          <a:stretch>
            <a:fillRect/>
          </a:stretch>
        </p:blipFill>
        <p:spPr>
          <a:xfrm>
            <a:off x="1649900" y="1831798"/>
            <a:ext cx="3914775" cy="1333500"/>
          </a:xfrm>
          <a:prstGeom prst="rect">
            <a:avLst/>
          </a:prstGeom>
        </p:spPr>
      </p:pic>
    </p:spTree>
    <p:extLst>
      <p:ext uri="{BB962C8B-B14F-4D97-AF65-F5344CB8AC3E}">
        <p14:creationId xmlns:p14="http://schemas.microsoft.com/office/powerpoint/2010/main" val="152185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583157" y="312694"/>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endParaRPr lang="pt-B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34E21387-C956-A1AD-B942-E0E62BB0E038}"/>
              </a:ext>
            </a:extLst>
          </p:cNvPr>
          <p:cNvSpPr txBox="1"/>
          <p:nvPr/>
        </p:nvSpPr>
        <p:spPr>
          <a:xfrm>
            <a:off x="1583155" y="886536"/>
            <a:ext cx="6908912" cy="1169551"/>
          </a:xfrm>
          <a:prstGeom prst="rect">
            <a:avLst/>
          </a:prstGeom>
          <a:noFill/>
        </p:spPr>
        <p:txBody>
          <a:bodyPr wrap="square">
            <a:spAutoFit/>
          </a:bodyPr>
          <a:lstStyle/>
          <a:p>
            <a:pPr algn="l"/>
            <a:r>
              <a:rPr lang="pt-BR" b="0" i="0" dirty="0">
                <a:solidFill>
                  <a:schemeClr val="tx1"/>
                </a:solidFill>
                <a:effectLst/>
                <a:latin typeface="var(--merriweather-font)"/>
              </a:rPr>
              <a:t>Python é uma linguagem de programação de alto nível, interpretada, orientada a objetos, funcional, de tipagem dinâmica e forte. Levando isso em conta, analise o código em Python abaixo. </a:t>
            </a:r>
            <a:endParaRPr lang="pt-BR" b="0" i="0" dirty="0">
              <a:solidFill>
                <a:schemeClr val="tx1"/>
              </a:solidFill>
              <a:effectLst/>
              <a:latin typeface="var(--merriweather-font)"/>
              <a:hlinkClick r:id="rId3">
                <a:extLst>
                  <a:ext uri="{A12FA001-AC4F-418D-AE19-62706E023703}">
                    <ahyp:hlinkClr xmlns:ahyp="http://schemas.microsoft.com/office/drawing/2018/hyperlinkcolor" val="tx"/>
                  </a:ext>
                </a:extLst>
              </a:hlinkClick>
            </a:endParaRPr>
          </a:p>
          <a:p>
            <a:br>
              <a:rPr lang="pt-BR" dirty="0">
                <a:solidFill>
                  <a:schemeClr val="tx1"/>
                </a:solidFill>
              </a:rPr>
            </a:br>
            <a:endParaRPr lang="pt-BR" dirty="0">
              <a:solidFill>
                <a:schemeClr val="tx1"/>
              </a:solidFill>
            </a:endParaRPr>
          </a:p>
        </p:txBody>
      </p:sp>
      <p:pic>
        <p:nvPicPr>
          <p:cNvPr id="1028" name="Picture 4">
            <a:extLst>
              <a:ext uri="{FF2B5EF4-FFF2-40B4-BE49-F238E27FC236}">
                <a16:creationId xmlns:a16="http://schemas.microsoft.com/office/drawing/2014/main" id="{6626D8DF-F2F1-DA96-1D05-585DC7CD3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57362"/>
            <a:ext cx="781050" cy="1628775"/>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6FAF7C34-74A4-A3FE-4126-73FA5DF37413}"/>
              </a:ext>
            </a:extLst>
          </p:cNvPr>
          <p:cNvSpPr txBox="1"/>
          <p:nvPr/>
        </p:nvSpPr>
        <p:spPr>
          <a:xfrm>
            <a:off x="1515421" y="3711146"/>
            <a:ext cx="4762500" cy="307777"/>
          </a:xfrm>
          <a:prstGeom prst="rect">
            <a:avLst/>
          </a:prstGeom>
          <a:noFill/>
        </p:spPr>
        <p:txBody>
          <a:bodyPr wrap="square">
            <a:spAutoFit/>
          </a:bodyPr>
          <a:lstStyle/>
          <a:p>
            <a:pPr algn="l"/>
            <a:r>
              <a:rPr lang="pt-BR" b="0" i="0" dirty="0">
                <a:solidFill>
                  <a:schemeClr val="tx1"/>
                </a:solidFill>
                <a:effectLst/>
                <a:latin typeface="var(--merriweather-font)"/>
              </a:rPr>
              <a:t>Nesse caso, ao executar o programa, o valor impresso será?</a:t>
            </a:r>
            <a:endParaRPr lang="pt-BR" b="0" i="0" dirty="0">
              <a:solidFill>
                <a:schemeClr val="tx1"/>
              </a:solidFill>
              <a:effectLst/>
              <a:latin typeface="var(--merriweather-font)"/>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64164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583157" y="312694"/>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Exercícios</a:t>
            </a:r>
            <a:endParaRPr lang="pt-BR" sz="2400" b="0" i="0" u="none" strike="noStrike" cap="none" dirty="0">
              <a:solidFill>
                <a:schemeClr val="dk1"/>
              </a:solidFill>
              <a:latin typeface="Times New Roman"/>
              <a:ea typeface="Times New Roman"/>
              <a:cs typeface="Times New Roman"/>
              <a:sym typeface="Times New Roman"/>
            </a:endParaRPr>
          </a:p>
        </p:txBody>
      </p:sp>
      <p:sp>
        <p:nvSpPr>
          <p:cNvPr id="3" name="CaixaDeTexto 2">
            <a:hlinkClick r:id="rId3"/>
            <a:extLst>
              <a:ext uri="{FF2B5EF4-FFF2-40B4-BE49-F238E27FC236}">
                <a16:creationId xmlns:a16="http://schemas.microsoft.com/office/drawing/2014/main" id="{457EB488-E3E6-E7FE-7E54-CBD34E28BD9B}"/>
              </a:ext>
            </a:extLst>
          </p:cNvPr>
          <p:cNvSpPr txBox="1"/>
          <p:nvPr/>
        </p:nvSpPr>
        <p:spPr>
          <a:xfrm>
            <a:off x="1583155" y="4407869"/>
            <a:ext cx="6460177" cy="307777"/>
          </a:xfrm>
          <a:prstGeom prst="rect">
            <a:avLst/>
          </a:prstGeom>
          <a:noFill/>
        </p:spPr>
        <p:txBody>
          <a:bodyPr wrap="square">
            <a:spAutoFit/>
          </a:bodyPr>
          <a:lstStyle/>
          <a:p>
            <a:r>
              <a:rPr lang="pt-BR" dirty="0">
                <a:hlinkClick r:id="rId4"/>
              </a:rPr>
              <a:t>https://wiki.python.org.br/ExerciciosFuncoes</a:t>
            </a:r>
            <a:endParaRPr lang="pt-BR" dirty="0"/>
          </a:p>
        </p:txBody>
      </p:sp>
      <p:sp>
        <p:nvSpPr>
          <p:cNvPr id="5" name="CaixaDeTexto 4">
            <a:extLst>
              <a:ext uri="{FF2B5EF4-FFF2-40B4-BE49-F238E27FC236}">
                <a16:creationId xmlns:a16="http://schemas.microsoft.com/office/drawing/2014/main" id="{99F69EBB-E738-6557-F749-910C84C2710F}"/>
              </a:ext>
            </a:extLst>
          </p:cNvPr>
          <p:cNvSpPr txBox="1"/>
          <p:nvPr/>
        </p:nvSpPr>
        <p:spPr>
          <a:xfrm>
            <a:off x="1583157" y="981102"/>
            <a:ext cx="6985110" cy="523220"/>
          </a:xfrm>
          <a:prstGeom prst="rect">
            <a:avLst/>
          </a:prstGeom>
          <a:noFill/>
        </p:spPr>
        <p:txBody>
          <a:bodyPr wrap="square">
            <a:spAutoFit/>
          </a:bodyPr>
          <a:lstStyle/>
          <a:p>
            <a:pPr algn="l"/>
            <a:r>
              <a:rPr lang="pt-BR" b="0" i="0" dirty="0">
                <a:solidFill>
                  <a:schemeClr val="tx1"/>
                </a:solidFill>
                <a:effectLst/>
                <a:latin typeface="var(--merriweather-font)"/>
              </a:rPr>
              <a:t>Escreva uma função que, dado o valor da conta de um restaurante, calcule e exiba a gorjeta do garçom, considerando 10% do valor da conta.</a:t>
            </a:r>
            <a:endParaRPr lang="pt-BR" b="0" i="0" dirty="0">
              <a:solidFill>
                <a:schemeClr val="tx1"/>
              </a:solidFill>
              <a:effectLst/>
              <a:latin typeface="var(--merriweather-font)"/>
              <a:hlinkClick r:id="rId5">
                <a:extLst>
                  <a:ext uri="{A12FA001-AC4F-418D-AE19-62706E023703}">
                    <ahyp:hlinkClr xmlns:ahyp="http://schemas.microsoft.com/office/drawing/2018/hyperlinkcolor" val="tx"/>
                  </a:ext>
                </a:extLst>
              </a:hlinkClick>
            </a:endParaRPr>
          </a:p>
        </p:txBody>
      </p:sp>
      <p:sp>
        <p:nvSpPr>
          <p:cNvPr id="8" name="CaixaDeTexto 7">
            <a:extLst>
              <a:ext uri="{FF2B5EF4-FFF2-40B4-BE49-F238E27FC236}">
                <a16:creationId xmlns:a16="http://schemas.microsoft.com/office/drawing/2014/main" id="{EB79558C-75CE-C042-4ED9-9384A799D3CC}"/>
              </a:ext>
            </a:extLst>
          </p:cNvPr>
          <p:cNvSpPr txBox="1"/>
          <p:nvPr/>
        </p:nvSpPr>
        <p:spPr>
          <a:xfrm>
            <a:off x="1583156" y="1622223"/>
            <a:ext cx="6985109" cy="523220"/>
          </a:xfrm>
          <a:prstGeom prst="rect">
            <a:avLst/>
          </a:prstGeom>
          <a:noFill/>
        </p:spPr>
        <p:txBody>
          <a:bodyPr wrap="square">
            <a:spAutoFit/>
          </a:bodyPr>
          <a:lstStyle/>
          <a:p>
            <a:pPr algn="l"/>
            <a:r>
              <a:rPr lang="pt-BR" b="0" i="0" u="none" strike="noStrike" dirty="0">
                <a:solidFill>
                  <a:schemeClr val="tx1"/>
                </a:solidFill>
                <a:effectLst/>
                <a:latin typeface="var(--merriweather-font)"/>
              </a:rPr>
              <a:t>Crie uma função que permita contar o número de vezes que aparece uma letra em uma </a:t>
            </a:r>
            <a:r>
              <a:rPr lang="pt-BR" b="0" i="0" u="none" strike="noStrike" dirty="0" err="1">
                <a:solidFill>
                  <a:schemeClr val="tx1"/>
                </a:solidFill>
                <a:effectLst/>
                <a:latin typeface="var(--merriweather-font)"/>
              </a:rPr>
              <a:t>string</a:t>
            </a:r>
            <a:r>
              <a:rPr lang="pt-BR" b="0" i="0" u="none" strike="noStrike" dirty="0">
                <a:solidFill>
                  <a:schemeClr val="tx1"/>
                </a:solidFill>
                <a:effectLst/>
                <a:latin typeface="var(--merriweather-font)"/>
              </a:rPr>
              <a:t>.</a:t>
            </a:r>
            <a:endParaRPr lang="pt-BR" b="0" i="0" u="none" strike="noStrike" dirty="0">
              <a:solidFill>
                <a:schemeClr val="tx1"/>
              </a:solidFill>
              <a:effectLst/>
              <a:latin typeface="var(--merriweather-font)"/>
              <a:hlinkClick r:id="rId6">
                <a:extLst>
                  <a:ext uri="{A12FA001-AC4F-418D-AE19-62706E023703}">
                    <ahyp:hlinkClr xmlns:ahyp="http://schemas.microsoft.com/office/drawing/2018/hyperlinkcolor" val="tx"/>
                  </a:ext>
                </a:extLst>
              </a:hlinkClick>
            </a:endParaRPr>
          </a:p>
        </p:txBody>
      </p:sp>
      <p:sp>
        <p:nvSpPr>
          <p:cNvPr id="12" name="CaixaDeTexto 11">
            <a:extLst>
              <a:ext uri="{FF2B5EF4-FFF2-40B4-BE49-F238E27FC236}">
                <a16:creationId xmlns:a16="http://schemas.microsoft.com/office/drawing/2014/main" id="{2555BB07-FB4D-798A-816E-BEFE948AFA62}"/>
              </a:ext>
            </a:extLst>
          </p:cNvPr>
          <p:cNvSpPr txBox="1"/>
          <p:nvPr/>
        </p:nvSpPr>
        <p:spPr>
          <a:xfrm>
            <a:off x="1583155" y="2252919"/>
            <a:ext cx="6815777" cy="2031325"/>
          </a:xfrm>
          <a:prstGeom prst="rect">
            <a:avLst/>
          </a:prstGeom>
          <a:noFill/>
        </p:spPr>
        <p:txBody>
          <a:bodyPr wrap="square">
            <a:spAutoFit/>
          </a:bodyPr>
          <a:lstStyle/>
          <a:p>
            <a:pPr algn="l"/>
            <a:r>
              <a:rPr lang="pt-BR" b="0" i="0" u="none" strike="noStrike" dirty="0">
                <a:effectLst/>
                <a:latin typeface="var(--merriweather-font)"/>
              </a:rPr>
              <a:t>Faça uma função que receba uma lista de números armazenados de forma crescente, e dois valores ( limite inferior e limite superior), e exiba a </a:t>
            </a:r>
            <a:r>
              <a:rPr lang="pt-BR" b="0" i="0" u="none" strike="noStrike" dirty="0" err="1">
                <a:effectLst/>
                <a:latin typeface="var(--merriweather-font)"/>
              </a:rPr>
              <a:t>sublista</a:t>
            </a:r>
            <a:r>
              <a:rPr lang="pt-BR" b="0" i="0" u="none" strike="noStrike" dirty="0">
                <a:effectLst/>
                <a:latin typeface="var(--merriweather-font)"/>
              </a:rPr>
              <a:t> cujos elementos são maiores ou iguais ao limite inferior e menores ou iguais ao limite superior.</a:t>
            </a:r>
          </a:p>
          <a:p>
            <a:pPr algn="l"/>
            <a:endParaRPr lang="pt-BR" b="0" i="0" u="none" strike="noStrike" dirty="0">
              <a:effectLst/>
              <a:latin typeface="var(--merriweather-font)"/>
            </a:endParaRPr>
          </a:p>
          <a:p>
            <a:pPr algn="l"/>
            <a:r>
              <a:rPr lang="pt-BR" b="0" i="0" u="none" strike="noStrike" dirty="0">
                <a:effectLst/>
                <a:latin typeface="var(--merriweather-font)"/>
              </a:rPr>
              <a:t>Exemplo:</a:t>
            </a:r>
          </a:p>
          <a:p>
            <a:pPr algn="l"/>
            <a:r>
              <a:rPr lang="pt-BR" b="0" i="0" u="none" strike="noStrike" dirty="0">
                <a:effectLst/>
                <a:latin typeface="var(--merriweather-font)"/>
              </a:rPr>
              <a:t>lista inicial=[12,14,15,16,18,20,24,26,28,32,34,38]</a:t>
            </a:r>
          </a:p>
          <a:p>
            <a:pPr algn="l"/>
            <a:r>
              <a:rPr lang="pt-BR" b="0" i="0" u="none" strike="noStrike" dirty="0">
                <a:effectLst/>
                <a:latin typeface="var(--merriweather-font)"/>
              </a:rPr>
              <a:t>limite inferior=13</a:t>
            </a:r>
          </a:p>
          <a:p>
            <a:pPr algn="l"/>
            <a:r>
              <a:rPr lang="pt-BR" b="0" i="0" u="none" strike="noStrike" dirty="0">
                <a:effectLst/>
                <a:latin typeface="var(--merriweather-font)"/>
              </a:rPr>
              <a:t>limite superior = 26</a:t>
            </a:r>
          </a:p>
          <a:p>
            <a:pPr algn="l"/>
            <a:r>
              <a:rPr lang="pt-BR" b="0" i="0" u="none" strike="noStrike" dirty="0">
                <a:effectLst/>
                <a:latin typeface="var(--merriweather-font)"/>
              </a:rPr>
              <a:t>lista exibida: [14,15,16,18,20,24,26]</a:t>
            </a:r>
            <a:endParaRPr lang="pt-BR" b="0" i="0" u="none" strike="noStrike" dirty="0">
              <a:effectLst/>
              <a:latin typeface="var(--merriweather-font)"/>
              <a:hlinkClick r:id="rId7"/>
            </a:endParaRPr>
          </a:p>
        </p:txBody>
      </p:sp>
    </p:spTree>
    <p:extLst>
      <p:ext uri="{BB962C8B-B14F-4D97-AF65-F5344CB8AC3E}">
        <p14:creationId xmlns:p14="http://schemas.microsoft.com/office/powerpoint/2010/main" val="259253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6" name="Google Shape;646;p55"/>
          <p:cNvSpPr txBox="1">
            <a:spLocks noGrp="1"/>
          </p:cNvSpPr>
          <p:nvPr>
            <p:ph type="ctrTitle"/>
          </p:nvPr>
        </p:nvSpPr>
        <p:spPr>
          <a:xfrm>
            <a:off x="2106771" y="1852628"/>
            <a:ext cx="6135000" cy="11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 sz="6400" dirty="0">
                <a:solidFill>
                  <a:srgbClr val="252525"/>
                </a:solidFill>
              </a:rPr>
              <a:t>Obrigado!!</a:t>
            </a:r>
            <a:endParaRPr sz="6400" dirty="0">
              <a:solidFill>
                <a:srgbClr val="174584"/>
              </a:solidFill>
            </a:endParaRPr>
          </a:p>
        </p:txBody>
      </p:sp>
      <p:pic>
        <p:nvPicPr>
          <p:cNvPr id="17" name="Gráfico 16">
            <a:extLst>
              <a:ext uri="{FF2B5EF4-FFF2-40B4-BE49-F238E27FC236}">
                <a16:creationId xmlns:a16="http://schemas.microsoft.com/office/drawing/2014/main" id="{7D24FA3C-6D44-DB4A-A9E2-8075D98883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160" y="3780429"/>
            <a:ext cx="1571756" cy="509249"/>
          </a:xfrm>
          <a:prstGeom prst="rect">
            <a:avLst/>
          </a:prstGeom>
        </p:spPr>
      </p:pic>
    </p:spTree>
    <p:extLst>
      <p:ext uri="{BB962C8B-B14F-4D97-AF65-F5344CB8AC3E}">
        <p14:creationId xmlns:p14="http://schemas.microsoft.com/office/powerpoint/2010/main" val="426894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6" name="Google Shape;85;p5">
            <a:extLst>
              <a:ext uri="{FF2B5EF4-FFF2-40B4-BE49-F238E27FC236}">
                <a16:creationId xmlns:a16="http://schemas.microsoft.com/office/drawing/2014/main" id="{5804EB6E-36FD-2DBF-5A57-FFB57FEF4D3F}"/>
              </a:ext>
            </a:extLst>
          </p:cNvPr>
          <p:cNvSpPr txBox="1"/>
          <p:nvPr/>
        </p:nvSpPr>
        <p:spPr>
          <a:xfrm>
            <a:off x="1396272" y="486231"/>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Referências</a:t>
            </a:r>
            <a:endParaRPr lang="pt-BR" sz="2400" b="0" i="0" u="none" strike="noStrike" cap="none" dirty="0">
              <a:solidFill>
                <a:schemeClr val="dk1"/>
              </a:solidFill>
              <a:latin typeface="Times New Roman"/>
              <a:ea typeface="Times New Roman"/>
              <a:cs typeface="Times New Roman"/>
              <a:sym typeface="Times New Roman"/>
            </a:endParaRPr>
          </a:p>
        </p:txBody>
      </p:sp>
      <p:sp>
        <p:nvSpPr>
          <p:cNvPr id="7" name="Google Shape;86;p5">
            <a:extLst>
              <a:ext uri="{FF2B5EF4-FFF2-40B4-BE49-F238E27FC236}">
                <a16:creationId xmlns:a16="http://schemas.microsoft.com/office/drawing/2014/main" id="{F71C8896-B182-51DF-7B81-F69944D4984F}"/>
              </a:ext>
            </a:extLst>
          </p:cNvPr>
          <p:cNvSpPr txBox="1"/>
          <p:nvPr/>
        </p:nvSpPr>
        <p:spPr>
          <a:xfrm>
            <a:off x="1396272" y="1680881"/>
            <a:ext cx="7100306" cy="58473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000"/>
              <a:buFont typeface="+mj-lt"/>
              <a:buAutoNum type="arabicPeriod"/>
            </a:pPr>
            <a:r>
              <a:rPr lang="pt-BR" sz="1600" b="1" i="0" u="none" strike="noStrike" cap="none" dirty="0">
                <a:solidFill>
                  <a:schemeClr val="dk1"/>
                </a:solidFill>
                <a:latin typeface="Times New Roman"/>
                <a:ea typeface="Times New Roman"/>
                <a:cs typeface="Times New Roman"/>
                <a:sym typeface="Times New Roman"/>
                <a:hlinkClick r:id="rId3"/>
              </a:rPr>
              <a:t>https://www.devmedia.com.br/funcoes-em-python/37340</a:t>
            </a:r>
            <a:endParaRPr lang="pt-BR" sz="1600" b="1"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000"/>
              <a:buFont typeface="+mj-lt"/>
              <a:buAutoNum type="arabicPeriod"/>
            </a:pPr>
            <a:r>
              <a:rPr lang="pt-BR" sz="1600" b="1" i="0" u="none" strike="noStrike" cap="none" dirty="0">
                <a:solidFill>
                  <a:schemeClr val="dk1"/>
                </a:solidFill>
                <a:latin typeface="Times New Roman"/>
                <a:ea typeface="Times New Roman"/>
                <a:cs typeface="Times New Roman"/>
                <a:sym typeface="Times New Roman"/>
                <a:hlinkClick r:id="rId4"/>
              </a:rPr>
              <a:t>https://www.w3schools.com/python/python_functions.asp</a:t>
            </a:r>
            <a:endParaRPr lang="pt-BR" sz="16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862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A005DEC8-8C73-84BE-4077-625703D6B8BA}"/>
              </a:ext>
            </a:extLst>
          </p:cNvPr>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Links da Disciplina</a:t>
            </a:r>
          </a:p>
        </p:txBody>
      </p:sp>
      <p:sp>
        <p:nvSpPr>
          <p:cNvPr id="3" name="Google Shape;70;p3">
            <a:extLst>
              <a:ext uri="{FF2B5EF4-FFF2-40B4-BE49-F238E27FC236}">
                <a16:creationId xmlns:a16="http://schemas.microsoft.com/office/drawing/2014/main" id="{0EB76040-0963-DB8D-85F6-05B112FB6310}"/>
              </a:ext>
            </a:extLst>
          </p:cNvPr>
          <p:cNvSpPr txBox="1"/>
          <p:nvPr/>
        </p:nvSpPr>
        <p:spPr>
          <a:xfrm>
            <a:off x="1362901" y="1294497"/>
            <a:ext cx="6369158" cy="2862282"/>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00000"/>
              </a:buClr>
              <a:buSzPts val="2000"/>
              <a:buFont typeface="Arial"/>
              <a:buAutoNum type="arabicPeriod"/>
            </a:pPr>
            <a:r>
              <a:rPr lang="pt-BR" sz="2000" b="0" i="0" u="none" strike="noStrike" cap="none" dirty="0">
                <a:solidFill>
                  <a:schemeClr val="dk1"/>
                </a:solidFill>
                <a:latin typeface="Times New Roman"/>
                <a:ea typeface="Times New Roman"/>
                <a:cs typeface="Times New Roman"/>
                <a:sym typeface="Times New Roman"/>
              </a:rPr>
              <a:t>Discord: </a:t>
            </a:r>
            <a:r>
              <a:rPr lang="pt-BR" sz="2000" b="0" i="0" u="none" strike="noStrike" cap="none" dirty="0">
                <a:solidFill>
                  <a:schemeClr val="dk1"/>
                </a:solidFill>
                <a:latin typeface="Times New Roman"/>
                <a:ea typeface="Times New Roman"/>
                <a:cs typeface="Times New Roman"/>
                <a:sym typeface="Times New Roman"/>
                <a:hlinkClick r:id="rId3"/>
              </a:rPr>
              <a:t>https://discord.gg/wt5CVZZWJs</a:t>
            </a: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rgbClr val="000000"/>
              </a:buClr>
              <a:buSzPts val="2000"/>
              <a:buFont typeface="Arial"/>
              <a:buAutoNum type="arabicPeriod"/>
            </a:pPr>
            <a:r>
              <a:rPr lang="pt-BR" sz="2000" dirty="0">
                <a:solidFill>
                  <a:schemeClr val="dk1"/>
                </a:solidFill>
                <a:latin typeface="Times New Roman"/>
                <a:ea typeface="Times New Roman"/>
                <a:cs typeface="Times New Roman"/>
                <a:sym typeface="Times New Roman"/>
              </a:rPr>
              <a:t>Drive: https://drive.google.com/drive/folders/1hOl0DaPeAor7gnhKBUIlZ5n8lLRDNvUY?usp=sharing</a:t>
            </a:r>
          </a:p>
          <a:p>
            <a:pPr marL="457200" marR="0" lvl="0" indent="-457200" algn="just" rtl="0">
              <a:spcBef>
                <a:spcPts val="0"/>
              </a:spcBef>
              <a:spcAft>
                <a:spcPts val="0"/>
              </a:spcAft>
              <a:buClr>
                <a:srgbClr val="000000"/>
              </a:buClr>
              <a:buSzPts val="2000"/>
              <a:buFont typeface="Arial"/>
              <a:buAutoNum type="arabicPeriod"/>
            </a:pPr>
            <a:endParaRPr lang="pt-BR" sz="2000" dirty="0">
              <a:solidFill>
                <a:schemeClr val="dk1"/>
              </a:solidFill>
              <a:latin typeface="Times New Roman"/>
              <a:ea typeface="Times New Roman"/>
              <a:cs typeface="Times New Roman"/>
              <a:sym typeface="Times New Roman"/>
            </a:endParaRPr>
          </a:p>
          <a:p>
            <a:pPr marL="457200" indent="-457200" algn="just">
              <a:buSzPts val="2000"/>
              <a:buFont typeface="Arial"/>
              <a:buAutoNum type="arabicPeriod"/>
            </a:pPr>
            <a:r>
              <a:rPr lang="pt-BR" sz="2000" b="0" i="0" u="none" strike="noStrike" cap="none" dirty="0" err="1">
                <a:solidFill>
                  <a:schemeClr val="dk1"/>
                </a:solidFill>
                <a:latin typeface="Times New Roman"/>
                <a:ea typeface="Times New Roman"/>
                <a:cs typeface="Times New Roman"/>
                <a:sym typeface="Times New Roman"/>
              </a:rPr>
              <a:t>Github</a:t>
            </a:r>
            <a:r>
              <a:rPr lang="pt-BR" sz="2000" b="0" i="0" u="none" strike="noStrike" cap="none" dirty="0">
                <a:solidFill>
                  <a:schemeClr val="dk1"/>
                </a:solidFill>
                <a:latin typeface="Times New Roman"/>
                <a:ea typeface="Times New Roman"/>
                <a:cs typeface="Times New Roman"/>
                <a:sym typeface="Times New Roman"/>
              </a:rPr>
              <a:t>: https://github.com/TarikPonciano/Programador-de-Sistema-SENAC </a:t>
            </a:r>
            <a:endParaRPr lang="pt-BR" sz="2000" dirty="0"/>
          </a:p>
        </p:txBody>
      </p:sp>
    </p:spTree>
    <p:extLst>
      <p:ext uri="{BB962C8B-B14F-4D97-AF65-F5344CB8AC3E}">
        <p14:creationId xmlns:p14="http://schemas.microsoft.com/office/powerpoint/2010/main" val="312765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 – O que é</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392FD5C1-A72D-2152-5ECD-BAACA63E6B79}"/>
              </a:ext>
            </a:extLst>
          </p:cNvPr>
          <p:cNvSpPr txBox="1"/>
          <p:nvPr/>
        </p:nvSpPr>
        <p:spPr>
          <a:xfrm>
            <a:off x="1649900" y="1323187"/>
            <a:ext cx="6900072"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Na programação, funções são blocos de código que realizam determinadas tarefas que normalmente precisam ser executadas diversas vezes dentro de uma aplicação. Quando surge essa necessidade, para que várias instruções não precisem ser repetidas, elas são agrupadas em uma função, à qual é dado um nome e que poderá ser chamada/executada em diferentes partes do programa.</a:t>
            </a:r>
            <a:endParaRPr lang="pt-BR" dirty="0"/>
          </a:p>
        </p:txBody>
      </p:sp>
    </p:spTree>
    <p:extLst>
      <p:ext uri="{BB962C8B-B14F-4D97-AF65-F5344CB8AC3E}">
        <p14:creationId xmlns:p14="http://schemas.microsoft.com/office/powerpoint/2010/main" val="20746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 – Declaração no Python</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392FD5C1-A72D-2152-5ECD-BAACA63E6B79}"/>
              </a:ext>
            </a:extLst>
          </p:cNvPr>
          <p:cNvSpPr txBox="1"/>
          <p:nvPr/>
        </p:nvSpPr>
        <p:spPr>
          <a:xfrm>
            <a:off x="1649902" y="1001454"/>
            <a:ext cx="6900072"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 sintaxe de uma função é definida por três partes: nome, parâmetros e corpo, o qual agrupa uma sequência de linhas que representa algum comportamento. No código abaixo, temos um exemplo de </a:t>
            </a:r>
            <a:r>
              <a:rPr lang="pt-BR" b="1" i="0" dirty="0">
                <a:solidFill>
                  <a:srgbClr val="253A44"/>
                </a:solidFill>
                <a:effectLst/>
                <a:latin typeface="Source Serif Pro" panose="02040603050405020204" pitchFamily="18" charset="0"/>
              </a:rPr>
              <a:t>declaração de função em Python</a:t>
            </a:r>
            <a:r>
              <a:rPr lang="pt-BR" b="0" i="0" dirty="0">
                <a:solidFill>
                  <a:srgbClr val="253A44"/>
                </a:solidFill>
                <a:effectLst/>
                <a:latin typeface="Source Serif Pro" panose="02040603050405020204" pitchFamily="18" charset="0"/>
              </a:rPr>
              <a:t>:</a:t>
            </a:r>
            <a:endParaRPr lang="pt-BR" dirty="0"/>
          </a:p>
        </p:txBody>
      </p:sp>
      <p:pic>
        <p:nvPicPr>
          <p:cNvPr id="4" name="Imagem 3">
            <a:extLst>
              <a:ext uri="{FF2B5EF4-FFF2-40B4-BE49-F238E27FC236}">
                <a16:creationId xmlns:a16="http://schemas.microsoft.com/office/drawing/2014/main" id="{211B5686-887A-7231-7C0C-95D377450CD1}"/>
              </a:ext>
            </a:extLst>
          </p:cNvPr>
          <p:cNvPicPr>
            <a:picLocks noChangeAspect="1"/>
          </p:cNvPicPr>
          <p:nvPr/>
        </p:nvPicPr>
        <p:blipFill>
          <a:blip r:embed="rId3"/>
          <a:stretch>
            <a:fillRect/>
          </a:stretch>
        </p:blipFill>
        <p:spPr>
          <a:xfrm>
            <a:off x="1649902" y="2036234"/>
            <a:ext cx="3181350" cy="800100"/>
          </a:xfrm>
          <a:prstGeom prst="rect">
            <a:avLst/>
          </a:prstGeom>
        </p:spPr>
      </p:pic>
      <p:sp>
        <p:nvSpPr>
          <p:cNvPr id="8" name="CaixaDeTexto 7">
            <a:extLst>
              <a:ext uri="{FF2B5EF4-FFF2-40B4-BE49-F238E27FC236}">
                <a16:creationId xmlns:a16="http://schemas.microsoft.com/office/drawing/2014/main" id="{929D9787-705E-230D-6551-E5706E3B72A9}"/>
              </a:ext>
            </a:extLst>
          </p:cNvPr>
          <p:cNvSpPr txBox="1"/>
          <p:nvPr/>
        </p:nvSpPr>
        <p:spPr>
          <a:xfrm>
            <a:off x="1649902" y="3132450"/>
            <a:ext cx="6900072" cy="1600438"/>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Essa função, de nome </a:t>
            </a:r>
            <a:r>
              <a:rPr lang="pt-BR" b="0" i="0" dirty="0" err="1">
                <a:solidFill>
                  <a:srgbClr val="FF0000"/>
                </a:solidFill>
                <a:effectLst/>
                <a:latin typeface="Courier New" panose="02070309020205020404" pitchFamily="49" charset="0"/>
              </a:rPr>
              <a:t>hello</a:t>
            </a:r>
            <a:r>
              <a:rPr lang="pt-BR" b="0" i="0" dirty="0">
                <a:solidFill>
                  <a:srgbClr val="253A44"/>
                </a:solidFill>
                <a:effectLst/>
                <a:latin typeface="Source Serif Pro" panose="02040603050405020204" pitchFamily="18" charset="0"/>
              </a:rPr>
              <a:t>, tem como objetivo imprimir o nome que lhe é passado por parâmetro (também chamado de argumento). A palavra reservada </a:t>
            </a:r>
            <a:r>
              <a:rPr lang="pt-BR" b="0" i="0" dirty="0" err="1">
                <a:solidFill>
                  <a:srgbClr val="FF0000"/>
                </a:solidFill>
                <a:effectLst/>
                <a:latin typeface="Courier New" panose="02070309020205020404" pitchFamily="49" charset="0"/>
              </a:rPr>
              <a:t>def</a:t>
            </a:r>
            <a:r>
              <a:rPr lang="pt-BR" b="0" i="0" dirty="0">
                <a:solidFill>
                  <a:srgbClr val="253A44"/>
                </a:solidFill>
                <a:effectLst/>
                <a:latin typeface="Source Serif Pro" panose="02040603050405020204" pitchFamily="18" charset="0"/>
              </a:rPr>
              <a:t>, na primeira linha, explicita a definição da função naquele ponto. Em seguida, entre parênteses, temos o parâmetro </a:t>
            </a:r>
            <a:r>
              <a:rPr lang="pt-BR" b="0" i="0" dirty="0" err="1">
                <a:solidFill>
                  <a:srgbClr val="FF0000"/>
                </a:solidFill>
                <a:effectLst/>
                <a:latin typeface="Courier New" panose="02070309020205020404" pitchFamily="49" charset="0"/>
              </a:rPr>
              <a:t>meu_nome</a:t>
            </a:r>
            <a:r>
              <a:rPr lang="pt-BR" b="0" i="0" dirty="0">
                <a:solidFill>
                  <a:srgbClr val="253A44"/>
                </a:solidFill>
                <a:effectLst/>
                <a:latin typeface="Source Serif Pro" panose="02040603050405020204" pitchFamily="18" charset="0"/>
              </a:rPr>
              <a:t>. Ainda na mesma linha, observe a utilização dos dois pontos (:), que indicam que o código indentado nas linhas abaixo faz parte da função que está sendo criada. Aqui, é importante ressaltar que, para respeitar a sintaxe da linguagem, a linha 2 está avançada em relação à linha 1.</a:t>
            </a:r>
            <a:endParaRPr lang="pt-BR" dirty="0"/>
          </a:p>
        </p:txBody>
      </p:sp>
    </p:spTree>
    <p:extLst>
      <p:ext uri="{BB962C8B-B14F-4D97-AF65-F5344CB8AC3E}">
        <p14:creationId xmlns:p14="http://schemas.microsoft.com/office/powerpoint/2010/main" val="225520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 - Execução</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0249503A-BC3E-E13A-5442-E9C8E585ACB7}"/>
              </a:ext>
            </a:extLst>
          </p:cNvPr>
          <p:cNvSpPr txBox="1"/>
          <p:nvPr/>
        </p:nvSpPr>
        <p:spPr>
          <a:xfrm>
            <a:off x="1649902" y="1313734"/>
            <a:ext cx="6986098" cy="738664"/>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Para executar a função, de forma semelhante ao que ocorre em outras linguagens, devemos simplesmente chamar seu nome e passar os parâmetros esperados entre parênteses, conforme o código a seguir.</a:t>
            </a:r>
            <a:endParaRPr lang="pt-BR" dirty="0"/>
          </a:p>
        </p:txBody>
      </p:sp>
      <p:pic>
        <p:nvPicPr>
          <p:cNvPr id="8" name="Imagem 7">
            <a:extLst>
              <a:ext uri="{FF2B5EF4-FFF2-40B4-BE49-F238E27FC236}">
                <a16:creationId xmlns:a16="http://schemas.microsoft.com/office/drawing/2014/main" id="{346DC711-CFD0-4A66-493B-93CACF162D91}"/>
              </a:ext>
            </a:extLst>
          </p:cNvPr>
          <p:cNvPicPr>
            <a:picLocks noChangeAspect="1"/>
          </p:cNvPicPr>
          <p:nvPr/>
        </p:nvPicPr>
        <p:blipFill>
          <a:blip r:embed="rId3"/>
          <a:stretch>
            <a:fillRect/>
          </a:stretch>
        </p:blipFill>
        <p:spPr>
          <a:xfrm>
            <a:off x="1649902" y="2571750"/>
            <a:ext cx="2647950" cy="1285875"/>
          </a:xfrm>
          <a:prstGeom prst="rect">
            <a:avLst/>
          </a:prstGeom>
        </p:spPr>
      </p:pic>
    </p:spTree>
    <p:extLst>
      <p:ext uri="{BB962C8B-B14F-4D97-AF65-F5344CB8AC3E}">
        <p14:creationId xmlns:p14="http://schemas.microsoft.com/office/powerpoint/2010/main" val="202863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3F5D005C-1398-0B10-C414-3676DED49684}"/>
              </a:ext>
            </a:extLst>
          </p:cNvPr>
          <p:cNvSpPr txBox="1"/>
          <p:nvPr/>
        </p:nvSpPr>
        <p:spPr>
          <a:xfrm>
            <a:off x="1649902" y="1141968"/>
            <a:ext cx="6732098"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Caso seja necessário, também é possível definir funções com nenhum ou vários argumentos, como no código abaixo:</a:t>
            </a:r>
            <a:endParaRPr lang="pt-BR" dirty="0"/>
          </a:p>
        </p:txBody>
      </p:sp>
      <p:pic>
        <p:nvPicPr>
          <p:cNvPr id="7" name="Imagem 6">
            <a:extLst>
              <a:ext uri="{FF2B5EF4-FFF2-40B4-BE49-F238E27FC236}">
                <a16:creationId xmlns:a16="http://schemas.microsoft.com/office/drawing/2014/main" id="{1A1F6761-4C26-FDDE-FA9A-90332BF29D8A}"/>
              </a:ext>
            </a:extLst>
          </p:cNvPr>
          <p:cNvPicPr>
            <a:picLocks noChangeAspect="1"/>
          </p:cNvPicPr>
          <p:nvPr/>
        </p:nvPicPr>
        <p:blipFill>
          <a:blip r:embed="rId3"/>
          <a:stretch>
            <a:fillRect/>
          </a:stretch>
        </p:blipFill>
        <p:spPr>
          <a:xfrm>
            <a:off x="1649902" y="1808162"/>
            <a:ext cx="4714875" cy="866775"/>
          </a:xfrm>
          <a:prstGeom prst="rect">
            <a:avLst/>
          </a:prstGeom>
        </p:spPr>
      </p:pic>
      <p:sp>
        <p:nvSpPr>
          <p:cNvPr id="11" name="CaixaDeTexto 10">
            <a:extLst>
              <a:ext uri="{FF2B5EF4-FFF2-40B4-BE49-F238E27FC236}">
                <a16:creationId xmlns:a16="http://schemas.microsoft.com/office/drawing/2014/main" id="{87201540-5D48-E247-A57E-93B4BE3D7E2B}"/>
              </a:ext>
            </a:extLst>
          </p:cNvPr>
          <p:cNvSpPr txBox="1"/>
          <p:nvPr/>
        </p:nvSpPr>
        <p:spPr>
          <a:xfrm>
            <a:off x="1649901" y="2817911"/>
            <a:ext cx="6732097" cy="523220"/>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Agora, ao invocar essa função, também é necessário informar o segundo parâmetro, que representa a idade que será impressa após o nome:</a:t>
            </a:r>
            <a:endParaRPr lang="pt-BR" dirty="0"/>
          </a:p>
        </p:txBody>
      </p:sp>
      <p:pic>
        <p:nvPicPr>
          <p:cNvPr id="13" name="Imagem 12">
            <a:extLst>
              <a:ext uri="{FF2B5EF4-FFF2-40B4-BE49-F238E27FC236}">
                <a16:creationId xmlns:a16="http://schemas.microsoft.com/office/drawing/2014/main" id="{A0C9A4A1-5215-8BC8-A467-506752B82DDE}"/>
              </a:ext>
            </a:extLst>
          </p:cNvPr>
          <p:cNvPicPr>
            <a:picLocks noChangeAspect="1"/>
          </p:cNvPicPr>
          <p:nvPr/>
        </p:nvPicPr>
        <p:blipFill>
          <a:blip r:embed="rId4"/>
          <a:stretch>
            <a:fillRect/>
          </a:stretch>
        </p:blipFill>
        <p:spPr>
          <a:xfrm>
            <a:off x="1649901" y="3484105"/>
            <a:ext cx="2752725" cy="1057275"/>
          </a:xfrm>
          <a:prstGeom prst="rect">
            <a:avLst/>
          </a:prstGeom>
        </p:spPr>
      </p:pic>
    </p:spTree>
    <p:extLst>
      <p:ext uri="{BB962C8B-B14F-4D97-AF65-F5344CB8AC3E}">
        <p14:creationId xmlns:p14="http://schemas.microsoft.com/office/powerpoint/2010/main" val="424378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226A3AA-7214-A857-F6AA-8997CE1D7EB1}"/>
              </a:ext>
            </a:extLst>
          </p:cNvPr>
          <p:cNvSpPr txBox="1"/>
          <p:nvPr/>
        </p:nvSpPr>
        <p:spPr>
          <a:xfrm>
            <a:off x="1649901" y="967426"/>
            <a:ext cx="7172365"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Assim como podem receber valores de entrada, as funções também podem produzir valores de saída, provenientes de determinadas operações. Nos exemplos anteriores, apenas imprimimos um valor com a função </a:t>
            </a:r>
            <a:r>
              <a:rPr lang="pt-BR" b="0" i="0" dirty="0">
                <a:solidFill>
                  <a:srgbClr val="FF0000"/>
                </a:solidFill>
                <a:effectLst/>
                <a:latin typeface="Courier New" panose="02070309020205020404" pitchFamily="49" charset="0"/>
              </a:rPr>
              <a:t>print</a:t>
            </a:r>
            <a:r>
              <a:rPr lang="pt-BR" b="0" i="0" dirty="0">
                <a:solidFill>
                  <a:srgbClr val="253A44"/>
                </a:solidFill>
                <a:effectLst/>
                <a:latin typeface="Source Serif Pro" panose="02040603050405020204" pitchFamily="18" charset="0"/>
              </a:rPr>
              <a:t>, sem retornar explicitamente um resultado.  Abaixo temos uma função que faz o cálculo do salário e retorna o valor a ser pago conforme o número de horas trabalhadas.</a:t>
            </a:r>
            <a:endParaRPr lang="pt-BR" dirty="0"/>
          </a:p>
        </p:txBody>
      </p:sp>
      <p:pic>
        <p:nvPicPr>
          <p:cNvPr id="8" name="Imagem 7">
            <a:extLst>
              <a:ext uri="{FF2B5EF4-FFF2-40B4-BE49-F238E27FC236}">
                <a16:creationId xmlns:a16="http://schemas.microsoft.com/office/drawing/2014/main" id="{21EBE2FE-CA28-A966-AFD9-AF1A75AB4357}"/>
              </a:ext>
            </a:extLst>
          </p:cNvPr>
          <p:cNvPicPr>
            <a:picLocks noChangeAspect="1"/>
          </p:cNvPicPr>
          <p:nvPr/>
        </p:nvPicPr>
        <p:blipFill>
          <a:blip r:embed="rId3"/>
          <a:stretch>
            <a:fillRect/>
          </a:stretch>
        </p:blipFill>
        <p:spPr>
          <a:xfrm>
            <a:off x="1649901" y="2136977"/>
            <a:ext cx="5162550" cy="2486025"/>
          </a:xfrm>
          <a:prstGeom prst="rect">
            <a:avLst/>
          </a:prstGeom>
        </p:spPr>
      </p:pic>
    </p:spTree>
    <p:extLst>
      <p:ext uri="{BB962C8B-B14F-4D97-AF65-F5344CB8AC3E}">
        <p14:creationId xmlns:p14="http://schemas.microsoft.com/office/powerpoint/2010/main" val="348072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pic>
        <p:nvPicPr>
          <p:cNvPr id="8" name="Imagem 7">
            <a:extLst>
              <a:ext uri="{FF2B5EF4-FFF2-40B4-BE49-F238E27FC236}">
                <a16:creationId xmlns:a16="http://schemas.microsoft.com/office/drawing/2014/main" id="{21EBE2FE-CA28-A966-AFD9-AF1A75AB4357}"/>
              </a:ext>
            </a:extLst>
          </p:cNvPr>
          <p:cNvPicPr>
            <a:picLocks noChangeAspect="1"/>
          </p:cNvPicPr>
          <p:nvPr/>
        </p:nvPicPr>
        <p:blipFill>
          <a:blip r:embed="rId3"/>
          <a:stretch>
            <a:fillRect/>
          </a:stretch>
        </p:blipFill>
        <p:spPr>
          <a:xfrm>
            <a:off x="1658369" y="866977"/>
            <a:ext cx="5162550" cy="2486025"/>
          </a:xfrm>
          <a:prstGeom prst="rect">
            <a:avLst/>
          </a:prstGeom>
        </p:spPr>
      </p:pic>
      <p:sp>
        <p:nvSpPr>
          <p:cNvPr id="5" name="CaixaDeTexto 4">
            <a:extLst>
              <a:ext uri="{FF2B5EF4-FFF2-40B4-BE49-F238E27FC236}">
                <a16:creationId xmlns:a16="http://schemas.microsoft.com/office/drawing/2014/main" id="{F4E3F53F-9042-C23B-7093-8064B4835468}"/>
              </a:ext>
            </a:extLst>
          </p:cNvPr>
          <p:cNvSpPr txBox="1"/>
          <p:nvPr/>
        </p:nvSpPr>
        <p:spPr>
          <a:xfrm>
            <a:off x="1649901" y="3353002"/>
            <a:ext cx="7096165" cy="1169551"/>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Na linha 1, a função </a:t>
            </a:r>
            <a:r>
              <a:rPr lang="pt-BR" b="0" i="0" dirty="0" err="1">
                <a:solidFill>
                  <a:srgbClr val="FF0000"/>
                </a:solidFill>
                <a:effectLst/>
                <a:latin typeface="Courier New" panose="02070309020205020404" pitchFamily="49" charset="0"/>
              </a:rPr>
              <a:t>calcular_pagamento</a:t>
            </a:r>
            <a:r>
              <a:rPr lang="pt-BR" b="0" i="0" dirty="0">
                <a:solidFill>
                  <a:srgbClr val="FF0000"/>
                </a:solidFill>
                <a:effectLst/>
                <a:latin typeface="Courier New" panose="02070309020205020404" pitchFamily="49" charset="0"/>
              </a:rPr>
              <a:t>()</a:t>
            </a:r>
            <a:r>
              <a:rPr lang="pt-BR" b="0" i="0" dirty="0">
                <a:solidFill>
                  <a:srgbClr val="FF0000"/>
                </a:solidFill>
                <a:effectLst/>
                <a:latin typeface="Source Serif Pro" panose="02040603050405020204" pitchFamily="18" charset="0"/>
              </a:rPr>
              <a:t> </a:t>
            </a:r>
            <a:r>
              <a:rPr lang="pt-BR" b="0" i="0" dirty="0">
                <a:solidFill>
                  <a:srgbClr val="253A44"/>
                </a:solidFill>
                <a:effectLst/>
                <a:latin typeface="Source Serif Pro" panose="02040603050405020204" pitchFamily="18" charset="0"/>
              </a:rPr>
              <a:t>recebe dois parâmetros, </a:t>
            </a:r>
            <a:r>
              <a:rPr lang="pt-BR" b="0" i="0" dirty="0" err="1">
                <a:solidFill>
                  <a:srgbClr val="FF0000"/>
                </a:solidFill>
                <a:effectLst/>
                <a:latin typeface="Courier New" panose="02070309020205020404" pitchFamily="49" charset="0"/>
              </a:rPr>
              <a:t>qtd_horas</a:t>
            </a:r>
            <a:r>
              <a:rPr lang="pt-BR" b="0" i="0" dirty="0">
                <a:solidFill>
                  <a:srgbClr val="FF0000"/>
                </a:solidFill>
                <a:effectLst/>
                <a:latin typeface="Source Serif Pro" panose="02040603050405020204" pitchFamily="18" charset="0"/>
              </a:rPr>
              <a:t> </a:t>
            </a:r>
            <a:r>
              <a:rPr lang="pt-BR" b="0" i="0" dirty="0">
                <a:solidFill>
                  <a:srgbClr val="253A44"/>
                </a:solidFill>
                <a:effectLst/>
                <a:latin typeface="Source Serif Pro" panose="02040603050405020204" pitchFamily="18" charset="0"/>
              </a:rPr>
              <a:t>e </a:t>
            </a:r>
            <a:r>
              <a:rPr lang="pt-BR" b="0" i="0" dirty="0" err="1">
                <a:solidFill>
                  <a:srgbClr val="FF0000"/>
                </a:solidFill>
                <a:effectLst/>
                <a:latin typeface="Courier New" panose="02070309020205020404" pitchFamily="49" charset="0"/>
              </a:rPr>
              <a:t>valor_hora</a:t>
            </a:r>
            <a:r>
              <a:rPr lang="pt-BR" b="0" i="0" dirty="0">
                <a:solidFill>
                  <a:srgbClr val="253A44"/>
                </a:solidFill>
                <a:effectLst/>
                <a:latin typeface="Source Serif Pro" panose="02040603050405020204" pitchFamily="18" charset="0"/>
              </a:rPr>
              <a:t>, que representam, respectivamente, a quantidade de horas a serem calculadas e o valor da hora. Nas linhas 2 e 3, esses valores são convertidos para o tipo </a:t>
            </a:r>
            <a:r>
              <a:rPr lang="pt-BR" b="0" i="0" dirty="0" err="1">
                <a:solidFill>
                  <a:srgbClr val="253A44"/>
                </a:solidFill>
                <a:effectLst/>
                <a:latin typeface="Source Serif Pro" panose="02040603050405020204" pitchFamily="18" charset="0"/>
              </a:rPr>
              <a:t>float</a:t>
            </a:r>
            <a:r>
              <a:rPr lang="pt-BR" b="0" i="0" dirty="0">
                <a:solidFill>
                  <a:srgbClr val="253A44"/>
                </a:solidFill>
                <a:effectLst/>
                <a:latin typeface="Source Serif Pro" panose="02040603050405020204" pitchFamily="18" charset="0"/>
              </a:rPr>
              <a:t>, pois eles serão recebidos como </a:t>
            </a:r>
            <a:r>
              <a:rPr lang="pt-BR" b="0" i="0" dirty="0" err="1">
                <a:solidFill>
                  <a:srgbClr val="253A44"/>
                </a:solidFill>
                <a:effectLst/>
                <a:latin typeface="Source Serif Pro" panose="02040603050405020204" pitchFamily="18" charset="0"/>
              </a:rPr>
              <a:t>string</a:t>
            </a:r>
            <a:r>
              <a:rPr lang="pt-BR" b="0" i="0" dirty="0">
                <a:solidFill>
                  <a:srgbClr val="253A44"/>
                </a:solidFill>
                <a:effectLst/>
                <a:latin typeface="Source Serif Pro" panose="02040603050405020204" pitchFamily="18" charset="0"/>
              </a:rPr>
              <a:t> por meio da instrução </a:t>
            </a:r>
            <a:r>
              <a:rPr lang="pt-BR" b="0" i="0" dirty="0">
                <a:solidFill>
                  <a:srgbClr val="FF0000"/>
                </a:solidFill>
                <a:effectLst/>
                <a:latin typeface="Courier New" panose="02070309020205020404" pitchFamily="49" charset="0"/>
              </a:rPr>
              <a:t>input</a:t>
            </a:r>
            <a:r>
              <a:rPr lang="pt-BR" b="0" i="0" dirty="0">
                <a:solidFill>
                  <a:srgbClr val="253A44"/>
                </a:solidFill>
                <a:effectLst/>
                <a:latin typeface="Source Serif Pro" panose="02040603050405020204" pitchFamily="18" charset="0"/>
              </a:rPr>
              <a:t>.</a:t>
            </a:r>
            <a:endParaRPr lang="pt-BR" dirty="0"/>
          </a:p>
        </p:txBody>
      </p:sp>
    </p:spTree>
    <p:extLst>
      <p:ext uri="{BB962C8B-B14F-4D97-AF65-F5344CB8AC3E}">
        <p14:creationId xmlns:p14="http://schemas.microsoft.com/office/powerpoint/2010/main" val="414086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649902" y="332718"/>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pic>
        <p:nvPicPr>
          <p:cNvPr id="8" name="Imagem 7">
            <a:extLst>
              <a:ext uri="{FF2B5EF4-FFF2-40B4-BE49-F238E27FC236}">
                <a16:creationId xmlns:a16="http://schemas.microsoft.com/office/drawing/2014/main" id="{21EBE2FE-CA28-A966-AFD9-AF1A75AB4357}"/>
              </a:ext>
            </a:extLst>
          </p:cNvPr>
          <p:cNvPicPr>
            <a:picLocks noChangeAspect="1"/>
          </p:cNvPicPr>
          <p:nvPr/>
        </p:nvPicPr>
        <p:blipFill>
          <a:blip r:embed="rId3"/>
          <a:stretch>
            <a:fillRect/>
          </a:stretch>
        </p:blipFill>
        <p:spPr>
          <a:xfrm>
            <a:off x="1658369" y="866977"/>
            <a:ext cx="5162550" cy="2486025"/>
          </a:xfrm>
          <a:prstGeom prst="rect">
            <a:avLst/>
          </a:prstGeom>
        </p:spPr>
      </p:pic>
      <p:sp>
        <p:nvSpPr>
          <p:cNvPr id="5" name="CaixaDeTexto 4">
            <a:extLst>
              <a:ext uri="{FF2B5EF4-FFF2-40B4-BE49-F238E27FC236}">
                <a16:creationId xmlns:a16="http://schemas.microsoft.com/office/drawing/2014/main" id="{F4E3F53F-9042-C23B-7093-8064B4835468}"/>
              </a:ext>
            </a:extLst>
          </p:cNvPr>
          <p:cNvSpPr txBox="1"/>
          <p:nvPr/>
        </p:nvSpPr>
        <p:spPr>
          <a:xfrm>
            <a:off x="1649902" y="3434456"/>
            <a:ext cx="7096165" cy="1384995"/>
          </a:xfrm>
          <a:prstGeom prst="rect">
            <a:avLst/>
          </a:prstGeom>
          <a:noFill/>
        </p:spPr>
        <p:txBody>
          <a:bodyPr wrap="square">
            <a:spAutoFit/>
          </a:bodyPr>
          <a:lstStyle/>
          <a:p>
            <a:r>
              <a:rPr lang="pt-BR" b="0" i="0" dirty="0">
                <a:solidFill>
                  <a:srgbClr val="253A44"/>
                </a:solidFill>
                <a:effectLst/>
                <a:latin typeface="Source Serif Pro" panose="02040603050405020204" pitchFamily="18" charset="0"/>
              </a:rPr>
              <a:t>Na quarta linha, verificamos se a quantidade de horas trabalhadas é menor ou igual a 40. Caso seja verdadeiro, na linha 5 calculamos o valor do salário apenas multiplicando a quantidade de horas pelo valor de cada hora trabalhada. Se a quantidade for maior que 40 (linha 6), adicionamos ao salário um valor adicional pelas horas extras. Por fim, na linha 9 retornamos o resultado do cálculo (contido na variável </a:t>
            </a:r>
            <a:r>
              <a:rPr lang="pt-BR" b="0" i="0" dirty="0">
                <a:solidFill>
                  <a:srgbClr val="0F8593"/>
                </a:solidFill>
                <a:effectLst/>
                <a:latin typeface="Courier New" panose="02070309020205020404" pitchFamily="49" charset="0"/>
              </a:rPr>
              <a:t>salario</a:t>
            </a:r>
            <a:r>
              <a:rPr lang="pt-BR" b="0" i="0" dirty="0">
                <a:solidFill>
                  <a:srgbClr val="253A44"/>
                </a:solidFill>
                <a:effectLst/>
                <a:latin typeface="Source Serif Pro" panose="02040603050405020204" pitchFamily="18" charset="0"/>
              </a:rPr>
              <a:t>) com a instrução </a:t>
            </a:r>
            <a:r>
              <a:rPr lang="pt-BR" b="0" i="0" dirty="0" err="1">
                <a:solidFill>
                  <a:srgbClr val="FF0000"/>
                </a:solidFill>
                <a:effectLst/>
                <a:latin typeface="Courier New" panose="02070309020205020404" pitchFamily="49" charset="0"/>
              </a:rPr>
              <a:t>return</a:t>
            </a:r>
            <a:r>
              <a:rPr lang="pt-BR" b="0" i="0" dirty="0">
                <a:solidFill>
                  <a:srgbClr val="253A44"/>
                </a:solidFill>
                <a:effectLst/>
                <a:latin typeface="Source Serif Pro" panose="02040603050405020204" pitchFamily="18" charset="0"/>
              </a:rPr>
              <a:t>.</a:t>
            </a:r>
            <a:endParaRPr lang="pt-BR" dirty="0"/>
          </a:p>
        </p:txBody>
      </p:sp>
    </p:spTree>
    <p:extLst>
      <p:ext uri="{BB962C8B-B14F-4D97-AF65-F5344CB8AC3E}">
        <p14:creationId xmlns:p14="http://schemas.microsoft.com/office/powerpoint/2010/main" val="2907832590"/>
      </p:ext>
    </p:extLst>
  </p:cSld>
  <p:clrMapOvr>
    <a:masterClrMapping/>
  </p:clrMapOvr>
</p:sld>
</file>

<file path=ppt/theme/theme1.xml><?xml version="1.0" encoding="utf-8"?>
<a:theme xmlns:a="http://schemas.openxmlformats.org/drawingml/2006/main" name="Elegant Blu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1019</Words>
  <Application>Microsoft Office PowerPoint</Application>
  <PresentationFormat>Apresentação na tela (16:9)</PresentationFormat>
  <Paragraphs>53</Paragraphs>
  <Slides>17</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Montserrat ExtraBold</vt:lpstr>
      <vt:lpstr>var(--merriweather-font)</vt:lpstr>
      <vt:lpstr>Times New Roman</vt:lpstr>
      <vt:lpstr>Source Serif Pro</vt:lpstr>
      <vt:lpstr>Arial</vt:lpstr>
      <vt:lpstr>Courier New</vt:lpstr>
      <vt:lpstr>Spectral Light</vt:lpstr>
      <vt:lpstr>Elegant Blue</vt:lpstr>
      <vt:lpstr>Funções  Instrutor: Tarik Ponciano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Doraneide Albuquerque Fernandes</dc:creator>
  <cp:lastModifiedBy>Tarik Ponciano</cp:lastModifiedBy>
  <cp:revision>32</cp:revision>
  <dcterms:modified xsi:type="dcterms:W3CDTF">2022-11-23T08:37:09Z</dcterms:modified>
</cp:coreProperties>
</file>