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311" r:id="rId2"/>
    <p:sldId id="329" r:id="rId3"/>
    <p:sldId id="314" r:id="rId4"/>
    <p:sldId id="369" r:id="rId5"/>
    <p:sldId id="330" r:id="rId6"/>
    <p:sldId id="370" r:id="rId7"/>
    <p:sldId id="371" r:id="rId8"/>
    <p:sldId id="372" r:id="rId9"/>
    <p:sldId id="373" r:id="rId10"/>
    <p:sldId id="379" r:id="rId11"/>
    <p:sldId id="380" r:id="rId12"/>
    <p:sldId id="376" r:id="rId13"/>
    <p:sldId id="375" r:id="rId14"/>
    <p:sldId id="377" r:id="rId15"/>
    <p:sldId id="378" r:id="rId16"/>
    <p:sldId id="325" r:id="rId17"/>
    <p:sldId id="368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Source Serif Pro" panose="02040603050405020204" pitchFamily="18" charset="0"/>
      <p:regular r:id="rId31"/>
      <p:bold r:id="rId32"/>
      <p:italic r:id="rId33"/>
      <p:boldItalic r:id="rId34"/>
    </p:embeddedFont>
    <p:embeddedFont>
      <p:font typeface="Spectral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30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971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931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678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720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69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46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88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3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81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08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79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79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14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treinaweb.com.br/blog/consumindo-apis-com-python-parte-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gitalocean.com/community/tutorials/how-to-make-a-web-application-using-flask-in-python-3-pt" TargetMode="External"/><Relationship Id="rId5" Type="http://schemas.openxmlformats.org/officeDocument/2006/relationships/hyperlink" Target="https://www.treinaweb.com.br/blog/o-que-e-flask" TargetMode="Externa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o-que-e-pyth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Utilizando o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b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Formulário HTML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520B36-EDE0-F426-786D-78E2F959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84" y="1541763"/>
            <a:ext cx="5416061" cy="28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Formulário HTML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42" name="Picture 2" descr="Página criar uma nova postagem">
            <a:extLst>
              <a:ext uri="{FF2B5EF4-FFF2-40B4-BE49-F238E27FC236}">
                <a16:creationId xmlns:a16="http://schemas.microsoft.com/office/drawing/2014/main" id="{D208304B-BD08-934F-CE37-ED30B9D39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96" y="1535125"/>
            <a:ext cx="6785917" cy="29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63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3FA91A-6931-75B7-9C4E-16FD4B3679FA}"/>
              </a:ext>
            </a:extLst>
          </p:cNvPr>
          <p:cNvSpPr txBox="1"/>
          <p:nvPr/>
        </p:nvSpPr>
        <p:spPr>
          <a:xfrm>
            <a:off x="2776573" y="2340917"/>
            <a:ext cx="474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aleway" pitchFamily="2" charset="0"/>
              </a:rPr>
              <a:t>Vamos continuar no </a:t>
            </a:r>
            <a:r>
              <a:rPr lang="pt-BR" sz="2400" dirty="0" err="1">
                <a:latin typeface="Raleway" pitchFamily="2" charset="0"/>
              </a:rPr>
              <a:t>VScode</a:t>
            </a:r>
            <a:endParaRPr lang="pt-BR" sz="24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0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Utilizando sem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FC20E0-E53E-86AE-9B97-62CE3E6361CA}"/>
              </a:ext>
            </a:extLst>
          </p:cNvPr>
          <p:cNvSpPr txBox="1"/>
          <p:nvPr/>
        </p:nvSpPr>
        <p:spPr>
          <a:xfrm>
            <a:off x="1669925" y="1134655"/>
            <a:ext cx="669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aleway" pitchFamily="2" charset="0"/>
              </a:rPr>
              <a:t>O </a:t>
            </a:r>
            <a:r>
              <a:rPr lang="pt-BR" dirty="0" err="1">
                <a:latin typeface="Raleway" pitchFamily="2" charset="0"/>
              </a:rPr>
              <a:t>Flask</a:t>
            </a:r>
            <a:r>
              <a:rPr lang="pt-BR" dirty="0">
                <a:latin typeface="Raleway" pitchFamily="2" charset="0"/>
              </a:rPr>
              <a:t> não precisa dos </a:t>
            </a:r>
            <a:r>
              <a:rPr lang="pt-BR" dirty="0" err="1">
                <a:latin typeface="Raleway" pitchFamily="2" charset="0"/>
              </a:rPr>
              <a:t>templates</a:t>
            </a:r>
            <a:r>
              <a:rPr lang="pt-BR" dirty="0">
                <a:latin typeface="Raleway" pitchFamily="2" charset="0"/>
              </a:rPr>
              <a:t> para agir como um servidor. É possível utilizá-lo como um servidor para requisições de uma API </a:t>
            </a:r>
            <a:r>
              <a:rPr lang="pt-BR" dirty="0" err="1">
                <a:latin typeface="Raleway" pitchFamily="2" charset="0"/>
              </a:rPr>
              <a:t>Rest</a:t>
            </a:r>
            <a:endParaRPr lang="pt-BR" dirty="0">
              <a:latin typeface="Raleway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51CD10-B58E-F812-3C89-204964DDCC68}"/>
              </a:ext>
            </a:extLst>
          </p:cNvPr>
          <p:cNvSpPr txBox="1"/>
          <p:nvPr/>
        </p:nvSpPr>
        <p:spPr>
          <a:xfrm>
            <a:off x="1669926" y="1657875"/>
            <a:ext cx="686002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Raleway" pitchFamily="2" charset="0"/>
              </a:rPr>
              <a:t>from</a:t>
            </a:r>
            <a:r>
              <a:rPr lang="pt-BR" b="1" dirty="0">
                <a:latin typeface="Raleway" pitchFamily="2" charset="0"/>
              </a:rPr>
              <a:t> </a:t>
            </a:r>
            <a:r>
              <a:rPr lang="pt-BR" b="1" dirty="0" err="1">
                <a:latin typeface="Raleway" pitchFamily="2" charset="0"/>
              </a:rPr>
              <a:t>flask</a:t>
            </a:r>
            <a:r>
              <a:rPr lang="pt-BR" b="1" dirty="0">
                <a:latin typeface="Raleway" pitchFamily="2" charset="0"/>
              </a:rPr>
              <a:t> </a:t>
            </a:r>
            <a:r>
              <a:rPr lang="pt-BR" b="1" dirty="0" err="1">
                <a:latin typeface="Raleway" pitchFamily="2" charset="0"/>
              </a:rPr>
              <a:t>import</a:t>
            </a:r>
            <a:r>
              <a:rPr lang="pt-BR" b="1" dirty="0">
                <a:latin typeface="Raleway" pitchFamily="2" charset="0"/>
              </a:rPr>
              <a:t> </a:t>
            </a:r>
            <a:r>
              <a:rPr lang="pt-BR" b="1" dirty="0" err="1">
                <a:latin typeface="Raleway" pitchFamily="2" charset="0"/>
              </a:rPr>
              <a:t>Flask</a:t>
            </a:r>
            <a:r>
              <a:rPr lang="pt-BR" b="1" dirty="0">
                <a:latin typeface="Raleway" pitchFamily="2" charset="0"/>
              </a:rPr>
              <a:t>, request</a:t>
            </a:r>
          </a:p>
          <a:p>
            <a:endParaRPr lang="pt-BR" b="1" dirty="0">
              <a:latin typeface="Raleway" pitchFamily="2" charset="0"/>
            </a:endParaRPr>
          </a:p>
          <a:p>
            <a:r>
              <a:rPr lang="pt-BR" b="1" dirty="0">
                <a:latin typeface="Raleway" pitchFamily="2" charset="0"/>
              </a:rPr>
              <a:t>app = </a:t>
            </a:r>
            <a:r>
              <a:rPr lang="pt-BR" b="1" dirty="0" err="1">
                <a:latin typeface="Raleway" pitchFamily="2" charset="0"/>
              </a:rPr>
              <a:t>Flask</a:t>
            </a:r>
            <a:r>
              <a:rPr lang="pt-BR" b="1" dirty="0">
                <a:latin typeface="Raleway" pitchFamily="2" charset="0"/>
              </a:rPr>
              <a:t>(__</a:t>
            </a:r>
            <a:r>
              <a:rPr lang="pt-BR" b="1" dirty="0" err="1">
                <a:latin typeface="Raleway" pitchFamily="2" charset="0"/>
              </a:rPr>
              <a:t>name</a:t>
            </a:r>
            <a:r>
              <a:rPr lang="pt-BR" b="1" dirty="0">
                <a:latin typeface="Raleway" pitchFamily="2" charset="0"/>
              </a:rPr>
              <a:t>__) </a:t>
            </a:r>
          </a:p>
          <a:p>
            <a:endParaRPr lang="pt-BR" b="1" dirty="0">
              <a:latin typeface="Raleway" pitchFamily="2" charset="0"/>
            </a:endParaRPr>
          </a:p>
          <a:p>
            <a:r>
              <a:rPr lang="pt-BR" b="1" dirty="0">
                <a:latin typeface="Raleway" pitchFamily="2" charset="0"/>
              </a:rPr>
              <a:t>@app.route('/', </a:t>
            </a:r>
            <a:r>
              <a:rPr lang="pt-BR" b="1" dirty="0" err="1">
                <a:latin typeface="Raleway" pitchFamily="2" charset="0"/>
              </a:rPr>
              <a:t>methods</a:t>
            </a:r>
            <a:r>
              <a:rPr lang="pt-BR" b="1" dirty="0">
                <a:latin typeface="Raleway" pitchFamily="2" charset="0"/>
              </a:rPr>
              <a:t>=['POST’]) </a:t>
            </a:r>
          </a:p>
          <a:p>
            <a:endParaRPr lang="pt-BR" b="1" dirty="0">
              <a:latin typeface="Raleway" pitchFamily="2" charset="0"/>
            </a:endParaRPr>
          </a:p>
          <a:p>
            <a:r>
              <a:rPr lang="pt-BR" b="1" dirty="0" err="1">
                <a:latin typeface="Raleway" pitchFamily="2" charset="0"/>
              </a:rPr>
              <a:t>def</a:t>
            </a:r>
            <a:r>
              <a:rPr lang="pt-BR" b="1" dirty="0">
                <a:latin typeface="Raleway" pitchFamily="2" charset="0"/>
              </a:rPr>
              <a:t> </a:t>
            </a:r>
            <a:r>
              <a:rPr lang="pt-BR" b="1" dirty="0" err="1">
                <a:latin typeface="Raleway" pitchFamily="2" charset="0"/>
              </a:rPr>
              <a:t>webhook</a:t>
            </a:r>
            <a:r>
              <a:rPr lang="pt-BR" b="1" dirty="0">
                <a:latin typeface="Raleway" pitchFamily="2" charset="0"/>
              </a:rPr>
              <a:t>(): </a:t>
            </a:r>
          </a:p>
          <a:p>
            <a:endParaRPr lang="pt-BR" b="1" dirty="0">
              <a:latin typeface="Raleway" pitchFamily="2" charset="0"/>
            </a:endParaRPr>
          </a:p>
          <a:p>
            <a:r>
              <a:rPr lang="pt-BR" b="1" dirty="0">
                <a:latin typeface="Raleway" pitchFamily="2" charset="0"/>
              </a:rPr>
              <a:t>data = </a:t>
            </a:r>
            <a:r>
              <a:rPr lang="pt-BR" b="1" dirty="0" err="1">
                <a:latin typeface="Raleway" pitchFamily="2" charset="0"/>
              </a:rPr>
              <a:t>request.get_json</a:t>
            </a:r>
            <a:r>
              <a:rPr lang="pt-BR" b="1" dirty="0">
                <a:latin typeface="Raleway" pitchFamily="2" charset="0"/>
              </a:rPr>
              <a:t>(force=</a:t>
            </a:r>
            <a:r>
              <a:rPr lang="pt-BR" b="1" dirty="0" err="1">
                <a:latin typeface="Raleway" pitchFamily="2" charset="0"/>
              </a:rPr>
              <a:t>True</a:t>
            </a:r>
            <a:r>
              <a:rPr lang="pt-BR" b="1" dirty="0">
                <a:latin typeface="Raleway" pitchFamily="2" charset="0"/>
              </a:rPr>
              <a:t>)</a:t>
            </a:r>
          </a:p>
          <a:p>
            <a:r>
              <a:rPr lang="pt-BR" b="1" dirty="0">
                <a:latin typeface="Raleway" pitchFamily="2" charset="0"/>
              </a:rPr>
              <a:t> </a:t>
            </a:r>
          </a:p>
          <a:p>
            <a:r>
              <a:rPr lang="pt-BR" b="1" dirty="0" err="1">
                <a:latin typeface="Raleway" pitchFamily="2" charset="0"/>
              </a:rPr>
              <a:t>return</a:t>
            </a:r>
            <a:r>
              <a:rPr lang="pt-BR" b="1" dirty="0">
                <a:latin typeface="Raleway" pitchFamily="2" charset="0"/>
              </a:rPr>
              <a:t> </a:t>
            </a:r>
            <a:r>
              <a:rPr lang="pt-BR" b="1" dirty="0" err="1">
                <a:latin typeface="Raleway" pitchFamily="2" charset="0"/>
              </a:rPr>
              <a:t>f'Recebido</a:t>
            </a:r>
            <a:r>
              <a:rPr lang="pt-BR" b="1" dirty="0">
                <a:latin typeface="Raleway" pitchFamily="2" charset="0"/>
              </a:rPr>
              <a:t>: {data[‘data’]}\n'</a:t>
            </a:r>
          </a:p>
          <a:p>
            <a:endParaRPr lang="pt-BR" b="1" dirty="0">
              <a:latin typeface="Raleway" pitchFamily="2" charset="0"/>
            </a:endParaRPr>
          </a:p>
          <a:p>
            <a:r>
              <a:rPr lang="pt-BR" b="1" dirty="0" err="1">
                <a:latin typeface="Raleway" pitchFamily="2" charset="0"/>
              </a:rPr>
              <a:t>if</a:t>
            </a:r>
            <a:r>
              <a:rPr lang="pt-BR" b="1" dirty="0">
                <a:latin typeface="Raleway" pitchFamily="2" charset="0"/>
              </a:rPr>
              <a:t> __</a:t>
            </a:r>
            <a:r>
              <a:rPr lang="pt-BR" b="1" dirty="0" err="1">
                <a:latin typeface="Raleway" pitchFamily="2" charset="0"/>
              </a:rPr>
              <a:t>name</a:t>
            </a:r>
            <a:r>
              <a:rPr lang="pt-BR" b="1" dirty="0">
                <a:latin typeface="Raleway" pitchFamily="2" charset="0"/>
              </a:rPr>
              <a:t>__ == "__</a:t>
            </a:r>
            <a:r>
              <a:rPr lang="pt-BR" b="1" dirty="0" err="1">
                <a:latin typeface="Raleway" pitchFamily="2" charset="0"/>
              </a:rPr>
              <a:t>main</a:t>
            </a:r>
            <a:r>
              <a:rPr lang="pt-BR" b="1" dirty="0">
                <a:latin typeface="Raleway" pitchFamily="2" charset="0"/>
              </a:rPr>
              <a:t>__": </a:t>
            </a:r>
          </a:p>
          <a:p>
            <a:endParaRPr lang="pt-BR" b="1" dirty="0">
              <a:latin typeface="Raleway" pitchFamily="2" charset="0"/>
            </a:endParaRPr>
          </a:p>
          <a:p>
            <a:r>
              <a:rPr lang="pt-BR" b="1" dirty="0" err="1">
                <a:latin typeface="Raleway" pitchFamily="2" charset="0"/>
              </a:rPr>
              <a:t>app.run</a:t>
            </a:r>
            <a:r>
              <a:rPr lang="pt-BR" b="1" dirty="0">
                <a:latin typeface="Raleway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30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Exemplo de edição de postagem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E5BBC1-D19E-EB12-A1EE-CACEBB6A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81" y="1250423"/>
            <a:ext cx="4852667" cy="37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3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3FA91A-6931-75B7-9C4E-16FD4B3679FA}"/>
              </a:ext>
            </a:extLst>
          </p:cNvPr>
          <p:cNvSpPr txBox="1"/>
          <p:nvPr/>
        </p:nvSpPr>
        <p:spPr>
          <a:xfrm>
            <a:off x="3337227" y="2340917"/>
            <a:ext cx="474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aleway" pitchFamily="2" charset="0"/>
              </a:rPr>
              <a:t>De volta ao </a:t>
            </a:r>
            <a:r>
              <a:rPr lang="pt-BR" sz="2400" dirty="0" err="1">
                <a:latin typeface="Raleway" pitchFamily="2" charset="0"/>
              </a:rPr>
              <a:t>VScode</a:t>
            </a:r>
            <a:endParaRPr lang="pt-BR" sz="24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Obrigado!!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0570E5-4588-F9C8-7453-74DC55328EC9}"/>
              </a:ext>
            </a:extLst>
          </p:cNvPr>
          <p:cNvSpPr txBox="1"/>
          <p:nvPr/>
        </p:nvSpPr>
        <p:spPr>
          <a:xfrm>
            <a:off x="1558485" y="85382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https://www.treinaweb.com.br/blog/o-que-e-flask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https://www.digitalocean.com/community/tutorials/how-to-make-a-web-application-using-flask-in-python-3-pt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7"/>
              </a:rPr>
              <a:t>https://www.treinaweb.com.br/blog/consumindo-apis-com-python-parte-2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https://www.w3schools.com/python/ref_requests_post.asp</a:t>
            </a:r>
          </a:p>
        </p:txBody>
      </p:sp>
    </p:spTree>
    <p:extLst>
      <p:ext uri="{BB962C8B-B14F-4D97-AF65-F5344CB8AC3E}">
        <p14:creationId xmlns:p14="http://schemas.microsoft.com/office/powerpoint/2010/main" val="366501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https://drive.google.com/drive/folders/1hOl0DaPeAor7gnhKBUIlZ5n8lLRDNvUY?usp=sharing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19603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O que é?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124AC4-DA8D-1ADE-370D-84FBEE84B287}"/>
              </a:ext>
            </a:extLst>
          </p:cNvPr>
          <p:cNvSpPr txBox="1"/>
          <p:nvPr/>
        </p:nvSpPr>
        <p:spPr>
          <a:xfrm>
            <a:off x="1669926" y="1232922"/>
            <a:ext cx="6569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Escrito em </a:t>
            </a:r>
            <a:r>
              <a:rPr lang="pt-BR" b="0" i="0" u="none" strike="noStrike" dirty="0">
                <a:effectLst/>
                <a:latin typeface="Raleway" pitchFamily="2" charset="0"/>
                <a:hlinkClick r:id="rId3" tooltip="Python"/>
              </a:rPr>
              <a:t>Python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 e disponível sobre a licença BSD (Licença de código aberto), 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Flask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 é um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micro-framework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 multiplataforma que provê um modelo simples para o desenvolvimento web.</a:t>
            </a:r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4C0DE0-1E54-9F4F-C1E1-94526342F385}"/>
              </a:ext>
            </a:extLst>
          </p:cNvPr>
          <p:cNvSpPr txBox="1"/>
          <p:nvPr/>
        </p:nvSpPr>
        <p:spPr>
          <a:xfrm>
            <a:off x="1669925" y="1971586"/>
            <a:ext cx="60390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Podemos dizer que 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micro-framework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 é uma versão minimalista destes frameworks, sendo bastante utilizado para criação de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microsserviços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, como APIs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RESTful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8B41A5-C281-2E0E-E487-ECA982D2F17A}"/>
              </a:ext>
            </a:extLst>
          </p:cNvPr>
          <p:cNvSpPr txBox="1"/>
          <p:nvPr/>
        </p:nvSpPr>
        <p:spPr>
          <a:xfrm>
            <a:off x="1669924" y="2806007"/>
            <a:ext cx="60390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Pense em um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Micro-Framework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 como uma peça de lego. Inicialmente, um projeto criado com 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micro-framework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 possui apenas o básico para funcionar, (normalmente, sistema de rotas), porém, ao decorrer do projeto, podem haver necessidades para utilização de outros recursos como, conexão de banco de dados, sistemas de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templates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, envio de email, etc. A partir desta necessidade, novas bibliotecas são “encaixadas” no projeto, como uma estrutura de lego.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75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19603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O que é?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Imagem com analogia do micro-framewor ao lego">
            <a:extLst>
              <a:ext uri="{FF2B5EF4-FFF2-40B4-BE49-F238E27FC236}">
                <a16:creationId xmlns:a16="http://schemas.microsoft.com/office/drawing/2014/main" id="{CBE34BBE-4BC4-AFAA-03F1-5AFC9457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98" y="1609853"/>
            <a:ext cx="5755404" cy="270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Características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124AC4-DA8D-1ADE-370D-84FBEE84B287}"/>
              </a:ext>
            </a:extLst>
          </p:cNvPr>
          <p:cNvSpPr txBox="1"/>
          <p:nvPr/>
        </p:nvSpPr>
        <p:spPr>
          <a:xfrm>
            <a:off x="1669926" y="1180456"/>
            <a:ext cx="65695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Simplicidade: Por possuir apenas o necessário para o desenvolvimento de uma aplicação, um projeto escrito com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Flask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 é mais simples se comparado aos frameworks maiores, já que a quantidade de arquivos é muito menor e sua arquitetura é muito mais simples.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22222"/>
              </a:solidFill>
              <a:effectLst/>
              <a:latin typeface="Raleway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Rapidez no desenvolvimento: Com 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Flask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, o desenvolvedor se preocupa em apenas desenvolver o necessário para um projeto, sem a necessidade de realizar configurações que muitas vezes não são utilizadas.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22222"/>
              </a:solidFill>
              <a:effectLst/>
              <a:latin typeface="Raleway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Projetos menores: Por possuir uma arquitetura muito simples (um único arquivo inicial) os projetos escritos em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Flask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 tendem a ser menores e mais leves se comparados a frameworks maiores.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22222"/>
              </a:solidFill>
              <a:effectLst/>
              <a:latin typeface="Raleway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Aplicações robustas: Apesar de ser um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micro-framework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, 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aleway" pitchFamily="2" charset="0"/>
              </a:rPr>
              <a:t>Flask</a:t>
            </a:r>
            <a:r>
              <a:rPr lang="pt-BR" b="0" i="0" dirty="0">
                <a:solidFill>
                  <a:srgbClr val="222222"/>
                </a:solidFill>
                <a:effectLst/>
                <a:latin typeface="Raleway" pitchFamily="2" charset="0"/>
              </a:rPr>
              <a:t> permite a criação de aplicações robustas, já que é totalmente personalizável, permitindo, caso necessário, a criação de uma arquitetura mais definida.</a:t>
            </a:r>
          </a:p>
          <a:p>
            <a:endParaRPr lang="pt-BR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World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C3AA36-146C-637C-A558-8573AF0E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619" y="1442050"/>
            <a:ext cx="4905722" cy="304698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800" dirty="0">
              <a:solidFill>
                <a:srgbClr val="111B2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__)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800" dirty="0">
              <a:solidFill>
                <a:srgbClr val="111B2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@app.route(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6B0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7C00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6B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16B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6B00"/>
                </a:solidFill>
                <a:effectLst/>
                <a:latin typeface="Consolas" panose="020B0609020204030204" pitchFamily="49" charset="0"/>
              </a:rPr>
              <a:t> World’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111B2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800" dirty="0">
              <a:solidFill>
                <a:srgbClr val="111B2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__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A04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6B00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16B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6B00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800" dirty="0">
              <a:solidFill>
                <a:srgbClr val="111B2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app.run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11B2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Utilizando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124AC4-DA8D-1ADE-370D-84FBEE84B287}"/>
              </a:ext>
            </a:extLst>
          </p:cNvPr>
          <p:cNvSpPr txBox="1"/>
          <p:nvPr/>
        </p:nvSpPr>
        <p:spPr>
          <a:xfrm>
            <a:off x="1669926" y="1180456"/>
            <a:ext cx="6569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Raleway" pitchFamily="2" charset="0"/>
              </a:rPr>
              <a:t> No momento, seu aplicativo mostra somente uma mensagem simples sem HTML. Os aplicativos Web usam, em sua maioria, o HTML para exibir informações para os visitantes. Desta forma, você trabalhará na incorporação de arquivos HTML em seu aplicativo, que podem ser exibidos no navegador Web.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Raleway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aleway" pitchFamily="2" charset="0"/>
              </a:rPr>
              <a:t> O </a:t>
            </a:r>
            <a:r>
              <a:rPr lang="pt-BR" dirty="0" err="1">
                <a:solidFill>
                  <a:schemeClr val="tx1"/>
                </a:solidFill>
                <a:latin typeface="Raleway" pitchFamily="2" charset="0"/>
              </a:rPr>
              <a:t>Flask</a:t>
            </a:r>
            <a:r>
              <a:rPr lang="pt-BR" dirty="0">
                <a:solidFill>
                  <a:schemeClr val="tx1"/>
                </a:solidFill>
                <a:latin typeface="Raleway" pitchFamily="2" charset="0"/>
              </a:rPr>
              <a:t> permite o uso de </a:t>
            </a:r>
            <a:r>
              <a:rPr lang="pt-BR" dirty="0" err="1">
                <a:solidFill>
                  <a:schemeClr val="tx1"/>
                </a:solidFill>
                <a:latin typeface="Raleway" pitchFamily="2" charset="0"/>
              </a:rPr>
              <a:t>Templates</a:t>
            </a:r>
            <a:r>
              <a:rPr lang="pt-BR" dirty="0">
                <a:solidFill>
                  <a:schemeClr val="tx1"/>
                </a:solidFill>
                <a:latin typeface="Raleway" pitchFamily="2" charset="0"/>
              </a:rPr>
              <a:t>/Modelos HTML para a criação das visualizações desejadas de uma página WEB, além de permitir o uso de lógica e scripts nessas páginas HTML.</a:t>
            </a:r>
          </a:p>
        </p:txBody>
      </p:sp>
    </p:spTree>
    <p:extLst>
      <p:ext uri="{BB962C8B-B14F-4D97-AF65-F5344CB8AC3E}">
        <p14:creationId xmlns:p14="http://schemas.microsoft.com/office/powerpoint/2010/main" val="74220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Utilizando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4AC288-C808-79D9-4238-9F682DB1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1448390"/>
            <a:ext cx="3400425" cy="1552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4FC20E0-E53E-86AE-9B97-62CE3E6361CA}"/>
              </a:ext>
            </a:extLst>
          </p:cNvPr>
          <p:cNvSpPr txBox="1"/>
          <p:nvPr/>
        </p:nvSpPr>
        <p:spPr>
          <a:xfrm>
            <a:off x="3005276" y="3190387"/>
            <a:ext cx="3448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Experimente rodar o código acima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3D18AF-F395-4359-0ED8-B3595111E0B3}"/>
              </a:ext>
            </a:extLst>
          </p:cNvPr>
          <p:cNvSpPr txBox="1"/>
          <p:nvPr/>
        </p:nvSpPr>
        <p:spPr>
          <a:xfrm>
            <a:off x="1528450" y="3865210"/>
            <a:ext cx="6467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linha @app.route(‘/’) representa a </a:t>
            </a:r>
            <a:r>
              <a:rPr lang="pt-BR" dirty="0" err="1"/>
              <a:t>url</a:t>
            </a:r>
            <a:r>
              <a:rPr lang="pt-BR" dirty="0"/>
              <a:t> requisitada em nossa página web e será a principal ferramenta para conectar a interação com nossa visualização e nosso servidor </a:t>
            </a:r>
            <a:r>
              <a:rPr lang="pt-BR" dirty="0" err="1"/>
              <a:t>Flask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41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Utilizando </a:t>
            </a:r>
            <a:r>
              <a:rPr lang="pt-BR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FC20E0-E53E-86AE-9B97-62CE3E6361CA}"/>
              </a:ext>
            </a:extLst>
          </p:cNvPr>
          <p:cNvSpPr txBox="1"/>
          <p:nvPr/>
        </p:nvSpPr>
        <p:spPr>
          <a:xfrm>
            <a:off x="1669926" y="1414982"/>
            <a:ext cx="6172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utilizar corretamente os </a:t>
            </a:r>
            <a:r>
              <a:rPr lang="pt-BR" dirty="0" err="1"/>
              <a:t>templates</a:t>
            </a:r>
            <a:r>
              <a:rPr lang="pt-BR" dirty="0"/>
              <a:t>, precisamos criar uma pasta chamada “</a:t>
            </a:r>
            <a:r>
              <a:rPr lang="pt-BR" dirty="0" err="1"/>
              <a:t>templates</a:t>
            </a:r>
            <a:r>
              <a:rPr lang="pt-BR" dirty="0"/>
              <a:t>” na mesma pasta em que está nosso código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Na nova pasta “</a:t>
            </a:r>
            <a:r>
              <a:rPr lang="pt-BR" dirty="0" err="1"/>
              <a:t>templates</a:t>
            </a:r>
            <a:r>
              <a:rPr lang="pt-BR" dirty="0"/>
              <a:t>” criamos o arquivo index.html, e finalmente invocamos esse arquivo no código do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EC325C-B78D-C431-D7AB-C1990A39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77" y="2680626"/>
            <a:ext cx="2581275" cy="20669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D96811-5FFE-CD4A-76C0-41D1CA769EF0}"/>
              </a:ext>
            </a:extLst>
          </p:cNvPr>
          <p:cNvSpPr txBox="1"/>
          <p:nvPr/>
        </p:nvSpPr>
        <p:spPr>
          <a:xfrm>
            <a:off x="4572000" y="4747551"/>
            <a:ext cx="994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66608711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754</Words>
  <Application>Microsoft Office PowerPoint</Application>
  <PresentationFormat>Apresentação na tela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Raleway</vt:lpstr>
      <vt:lpstr>Arial</vt:lpstr>
      <vt:lpstr>Source Serif Pro</vt:lpstr>
      <vt:lpstr>Montserrat ExtraBold</vt:lpstr>
      <vt:lpstr>Consolas</vt:lpstr>
      <vt:lpstr>Times New Roman</vt:lpstr>
      <vt:lpstr>Spectral Light</vt:lpstr>
      <vt:lpstr>Elegant Blue</vt:lpstr>
      <vt:lpstr>Utilizando o Flask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31</cp:revision>
  <dcterms:modified xsi:type="dcterms:W3CDTF">2023-03-01T08:50:03Z</dcterms:modified>
</cp:coreProperties>
</file>