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1" r:id="rId1"/>
  </p:sldMasterIdLst>
  <p:notesMasterIdLst>
    <p:notesMasterId r:id="rId44"/>
  </p:notesMasterIdLst>
  <p:handoutMasterIdLst>
    <p:handoutMasterId r:id="rId45"/>
  </p:handoutMasterIdLst>
  <p:sldIdLst>
    <p:sldId id="311" r:id="rId2"/>
    <p:sldId id="329" r:id="rId3"/>
    <p:sldId id="314" r:id="rId4"/>
    <p:sldId id="330" r:id="rId5"/>
    <p:sldId id="332" r:id="rId6"/>
    <p:sldId id="333" r:id="rId7"/>
    <p:sldId id="331" r:id="rId8"/>
    <p:sldId id="334" r:id="rId9"/>
    <p:sldId id="340" r:id="rId10"/>
    <p:sldId id="335" r:id="rId11"/>
    <p:sldId id="336" r:id="rId12"/>
    <p:sldId id="337" r:id="rId13"/>
    <p:sldId id="338" r:id="rId14"/>
    <p:sldId id="339"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7" r:id="rId31"/>
    <p:sldId id="356" r:id="rId32"/>
    <p:sldId id="358" r:id="rId33"/>
    <p:sldId id="359" r:id="rId34"/>
    <p:sldId id="360" r:id="rId35"/>
    <p:sldId id="362" r:id="rId36"/>
    <p:sldId id="361" r:id="rId37"/>
    <p:sldId id="363" r:id="rId38"/>
    <p:sldId id="364" r:id="rId39"/>
    <p:sldId id="366" r:id="rId40"/>
    <p:sldId id="367" r:id="rId41"/>
    <p:sldId id="325" r:id="rId42"/>
    <p:sldId id="368" r:id="rId43"/>
  </p:sldIdLst>
  <p:sldSz cx="9144000" cy="5143500" type="screen16x9"/>
  <p:notesSz cx="6858000" cy="9144000"/>
  <p:embeddedFontLst>
    <p:embeddedFont>
      <p:font typeface="Montserrat ExtraBold" panose="00000900000000000000" pitchFamily="2" charset="0"/>
      <p:bold r:id="rId46"/>
      <p:boldItalic r:id="rId47"/>
    </p:embeddedFont>
    <p:embeddedFont>
      <p:font typeface="Roboto mono" panose="00000009000000000000" pitchFamily="49" charset="0"/>
      <p:regular r:id="rId48"/>
      <p:bold r:id="rId49"/>
      <p:italic r:id="rId50"/>
      <p:boldItalic r:id="rId51"/>
    </p:embeddedFont>
    <p:embeddedFont>
      <p:font typeface="Source Serif Pro" panose="02040603050405020204" pitchFamily="18" charset="0"/>
      <p:regular r:id="rId52"/>
      <p:bold r:id="rId53"/>
      <p:italic r:id="rId54"/>
      <p:boldItalic r:id="rId55"/>
    </p:embeddedFont>
    <p:embeddedFont>
      <p:font typeface="Spectral Light" panose="020B060402020202020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7">
          <p15:clr>
            <a:srgbClr val="A4A3A4"/>
          </p15:clr>
        </p15:guide>
        <p15:guide id="2" pos="5558">
          <p15:clr>
            <a:srgbClr val="A4A3A4"/>
          </p15:clr>
        </p15:guide>
        <p15:guide id="3" pos="1304">
          <p15:clr>
            <a:srgbClr val="A4A3A4"/>
          </p15:clr>
        </p15:guide>
        <p15:guide id="4" orient="horz" pos="1620">
          <p15:clr>
            <a:srgbClr val="A4A3A4"/>
          </p15:clr>
        </p15:guide>
        <p15:guide id="5" orient="horz" pos="2623">
          <p15:clr>
            <a:srgbClr val="A4A3A4"/>
          </p15:clr>
        </p15:guide>
        <p15:guide id="6" pos="4320">
          <p15:clr>
            <a:srgbClr val="A4A3A4"/>
          </p15:clr>
        </p15:guide>
        <p15:guide id="7" pos="3118">
          <p15:clr>
            <a:srgbClr val="A4A3A4"/>
          </p15:clr>
        </p15:guide>
        <p15:guide id="8" pos="2976">
          <p15:clr>
            <a:srgbClr val="A4A3A4"/>
          </p15:clr>
        </p15:guide>
        <p15:guide id="9" orient="horz" pos="590">
          <p15:clr>
            <a:srgbClr val="A4A3A4"/>
          </p15:clr>
        </p15:guide>
        <p15:guide id="10" pos="2268">
          <p15:clr>
            <a:srgbClr val="A4A3A4"/>
          </p15:clr>
        </p15:guide>
        <p15:guide id="11" pos="3902">
          <p15:clr>
            <a:srgbClr val="A4A3A4"/>
          </p15:clr>
        </p15:guide>
        <p15:guide id="12" orient="horz" pos="105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4584"/>
    <a:srgbClr val="90CCFA"/>
    <a:srgbClr val="3940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1A0088-3FF0-4591-AE8C-B39587EE2FD8}">
  <a:tblStyle styleId="{FF1A0088-3FF0-4591-AE8C-B39587EE2FD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6"/>
    <p:restoredTop sz="94653"/>
  </p:normalViewPr>
  <p:slideViewPr>
    <p:cSldViewPr snapToGrid="0">
      <p:cViewPr varScale="1">
        <p:scale>
          <a:sx n="143" d="100"/>
          <a:sy n="143" d="100"/>
        </p:scale>
        <p:origin x="684" y="114"/>
      </p:cViewPr>
      <p:guideLst>
        <p:guide orient="horz" pos="337"/>
        <p:guide pos="5558"/>
        <p:guide pos="1304"/>
        <p:guide orient="horz" pos="1620"/>
        <p:guide orient="horz" pos="2623"/>
        <p:guide pos="4320"/>
        <p:guide pos="3118"/>
        <p:guide pos="2976"/>
        <p:guide orient="horz" pos="590"/>
        <p:guide pos="2268"/>
        <p:guide pos="3902"/>
        <p:guide orient="horz" pos="1058"/>
      </p:guideLst>
    </p:cSldViewPr>
  </p:slideViewPr>
  <p:notesTextViewPr>
    <p:cViewPr>
      <p:scale>
        <a:sx n="1" d="1"/>
        <a:sy n="1" d="1"/>
      </p:scale>
      <p:origin x="0" y="0"/>
    </p:cViewPr>
  </p:notesTextViewPr>
  <p:notesViewPr>
    <p:cSldViewPr snapToGrid="0">
      <p:cViewPr varScale="1">
        <p:scale>
          <a:sx n="121" d="100"/>
          <a:sy n="121" d="100"/>
        </p:scale>
        <p:origin x="4000"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3" Type="http://schemas.openxmlformats.org/officeDocument/2006/relationships/font" Target="fonts/font8.fntdata"/><Relationship Id="rId58" Type="http://schemas.openxmlformats.org/officeDocument/2006/relationships/font" Target="fonts/font13.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7.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25B654EE-46E2-0F4F-A427-90D64B9EDE8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903F607F-B941-504A-93E2-B236C592C7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DAE9AD-0277-1C48-A4A6-9639BCA59213}" type="datetimeFigureOut">
              <a:rPr lang="pt-BR" smtClean="0"/>
              <a:t>16/01/2023</a:t>
            </a:fld>
            <a:endParaRPr lang="pt-BR"/>
          </a:p>
        </p:txBody>
      </p:sp>
      <p:sp>
        <p:nvSpPr>
          <p:cNvPr id="4" name="Espaço Reservado para Rodapé 3">
            <a:extLst>
              <a:ext uri="{FF2B5EF4-FFF2-40B4-BE49-F238E27FC236}">
                <a16:creationId xmlns:a16="http://schemas.microsoft.com/office/drawing/2014/main" id="{BECF70CC-E53D-CB46-9D20-16363D6546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18247280-1666-A146-9E9E-6861B1758A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B7252A-A6E1-544A-A976-86DDA006660C}" type="slidenum">
              <a:rPr lang="pt-BR" smtClean="0"/>
              <a:t>‹nº›</a:t>
            </a:fld>
            <a:endParaRPr lang="pt-BR"/>
          </a:p>
        </p:txBody>
      </p:sp>
    </p:spTree>
    <p:extLst>
      <p:ext uri="{BB962C8B-B14F-4D97-AF65-F5344CB8AC3E}">
        <p14:creationId xmlns:p14="http://schemas.microsoft.com/office/powerpoint/2010/main" val="2007812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240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7075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7734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8376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1547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9220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6299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9230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8804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369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0777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1086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515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8005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93094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35045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9944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621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30121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0004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2257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715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00345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0204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04244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97802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4019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90513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66609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98290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67506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21493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1014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0963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37502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3de7457949_0_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de7457949_0_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34643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3de7457949_0_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de7457949_0_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885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165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2240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9020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28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167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516500" y="1001050"/>
            <a:ext cx="6809100" cy="3141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52525"/>
              </a:buClr>
              <a:buSzPts val="4600"/>
              <a:buNone/>
              <a:defRPr sz="4600">
                <a:solidFill>
                  <a:srgbClr val="252525"/>
                </a:solidFill>
              </a:defRPr>
            </a:lvl1pPr>
            <a:lvl2pPr lvl="1" algn="ctr" rtl="0">
              <a:spcBef>
                <a:spcPts val="0"/>
              </a:spcBef>
              <a:spcAft>
                <a:spcPts val="0"/>
              </a:spcAft>
              <a:buClr>
                <a:srgbClr val="434343"/>
              </a:buClr>
              <a:buSzPts val="4800"/>
              <a:buNone/>
              <a:defRPr sz="4800">
                <a:solidFill>
                  <a:srgbClr val="434343"/>
                </a:solidFill>
              </a:defRPr>
            </a:lvl2pPr>
            <a:lvl3pPr lvl="2" algn="ctr" rtl="0">
              <a:spcBef>
                <a:spcPts val="0"/>
              </a:spcBef>
              <a:spcAft>
                <a:spcPts val="0"/>
              </a:spcAft>
              <a:buClr>
                <a:srgbClr val="434343"/>
              </a:buClr>
              <a:buSzPts val="4800"/>
              <a:buNone/>
              <a:defRPr sz="4800">
                <a:solidFill>
                  <a:srgbClr val="434343"/>
                </a:solidFill>
              </a:defRPr>
            </a:lvl3pPr>
            <a:lvl4pPr lvl="3" algn="ctr" rtl="0">
              <a:spcBef>
                <a:spcPts val="0"/>
              </a:spcBef>
              <a:spcAft>
                <a:spcPts val="0"/>
              </a:spcAft>
              <a:buClr>
                <a:srgbClr val="434343"/>
              </a:buClr>
              <a:buSzPts val="4800"/>
              <a:buNone/>
              <a:defRPr sz="4800">
                <a:solidFill>
                  <a:srgbClr val="434343"/>
                </a:solidFill>
              </a:defRPr>
            </a:lvl4pPr>
            <a:lvl5pPr lvl="4" algn="ctr" rtl="0">
              <a:spcBef>
                <a:spcPts val="0"/>
              </a:spcBef>
              <a:spcAft>
                <a:spcPts val="0"/>
              </a:spcAft>
              <a:buClr>
                <a:srgbClr val="434343"/>
              </a:buClr>
              <a:buSzPts val="4800"/>
              <a:buNone/>
              <a:defRPr sz="4800">
                <a:solidFill>
                  <a:srgbClr val="434343"/>
                </a:solidFill>
              </a:defRPr>
            </a:lvl5pPr>
            <a:lvl6pPr lvl="5" algn="ctr" rtl="0">
              <a:spcBef>
                <a:spcPts val="0"/>
              </a:spcBef>
              <a:spcAft>
                <a:spcPts val="0"/>
              </a:spcAft>
              <a:buClr>
                <a:srgbClr val="434343"/>
              </a:buClr>
              <a:buSzPts val="4800"/>
              <a:buNone/>
              <a:defRPr sz="4800">
                <a:solidFill>
                  <a:srgbClr val="434343"/>
                </a:solidFill>
              </a:defRPr>
            </a:lvl6pPr>
            <a:lvl7pPr lvl="6" algn="ctr" rtl="0">
              <a:spcBef>
                <a:spcPts val="0"/>
              </a:spcBef>
              <a:spcAft>
                <a:spcPts val="0"/>
              </a:spcAft>
              <a:buClr>
                <a:srgbClr val="434343"/>
              </a:buClr>
              <a:buSzPts val="4800"/>
              <a:buNone/>
              <a:defRPr sz="4800">
                <a:solidFill>
                  <a:srgbClr val="434343"/>
                </a:solidFill>
              </a:defRPr>
            </a:lvl7pPr>
            <a:lvl8pPr lvl="7" algn="ctr" rtl="0">
              <a:spcBef>
                <a:spcPts val="0"/>
              </a:spcBef>
              <a:spcAft>
                <a:spcPts val="0"/>
              </a:spcAft>
              <a:buClr>
                <a:srgbClr val="434343"/>
              </a:buClr>
              <a:buSzPts val="4800"/>
              <a:buNone/>
              <a:defRPr sz="4800">
                <a:solidFill>
                  <a:srgbClr val="434343"/>
                </a:solidFill>
              </a:defRPr>
            </a:lvl8pPr>
            <a:lvl9pPr lvl="8" algn="ctr" rtl="0">
              <a:spcBef>
                <a:spcPts val="0"/>
              </a:spcBef>
              <a:spcAft>
                <a:spcPts val="0"/>
              </a:spcAft>
              <a:buClr>
                <a:srgbClr val="434343"/>
              </a:buClr>
              <a:buSzPts val="4800"/>
              <a:buNone/>
              <a:defRPr sz="4800">
                <a:solidFill>
                  <a:srgbClr val="434343"/>
                </a:solidFill>
              </a:defRPr>
            </a:lvl9pPr>
          </a:lstStyle>
          <a:p>
            <a:endParaRPr/>
          </a:p>
        </p:txBody>
      </p:sp>
      <p:sp>
        <p:nvSpPr>
          <p:cNvPr id="11" name="Google Shape;11;p2"/>
          <p:cNvSpPr/>
          <p:nvPr/>
        </p:nvSpPr>
        <p:spPr>
          <a:xfrm rot="-5400000">
            <a:off x="-1173125" y="2799675"/>
            <a:ext cx="4615200" cy="92400"/>
          </a:xfrm>
          <a:prstGeom prst="rect">
            <a:avLst/>
          </a:prstGeom>
          <a:solidFill>
            <a:srgbClr val="174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subTitle" idx="1"/>
          </p:nvPr>
        </p:nvSpPr>
        <p:spPr>
          <a:xfrm rot="-5400000">
            <a:off x="-1772935" y="1844264"/>
            <a:ext cx="4950600" cy="5781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200">
                <a:solidFill>
                  <a:srgbClr val="666666"/>
                </a:solidFill>
                <a:latin typeface="Spectral Light"/>
                <a:ea typeface="Spectral Light"/>
                <a:cs typeface="Spectral Light"/>
                <a:sym typeface="Spectral Light"/>
              </a:defRPr>
            </a:lvl1pPr>
            <a:lvl2pPr lvl="1" rtl="0">
              <a:spcBef>
                <a:spcPts val="0"/>
              </a:spcBef>
              <a:spcAft>
                <a:spcPts val="0"/>
              </a:spcAft>
              <a:buNone/>
              <a:defRPr sz="1200">
                <a:solidFill>
                  <a:srgbClr val="666666"/>
                </a:solidFill>
                <a:latin typeface="Spectral Light"/>
                <a:ea typeface="Spectral Light"/>
                <a:cs typeface="Spectral Light"/>
                <a:sym typeface="Spectral Light"/>
              </a:defRPr>
            </a:lvl2pPr>
            <a:lvl3pPr lvl="2" rtl="0">
              <a:spcBef>
                <a:spcPts val="0"/>
              </a:spcBef>
              <a:spcAft>
                <a:spcPts val="0"/>
              </a:spcAft>
              <a:buNone/>
              <a:defRPr sz="1200">
                <a:solidFill>
                  <a:srgbClr val="666666"/>
                </a:solidFill>
                <a:latin typeface="Spectral Light"/>
                <a:ea typeface="Spectral Light"/>
                <a:cs typeface="Spectral Light"/>
                <a:sym typeface="Spectral Light"/>
              </a:defRPr>
            </a:lvl3pPr>
            <a:lvl4pPr lvl="3" rtl="0">
              <a:spcBef>
                <a:spcPts val="0"/>
              </a:spcBef>
              <a:spcAft>
                <a:spcPts val="0"/>
              </a:spcAft>
              <a:buNone/>
              <a:defRPr sz="1200">
                <a:solidFill>
                  <a:srgbClr val="666666"/>
                </a:solidFill>
                <a:latin typeface="Spectral Light"/>
                <a:ea typeface="Spectral Light"/>
                <a:cs typeface="Spectral Light"/>
                <a:sym typeface="Spectral Light"/>
              </a:defRPr>
            </a:lvl4pPr>
            <a:lvl5pPr lvl="4" rtl="0">
              <a:spcBef>
                <a:spcPts val="0"/>
              </a:spcBef>
              <a:spcAft>
                <a:spcPts val="0"/>
              </a:spcAft>
              <a:buNone/>
              <a:defRPr sz="1200">
                <a:solidFill>
                  <a:srgbClr val="666666"/>
                </a:solidFill>
                <a:latin typeface="Spectral Light"/>
                <a:ea typeface="Spectral Light"/>
                <a:cs typeface="Spectral Light"/>
                <a:sym typeface="Spectral Light"/>
              </a:defRPr>
            </a:lvl5pPr>
            <a:lvl6pPr lvl="5" rtl="0">
              <a:spcBef>
                <a:spcPts val="0"/>
              </a:spcBef>
              <a:spcAft>
                <a:spcPts val="0"/>
              </a:spcAft>
              <a:buNone/>
              <a:defRPr sz="1200">
                <a:solidFill>
                  <a:srgbClr val="666666"/>
                </a:solidFill>
                <a:latin typeface="Spectral Light"/>
                <a:ea typeface="Spectral Light"/>
                <a:cs typeface="Spectral Light"/>
                <a:sym typeface="Spectral Light"/>
              </a:defRPr>
            </a:lvl6pPr>
            <a:lvl7pPr lvl="6" rtl="0">
              <a:spcBef>
                <a:spcPts val="0"/>
              </a:spcBef>
              <a:spcAft>
                <a:spcPts val="0"/>
              </a:spcAft>
              <a:buNone/>
              <a:defRPr sz="1200">
                <a:solidFill>
                  <a:srgbClr val="666666"/>
                </a:solidFill>
                <a:latin typeface="Spectral Light"/>
                <a:ea typeface="Spectral Light"/>
                <a:cs typeface="Spectral Light"/>
                <a:sym typeface="Spectral Light"/>
              </a:defRPr>
            </a:lvl7pPr>
            <a:lvl8pPr lvl="7" rtl="0">
              <a:spcBef>
                <a:spcPts val="0"/>
              </a:spcBef>
              <a:spcAft>
                <a:spcPts val="0"/>
              </a:spcAft>
              <a:buNone/>
              <a:defRPr sz="1200">
                <a:solidFill>
                  <a:srgbClr val="666666"/>
                </a:solidFill>
                <a:latin typeface="Spectral Light"/>
                <a:ea typeface="Spectral Light"/>
                <a:cs typeface="Spectral Light"/>
                <a:sym typeface="Spectral Light"/>
              </a:defRPr>
            </a:lvl8pPr>
            <a:lvl9pPr lvl="8" rtl="0">
              <a:spcBef>
                <a:spcPts val="0"/>
              </a:spcBef>
              <a:spcAft>
                <a:spcPts val="0"/>
              </a:spcAft>
              <a:buNone/>
              <a:defRPr sz="1200">
                <a:solidFill>
                  <a:srgbClr val="666666"/>
                </a:solidFill>
                <a:latin typeface="Spectral Light"/>
                <a:ea typeface="Spectral Light"/>
                <a:cs typeface="Spectral Light"/>
                <a:sym typeface="Spectral Ligh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Title &amp; subtitle slide" type="secHead">
  <p:cSld name="SECTION_HEADER">
    <p:bg>
      <p:bgPr>
        <a:no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477425" y="2095075"/>
            <a:ext cx="3942300" cy="1585200"/>
          </a:xfrm>
          <a:prstGeom prst="rect">
            <a:avLst/>
          </a:prstGeom>
        </p:spPr>
        <p:txBody>
          <a:bodyPr spcFirstLastPara="1" wrap="square" lIns="91425" tIns="91425" rIns="91425" bIns="91425" anchor="b" anchorCtr="0">
            <a:noAutofit/>
          </a:bodyPr>
          <a:lstStyle>
            <a:lvl1pPr lvl="0">
              <a:spcBef>
                <a:spcPts val="0"/>
              </a:spcBef>
              <a:spcAft>
                <a:spcPts val="0"/>
              </a:spcAft>
              <a:buClr>
                <a:srgbClr val="373334"/>
              </a:buClr>
              <a:buSzPts val="3300"/>
              <a:buNone/>
              <a:defRPr sz="3300">
                <a:solidFill>
                  <a:srgbClr val="373334"/>
                </a:solidFill>
              </a:defRPr>
            </a:lvl1pPr>
            <a:lvl2pPr lvl="1">
              <a:spcBef>
                <a:spcPts val="0"/>
              </a:spcBef>
              <a:spcAft>
                <a:spcPts val="0"/>
              </a:spcAft>
              <a:buClr>
                <a:srgbClr val="373334"/>
              </a:buClr>
              <a:buSzPts val="3300"/>
              <a:buNone/>
              <a:defRPr sz="3300">
                <a:solidFill>
                  <a:srgbClr val="373334"/>
                </a:solidFill>
              </a:defRPr>
            </a:lvl2pPr>
            <a:lvl3pPr lvl="2">
              <a:spcBef>
                <a:spcPts val="0"/>
              </a:spcBef>
              <a:spcAft>
                <a:spcPts val="0"/>
              </a:spcAft>
              <a:buClr>
                <a:srgbClr val="373334"/>
              </a:buClr>
              <a:buSzPts val="3300"/>
              <a:buNone/>
              <a:defRPr sz="3300">
                <a:solidFill>
                  <a:srgbClr val="373334"/>
                </a:solidFill>
              </a:defRPr>
            </a:lvl3pPr>
            <a:lvl4pPr lvl="3">
              <a:spcBef>
                <a:spcPts val="0"/>
              </a:spcBef>
              <a:spcAft>
                <a:spcPts val="0"/>
              </a:spcAft>
              <a:buClr>
                <a:srgbClr val="373334"/>
              </a:buClr>
              <a:buSzPts val="3300"/>
              <a:buNone/>
              <a:defRPr sz="3300">
                <a:solidFill>
                  <a:srgbClr val="373334"/>
                </a:solidFill>
              </a:defRPr>
            </a:lvl4pPr>
            <a:lvl5pPr lvl="4">
              <a:spcBef>
                <a:spcPts val="0"/>
              </a:spcBef>
              <a:spcAft>
                <a:spcPts val="0"/>
              </a:spcAft>
              <a:buClr>
                <a:srgbClr val="373334"/>
              </a:buClr>
              <a:buSzPts val="3300"/>
              <a:buNone/>
              <a:defRPr sz="3300">
                <a:solidFill>
                  <a:srgbClr val="373334"/>
                </a:solidFill>
              </a:defRPr>
            </a:lvl5pPr>
            <a:lvl6pPr lvl="5">
              <a:spcBef>
                <a:spcPts val="0"/>
              </a:spcBef>
              <a:spcAft>
                <a:spcPts val="0"/>
              </a:spcAft>
              <a:buClr>
                <a:srgbClr val="373334"/>
              </a:buClr>
              <a:buSzPts val="3300"/>
              <a:buNone/>
              <a:defRPr sz="3300">
                <a:solidFill>
                  <a:srgbClr val="373334"/>
                </a:solidFill>
              </a:defRPr>
            </a:lvl6pPr>
            <a:lvl7pPr lvl="6">
              <a:spcBef>
                <a:spcPts val="0"/>
              </a:spcBef>
              <a:spcAft>
                <a:spcPts val="0"/>
              </a:spcAft>
              <a:buClr>
                <a:srgbClr val="373334"/>
              </a:buClr>
              <a:buSzPts val="3300"/>
              <a:buNone/>
              <a:defRPr sz="3300">
                <a:solidFill>
                  <a:srgbClr val="373334"/>
                </a:solidFill>
              </a:defRPr>
            </a:lvl7pPr>
            <a:lvl8pPr lvl="7">
              <a:spcBef>
                <a:spcPts val="0"/>
              </a:spcBef>
              <a:spcAft>
                <a:spcPts val="0"/>
              </a:spcAft>
              <a:buClr>
                <a:srgbClr val="373334"/>
              </a:buClr>
              <a:buSzPts val="3300"/>
              <a:buNone/>
              <a:defRPr sz="3300">
                <a:solidFill>
                  <a:srgbClr val="373334"/>
                </a:solidFill>
              </a:defRPr>
            </a:lvl8pPr>
            <a:lvl9pPr lvl="8">
              <a:spcBef>
                <a:spcPts val="0"/>
              </a:spcBef>
              <a:spcAft>
                <a:spcPts val="0"/>
              </a:spcAft>
              <a:buClr>
                <a:srgbClr val="373334"/>
              </a:buClr>
              <a:buSzPts val="3300"/>
              <a:buNone/>
              <a:defRPr sz="3300">
                <a:solidFill>
                  <a:srgbClr val="373334"/>
                </a:solidFill>
              </a:defRPr>
            </a:lvl9pPr>
          </a:lstStyle>
          <a:p>
            <a:endParaRPr/>
          </a:p>
        </p:txBody>
      </p:sp>
      <p:sp>
        <p:nvSpPr>
          <p:cNvPr id="15" name="Google Shape;15;p3"/>
          <p:cNvSpPr txBox="1">
            <a:spLocks noGrp="1"/>
          </p:cNvSpPr>
          <p:nvPr>
            <p:ph type="subTitle" idx="1"/>
          </p:nvPr>
        </p:nvSpPr>
        <p:spPr>
          <a:xfrm>
            <a:off x="1477425" y="4030950"/>
            <a:ext cx="2770200" cy="578100"/>
          </a:xfrm>
          <a:prstGeom prst="rect">
            <a:avLst/>
          </a:prstGeom>
        </p:spPr>
        <p:txBody>
          <a:bodyPr spcFirstLastPara="1" wrap="square" lIns="91425" tIns="91425" rIns="91425" bIns="91425" anchor="t" anchorCtr="0">
            <a:noAutofit/>
          </a:bodyPr>
          <a:lstStyle>
            <a:lvl1pPr lvl="0">
              <a:spcBef>
                <a:spcPts val="0"/>
              </a:spcBef>
              <a:spcAft>
                <a:spcPts val="0"/>
              </a:spcAft>
              <a:buNone/>
              <a:defRPr sz="1400">
                <a:solidFill>
                  <a:srgbClr val="666666"/>
                </a:solidFill>
                <a:latin typeface="Spectral Light"/>
                <a:ea typeface="Spectral Light"/>
                <a:cs typeface="Spectral Light"/>
                <a:sym typeface="Spectral Light"/>
              </a:defRPr>
            </a:lvl1pPr>
            <a:lvl2pPr lvl="1">
              <a:spcBef>
                <a:spcPts val="0"/>
              </a:spcBef>
              <a:spcAft>
                <a:spcPts val="0"/>
              </a:spcAft>
              <a:buNone/>
              <a:defRPr>
                <a:solidFill>
                  <a:srgbClr val="666666"/>
                </a:solidFill>
                <a:latin typeface="Spectral Light"/>
                <a:ea typeface="Spectral Light"/>
                <a:cs typeface="Spectral Light"/>
                <a:sym typeface="Spectral Light"/>
              </a:defRPr>
            </a:lvl2pPr>
            <a:lvl3pPr lvl="2">
              <a:spcBef>
                <a:spcPts val="0"/>
              </a:spcBef>
              <a:spcAft>
                <a:spcPts val="0"/>
              </a:spcAft>
              <a:buNone/>
              <a:defRPr>
                <a:solidFill>
                  <a:srgbClr val="666666"/>
                </a:solidFill>
                <a:latin typeface="Spectral Light"/>
                <a:ea typeface="Spectral Light"/>
                <a:cs typeface="Spectral Light"/>
                <a:sym typeface="Spectral Light"/>
              </a:defRPr>
            </a:lvl3pPr>
            <a:lvl4pPr lvl="3">
              <a:spcBef>
                <a:spcPts val="0"/>
              </a:spcBef>
              <a:spcAft>
                <a:spcPts val="0"/>
              </a:spcAft>
              <a:buNone/>
              <a:defRPr>
                <a:solidFill>
                  <a:srgbClr val="666666"/>
                </a:solidFill>
                <a:latin typeface="Spectral Light"/>
                <a:ea typeface="Spectral Light"/>
                <a:cs typeface="Spectral Light"/>
                <a:sym typeface="Spectral Light"/>
              </a:defRPr>
            </a:lvl4pPr>
            <a:lvl5pPr lvl="4">
              <a:spcBef>
                <a:spcPts val="0"/>
              </a:spcBef>
              <a:spcAft>
                <a:spcPts val="0"/>
              </a:spcAft>
              <a:buNone/>
              <a:defRPr>
                <a:solidFill>
                  <a:srgbClr val="666666"/>
                </a:solidFill>
                <a:latin typeface="Spectral Light"/>
                <a:ea typeface="Spectral Light"/>
                <a:cs typeface="Spectral Light"/>
                <a:sym typeface="Spectral Light"/>
              </a:defRPr>
            </a:lvl5pPr>
            <a:lvl6pPr lvl="5">
              <a:spcBef>
                <a:spcPts val="0"/>
              </a:spcBef>
              <a:spcAft>
                <a:spcPts val="0"/>
              </a:spcAft>
              <a:buNone/>
              <a:defRPr>
                <a:solidFill>
                  <a:srgbClr val="666666"/>
                </a:solidFill>
                <a:latin typeface="Spectral Light"/>
                <a:ea typeface="Spectral Light"/>
                <a:cs typeface="Spectral Light"/>
                <a:sym typeface="Spectral Light"/>
              </a:defRPr>
            </a:lvl6pPr>
            <a:lvl7pPr lvl="6">
              <a:spcBef>
                <a:spcPts val="0"/>
              </a:spcBef>
              <a:spcAft>
                <a:spcPts val="0"/>
              </a:spcAft>
              <a:buNone/>
              <a:defRPr>
                <a:solidFill>
                  <a:srgbClr val="666666"/>
                </a:solidFill>
                <a:latin typeface="Spectral Light"/>
                <a:ea typeface="Spectral Light"/>
                <a:cs typeface="Spectral Light"/>
                <a:sym typeface="Spectral Light"/>
              </a:defRPr>
            </a:lvl7pPr>
            <a:lvl8pPr lvl="7">
              <a:spcBef>
                <a:spcPts val="0"/>
              </a:spcBef>
              <a:spcAft>
                <a:spcPts val="0"/>
              </a:spcAft>
              <a:buNone/>
              <a:defRPr>
                <a:solidFill>
                  <a:srgbClr val="666666"/>
                </a:solidFill>
                <a:latin typeface="Spectral Light"/>
                <a:ea typeface="Spectral Light"/>
                <a:cs typeface="Spectral Light"/>
                <a:sym typeface="Spectral Light"/>
              </a:defRPr>
            </a:lvl8pPr>
            <a:lvl9pPr lvl="8">
              <a:spcBef>
                <a:spcPts val="0"/>
              </a:spcBef>
              <a:spcAft>
                <a:spcPts val="0"/>
              </a:spcAft>
              <a:buNone/>
              <a:defRPr>
                <a:solidFill>
                  <a:srgbClr val="666666"/>
                </a:solidFill>
                <a:latin typeface="Spectral Light"/>
                <a:ea typeface="Spectral Light"/>
                <a:cs typeface="Spectral Light"/>
                <a:sym typeface="Spectral Light"/>
              </a:defRPr>
            </a:lvl9pPr>
          </a:lstStyle>
          <a:p>
            <a:endParaRPr/>
          </a:p>
        </p:txBody>
      </p:sp>
      <p:sp>
        <p:nvSpPr>
          <p:cNvPr id="17" name="Google Shape;17;p3"/>
          <p:cNvSpPr/>
          <p:nvPr/>
        </p:nvSpPr>
        <p:spPr>
          <a:xfrm rot="-5400000">
            <a:off x="-1173125" y="2799675"/>
            <a:ext cx="4615200" cy="92400"/>
          </a:xfrm>
          <a:prstGeom prst="rect">
            <a:avLst/>
          </a:prstGeom>
          <a:solidFill>
            <a:srgbClr val="174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ráfico 8">
            <a:extLst>
              <a:ext uri="{FF2B5EF4-FFF2-40B4-BE49-F238E27FC236}">
                <a16:creationId xmlns:a16="http://schemas.microsoft.com/office/drawing/2014/main" id="{DFEBAE08-9ABD-8C49-902C-993C5B9AA85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35711" y="4555710"/>
            <a:ext cx="402793" cy="42925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1pPr>
            <a:lvl2pPr lvl="1"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2pPr>
            <a:lvl3pPr lvl="2"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3pPr>
            <a:lvl4pPr lvl="3"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4pPr>
            <a:lvl5pPr lvl="4"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5pPr>
            <a:lvl6pPr lvl="5"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6pPr>
            <a:lvl7pPr lvl="6"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7pPr>
            <a:lvl8pPr lvl="7"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8pPr>
            <a:lvl9pPr lvl="8"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1pPr>
            <a:lvl2pPr marL="914400" lvl="1"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2pPr>
            <a:lvl3pPr marL="1371600" lvl="2"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3pPr>
            <a:lvl4pPr marL="1828800" lvl="3"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4pPr>
            <a:lvl5pPr marL="2286000" lvl="4"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5pPr>
            <a:lvl6pPr marL="2743200" lvl="5"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6pPr>
            <a:lvl7pPr marL="3200400" lvl="6"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7pPr>
            <a:lvl8pPr marL="3657600" lvl="7"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8pPr>
            <a:lvl9pPr marL="4114800" lvl="8"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iscord.gg/wt5CVZZWJ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hyperlink" Target="https://www.devmedia.com.br/modelagem-de-dados-tutorial/20398" TargetMode="External"/><Relationship Id="rId5" Type="http://schemas.openxmlformats.org/officeDocument/2006/relationships/hyperlink" Target="https://www.slideshare.net/LP0956/modelagem-de-dados-52112805" TargetMode="Externa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6"/>
          <p:cNvPicPr preferRelativeResize="0"/>
          <p:nvPr/>
        </p:nvPicPr>
        <p:blipFill rotWithShape="1">
          <a:blip r:embed="rId3">
            <a:alphaModFix/>
          </a:blip>
          <a:srcRect l="13106" t="15681" r="3518" b="17473"/>
          <a:stretch/>
        </p:blipFill>
        <p:spPr>
          <a:xfrm>
            <a:off x="1198475" y="534325"/>
            <a:ext cx="7624521" cy="4074852"/>
          </a:xfrm>
          <a:prstGeom prst="rect">
            <a:avLst/>
          </a:prstGeom>
          <a:noFill/>
          <a:ln>
            <a:noFill/>
          </a:ln>
        </p:spPr>
      </p:pic>
      <p:sp>
        <p:nvSpPr>
          <p:cNvPr id="164" name="Google Shape;164;p26"/>
          <p:cNvSpPr txBox="1">
            <a:spLocks noGrp="1"/>
          </p:cNvSpPr>
          <p:nvPr>
            <p:ph type="ctrTitle"/>
          </p:nvPr>
        </p:nvSpPr>
        <p:spPr>
          <a:xfrm>
            <a:off x="1588377" y="1449263"/>
            <a:ext cx="7480662" cy="1968963"/>
          </a:xfrm>
          <a:prstGeom prst="rect">
            <a:avLst/>
          </a:prstGeom>
        </p:spPr>
        <p:txBody>
          <a:bodyPr spcFirstLastPara="1" wrap="square" lIns="91425" tIns="91425" rIns="91425" bIns="91425" anchor="ctr" anchorCtr="0">
            <a:noAutofit/>
          </a:bodyPr>
          <a:lstStyle/>
          <a:p>
            <a:pPr>
              <a:defRPr/>
            </a:pPr>
            <a:r>
              <a:rPr lang="pt-BR" sz="3200" b="1" i="0" u="none" strike="noStrike" cap="none" dirty="0">
                <a:solidFill>
                  <a:schemeClr val="dk1"/>
                </a:solidFill>
                <a:latin typeface="Times New Roman"/>
                <a:ea typeface="Times New Roman"/>
                <a:cs typeface="Times New Roman"/>
                <a:sym typeface="Times New Roman"/>
              </a:rPr>
              <a:t>Introdução à Modelagem de Dados</a:t>
            </a:r>
            <a:br>
              <a:rPr lang="pt-BR" sz="3200" b="1" i="0" u="none" strike="noStrike" cap="none" dirty="0">
                <a:solidFill>
                  <a:schemeClr val="dk1"/>
                </a:solidFill>
                <a:latin typeface="Times New Roman"/>
                <a:ea typeface="Times New Roman"/>
                <a:cs typeface="Times New Roman"/>
                <a:sym typeface="Times New Roman"/>
              </a:rPr>
            </a:br>
            <a:r>
              <a:rPr lang="pt-BR" sz="3200" b="1" i="0" u="none" strike="noStrike" cap="none">
                <a:solidFill>
                  <a:schemeClr val="dk1"/>
                </a:solidFill>
                <a:latin typeface="Times New Roman"/>
                <a:ea typeface="Times New Roman"/>
                <a:cs typeface="Times New Roman"/>
                <a:sym typeface="Times New Roman"/>
              </a:rPr>
              <a:t>(Parte 1)</a:t>
            </a:r>
            <a:br>
              <a:rPr lang="pt-BR" sz="2400" dirty="0">
                <a:solidFill>
                  <a:schemeClr val="dk1"/>
                </a:solidFill>
                <a:latin typeface="Times New Roman"/>
                <a:ea typeface="Times New Roman"/>
                <a:cs typeface="Times New Roman"/>
                <a:sym typeface="Times New Roman"/>
              </a:rPr>
            </a:br>
            <a:br>
              <a:rPr lang="pt-BR" altLang="pt-BR" sz="6000" dirty="0">
                <a:solidFill>
                  <a:schemeClr val="tx1"/>
                </a:solidFill>
                <a:latin typeface="Times New Roman" panose="02020603050405020304" pitchFamily="18" charset="0"/>
                <a:cs typeface="Times New Roman" panose="02020603050405020304" pitchFamily="18" charset="0"/>
              </a:rPr>
            </a:br>
            <a:r>
              <a:rPr lang="pt-BR" altLang="pt-BR" sz="2400" dirty="0">
                <a:solidFill>
                  <a:schemeClr val="tx1"/>
                </a:solidFill>
                <a:latin typeface="Times New Roman" panose="02020603050405020304" pitchFamily="18" charset="0"/>
                <a:cs typeface="Times New Roman" panose="02020603050405020304" pitchFamily="18" charset="0"/>
              </a:rPr>
              <a:t>Instrutor: Tarik Ponciano</a:t>
            </a:r>
            <a:endParaRPr sz="2400" dirty="0">
              <a:solidFill>
                <a:srgbClr val="174584"/>
              </a:solidFill>
            </a:endParaRPr>
          </a:p>
        </p:txBody>
      </p:sp>
      <p:pic>
        <p:nvPicPr>
          <p:cNvPr id="13" name="Gráfico 12">
            <a:extLst>
              <a:ext uri="{FF2B5EF4-FFF2-40B4-BE49-F238E27FC236}">
                <a16:creationId xmlns:a16="http://schemas.microsoft.com/office/drawing/2014/main" id="{839B6F31-A889-BF4D-B864-4B8705EFC9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88377" y="4333164"/>
            <a:ext cx="1571756" cy="509249"/>
          </a:xfrm>
          <a:prstGeom prst="rect">
            <a:avLst/>
          </a:prstGeom>
        </p:spPr>
      </p:pic>
    </p:spTree>
    <p:extLst>
      <p:ext uri="{BB962C8B-B14F-4D97-AF65-F5344CB8AC3E}">
        <p14:creationId xmlns:p14="http://schemas.microsoft.com/office/powerpoint/2010/main" val="1324688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Modelagem de Dados</a:t>
            </a:r>
            <a:endParaRPr sz="2400" b="0" i="0" u="none" strike="noStrike" cap="none" dirty="0">
              <a:solidFill>
                <a:schemeClr val="dk1"/>
              </a:solidFill>
              <a:latin typeface="Times New Roman"/>
              <a:ea typeface="Times New Roman"/>
              <a:cs typeface="Times New Roman"/>
              <a:sym typeface="Times New Roman"/>
            </a:endParaRPr>
          </a:p>
        </p:txBody>
      </p:sp>
      <p:sp>
        <p:nvSpPr>
          <p:cNvPr id="6" name="CaixaDeTexto 5">
            <a:extLst>
              <a:ext uri="{FF2B5EF4-FFF2-40B4-BE49-F238E27FC236}">
                <a16:creationId xmlns:a16="http://schemas.microsoft.com/office/drawing/2014/main" id="{CA3679C3-146F-E50C-8256-A686F98D4005}"/>
              </a:ext>
            </a:extLst>
          </p:cNvPr>
          <p:cNvSpPr txBox="1"/>
          <p:nvPr/>
        </p:nvSpPr>
        <p:spPr>
          <a:xfrm>
            <a:off x="1669925" y="1299280"/>
            <a:ext cx="6761777" cy="1169551"/>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Embora MLDs e </a:t>
            </a:r>
            <a:r>
              <a:rPr lang="pt-BR" b="0" i="0" dirty="0" err="1">
                <a:solidFill>
                  <a:srgbClr val="253A44"/>
                </a:solidFill>
                <a:effectLst/>
                <a:latin typeface="Source Serif Pro" panose="02040603050405020204" pitchFamily="18" charset="0"/>
              </a:rPr>
              <a:t>MFDs</a:t>
            </a:r>
            <a:r>
              <a:rPr lang="pt-BR" b="0" i="0" dirty="0">
                <a:solidFill>
                  <a:srgbClr val="253A44"/>
                </a:solidFill>
                <a:effectLst/>
                <a:latin typeface="Source Serif Pro" panose="02040603050405020204" pitchFamily="18" charset="0"/>
              </a:rPr>
              <a:t> parecerem similares, e eles de fato são, o nível de detalhes que eles modelam pode ser significativamente diferente.</a:t>
            </a:r>
          </a:p>
          <a:p>
            <a:endParaRPr lang="pt-BR" dirty="0">
              <a:solidFill>
                <a:srgbClr val="253A44"/>
              </a:solidFill>
              <a:latin typeface="Source Serif Pro" panose="02040603050405020204" pitchFamily="18" charset="0"/>
            </a:endParaRPr>
          </a:p>
          <a:p>
            <a:r>
              <a:rPr lang="pt-BR" b="0" i="0" dirty="0">
                <a:solidFill>
                  <a:srgbClr val="253A44"/>
                </a:solidFill>
                <a:effectLst/>
                <a:latin typeface="Source Serif Pro" panose="02040603050405020204" pitchFamily="18" charset="0"/>
              </a:rPr>
              <a:t>Podemos usar um MLD para explorar conceitos do domínio com os envolvidos no projeto e MFD para definir o projeto do banco de dados.</a:t>
            </a:r>
            <a:endParaRPr lang="pt-BR" dirty="0"/>
          </a:p>
        </p:txBody>
      </p:sp>
      <p:sp>
        <p:nvSpPr>
          <p:cNvPr id="8" name="CaixaDeTexto 7">
            <a:extLst>
              <a:ext uri="{FF2B5EF4-FFF2-40B4-BE49-F238E27FC236}">
                <a16:creationId xmlns:a16="http://schemas.microsoft.com/office/drawing/2014/main" id="{6233FCD5-9AC8-75A5-6DD9-CD798D1FEB51}"/>
              </a:ext>
            </a:extLst>
          </p:cNvPr>
          <p:cNvSpPr txBox="1"/>
          <p:nvPr/>
        </p:nvSpPr>
        <p:spPr>
          <a:xfrm>
            <a:off x="1718671" y="2674670"/>
            <a:ext cx="6617720" cy="738664"/>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A </a:t>
            </a:r>
            <a:r>
              <a:rPr lang="pt-BR" b="1" i="0" dirty="0">
                <a:solidFill>
                  <a:srgbClr val="253A44"/>
                </a:solidFill>
                <a:effectLst/>
                <a:latin typeface="Source Serif Pro" panose="02040603050405020204" pitchFamily="18" charset="0"/>
              </a:rPr>
              <a:t>Figura 1</a:t>
            </a:r>
            <a:r>
              <a:rPr lang="pt-BR" b="0" i="0" dirty="0">
                <a:solidFill>
                  <a:srgbClr val="253A44"/>
                </a:solidFill>
                <a:effectLst/>
                <a:latin typeface="Source Serif Pro" panose="02040603050405020204" pitchFamily="18" charset="0"/>
              </a:rPr>
              <a:t> apresenta um simples MLD e a </a:t>
            </a:r>
            <a:r>
              <a:rPr lang="pt-BR" b="1" i="0" dirty="0">
                <a:solidFill>
                  <a:srgbClr val="253A44"/>
                </a:solidFill>
                <a:effectLst/>
                <a:latin typeface="Source Serif Pro" panose="02040603050405020204" pitchFamily="18" charset="0"/>
              </a:rPr>
              <a:t>Figura 2</a:t>
            </a:r>
            <a:r>
              <a:rPr lang="pt-BR" b="0" i="0" dirty="0">
                <a:solidFill>
                  <a:srgbClr val="253A44"/>
                </a:solidFill>
                <a:effectLst/>
                <a:latin typeface="Source Serif Pro" panose="02040603050405020204" pitchFamily="18" charset="0"/>
              </a:rPr>
              <a:t> um simples MFD, ambos modelando o conceito de clientes e endereços, assim como o relacionamento entre eles. Ambos os diagramas seguem a notação de Barker.</a:t>
            </a:r>
            <a:endParaRPr lang="pt-BR" dirty="0"/>
          </a:p>
        </p:txBody>
      </p:sp>
    </p:spTree>
    <p:extLst>
      <p:ext uri="{BB962C8B-B14F-4D97-AF65-F5344CB8AC3E}">
        <p14:creationId xmlns:p14="http://schemas.microsoft.com/office/powerpoint/2010/main" val="1227818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Modelagem de Dados – Tipos</a:t>
            </a:r>
            <a:endParaRPr sz="2400" b="0" i="0" u="none" strike="noStrike" cap="none" dirty="0">
              <a:solidFill>
                <a:schemeClr val="dk1"/>
              </a:solidFill>
              <a:latin typeface="Times New Roman"/>
              <a:ea typeface="Times New Roman"/>
              <a:cs typeface="Times New Roman"/>
              <a:sym typeface="Times New Roman"/>
            </a:endParaRPr>
          </a:p>
        </p:txBody>
      </p:sp>
      <p:pic>
        <p:nvPicPr>
          <p:cNvPr id="2050" name="Picture 2" descr="Um simples modelo lógico de dados">
            <a:extLst>
              <a:ext uri="{FF2B5EF4-FFF2-40B4-BE49-F238E27FC236}">
                <a16:creationId xmlns:a16="http://schemas.microsoft.com/office/drawing/2014/main" id="{F18DA1F8-75BA-59A0-5336-7AE07C31FE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578" y="1159545"/>
            <a:ext cx="5125948" cy="18639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Um simples modelo físico de dados">
            <a:extLst>
              <a:ext uri="{FF2B5EF4-FFF2-40B4-BE49-F238E27FC236}">
                <a16:creationId xmlns:a16="http://schemas.microsoft.com/office/drawing/2014/main" id="{0B81BE51-D1EE-6F7B-F8BA-95737CC4C4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9926" y="3213228"/>
            <a:ext cx="6707022" cy="1552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911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Modelagem de Dados</a:t>
            </a:r>
            <a:endParaRPr sz="2400" b="0" i="0" u="none" strike="noStrike" cap="none" dirty="0">
              <a:solidFill>
                <a:schemeClr val="dk1"/>
              </a:solidFill>
              <a:latin typeface="Times New Roman"/>
              <a:ea typeface="Times New Roman"/>
              <a:cs typeface="Times New Roman"/>
              <a:sym typeface="Times New Roman"/>
            </a:endParaRPr>
          </a:p>
        </p:txBody>
      </p:sp>
      <p:sp>
        <p:nvSpPr>
          <p:cNvPr id="4" name="CaixaDeTexto 3">
            <a:extLst>
              <a:ext uri="{FF2B5EF4-FFF2-40B4-BE49-F238E27FC236}">
                <a16:creationId xmlns:a16="http://schemas.microsoft.com/office/drawing/2014/main" id="{3CF4C24F-F0E4-C934-8CA1-D0429C07868A}"/>
              </a:ext>
            </a:extLst>
          </p:cNvPr>
          <p:cNvSpPr txBox="1"/>
          <p:nvPr/>
        </p:nvSpPr>
        <p:spPr>
          <a:xfrm>
            <a:off x="1669926" y="1291676"/>
            <a:ext cx="6880048" cy="738664"/>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Note como o MFD mostra mais detalhes, incluindo uma tabela associativa necessária para implementar a associação, assim como as chaves necessárias para manter os relacionamentos.</a:t>
            </a:r>
            <a:endParaRPr lang="pt-BR" dirty="0"/>
          </a:p>
        </p:txBody>
      </p:sp>
      <p:sp>
        <p:nvSpPr>
          <p:cNvPr id="6" name="CaixaDeTexto 5">
            <a:extLst>
              <a:ext uri="{FF2B5EF4-FFF2-40B4-BE49-F238E27FC236}">
                <a16:creationId xmlns:a16="http://schemas.microsoft.com/office/drawing/2014/main" id="{0D69EFAC-036F-3830-CB1A-7DAAB1DB29CB}"/>
              </a:ext>
            </a:extLst>
          </p:cNvPr>
          <p:cNvSpPr txBox="1"/>
          <p:nvPr/>
        </p:nvSpPr>
        <p:spPr>
          <a:xfrm>
            <a:off x="1669925" y="2125052"/>
            <a:ext cx="6880047" cy="738664"/>
          </a:xfrm>
          <a:prstGeom prst="rect">
            <a:avLst/>
          </a:prstGeom>
          <a:noFill/>
        </p:spPr>
        <p:txBody>
          <a:bodyPr wrap="square">
            <a:spAutoFit/>
          </a:bodyPr>
          <a:lstStyle/>
          <a:p>
            <a:r>
              <a:rPr lang="pt-BR" b="0" i="0" dirty="0" err="1">
                <a:solidFill>
                  <a:srgbClr val="253A44"/>
                </a:solidFill>
                <a:effectLst/>
                <a:latin typeface="Source Serif Pro" panose="02040603050405020204" pitchFamily="18" charset="0"/>
              </a:rPr>
              <a:t>MFDs</a:t>
            </a:r>
            <a:r>
              <a:rPr lang="pt-BR" b="0" i="0" dirty="0">
                <a:solidFill>
                  <a:srgbClr val="253A44"/>
                </a:solidFill>
                <a:effectLst/>
                <a:latin typeface="Source Serif Pro" panose="02040603050405020204" pitchFamily="18" charset="0"/>
              </a:rPr>
              <a:t> devem também refletir os padrões de nomenclatura de banco de dados da organização. Neste caso, uma abreviação do nome da entidade é colocado para cada nome de coluna e uma abreviação para “número” foi consistentemente introduzida.</a:t>
            </a:r>
            <a:endParaRPr lang="pt-BR" dirty="0"/>
          </a:p>
        </p:txBody>
      </p:sp>
      <p:sp>
        <p:nvSpPr>
          <p:cNvPr id="8" name="CaixaDeTexto 7">
            <a:extLst>
              <a:ext uri="{FF2B5EF4-FFF2-40B4-BE49-F238E27FC236}">
                <a16:creationId xmlns:a16="http://schemas.microsoft.com/office/drawing/2014/main" id="{A99AEF5F-B904-2B26-AD6A-0711C67FF406}"/>
              </a:ext>
            </a:extLst>
          </p:cNvPr>
          <p:cNvSpPr txBox="1"/>
          <p:nvPr/>
        </p:nvSpPr>
        <p:spPr>
          <a:xfrm>
            <a:off x="1669924" y="3088965"/>
            <a:ext cx="6880047" cy="523220"/>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Um MFD deve também indicar os tipos de dados das colunas, tais como </a:t>
            </a:r>
            <a:r>
              <a:rPr lang="pt-BR" b="0" i="0" dirty="0" err="1">
                <a:solidFill>
                  <a:srgbClr val="FF0000"/>
                </a:solidFill>
                <a:effectLst/>
                <a:latin typeface="Roboto mono" panose="020B0604020202020204" pitchFamily="49" charset="0"/>
              </a:rPr>
              <a:t>integer</a:t>
            </a:r>
            <a:r>
              <a:rPr lang="pt-BR" b="0" i="0" dirty="0">
                <a:solidFill>
                  <a:srgbClr val="253A44"/>
                </a:solidFill>
                <a:effectLst/>
                <a:latin typeface="Source Serif Pro" panose="02040603050405020204" pitchFamily="18" charset="0"/>
              </a:rPr>
              <a:t> e </a:t>
            </a:r>
            <a:r>
              <a:rPr lang="pt-BR" b="0" i="0" dirty="0">
                <a:solidFill>
                  <a:srgbClr val="FF0000"/>
                </a:solidFill>
                <a:effectLst/>
                <a:latin typeface="Roboto mono" panose="020B0604020202020204" pitchFamily="49" charset="0"/>
              </a:rPr>
              <a:t>char(5)</a:t>
            </a:r>
            <a:endParaRPr lang="pt-BR" dirty="0">
              <a:solidFill>
                <a:srgbClr val="FF0000"/>
              </a:solidFill>
            </a:endParaRPr>
          </a:p>
        </p:txBody>
      </p:sp>
    </p:spTree>
    <p:extLst>
      <p:ext uri="{BB962C8B-B14F-4D97-AF65-F5344CB8AC3E}">
        <p14:creationId xmlns:p14="http://schemas.microsoft.com/office/powerpoint/2010/main" val="3386916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Modelagem de Dados</a:t>
            </a:r>
            <a:endParaRPr sz="2400" b="0" i="0" u="none" strike="noStrike" cap="none" dirty="0">
              <a:solidFill>
                <a:schemeClr val="dk1"/>
              </a:solidFill>
              <a:latin typeface="Times New Roman"/>
              <a:ea typeface="Times New Roman"/>
              <a:cs typeface="Times New Roman"/>
              <a:sym typeface="Times New Roman"/>
            </a:endParaRPr>
          </a:p>
        </p:txBody>
      </p:sp>
      <p:sp>
        <p:nvSpPr>
          <p:cNvPr id="4" name="CaixaDeTexto 3">
            <a:extLst>
              <a:ext uri="{FF2B5EF4-FFF2-40B4-BE49-F238E27FC236}">
                <a16:creationId xmlns:a16="http://schemas.microsoft.com/office/drawing/2014/main" id="{3CF4C24F-F0E4-C934-8CA1-D0429C07868A}"/>
              </a:ext>
            </a:extLst>
          </p:cNvPr>
          <p:cNvSpPr txBox="1"/>
          <p:nvPr/>
        </p:nvSpPr>
        <p:spPr>
          <a:xfrm>
            <a:off x="1669926" y="1291676"/>
            <a:ext cx="6880048" cy="2462213"/>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Modelos de dados podem ser usados efetivamente tanto no nível da empresa como de projetos. Os arquitetos da empresa normalmente criarão um ou mais MLDs de alto nível que descreve as estruturas de dados que apoiam toda a empresa, normalmente chamados de modelos de dados da empresa ou modelos de informação da empresa.</a:t>
            </a:r>
          </a:p>
          <a:p>
            <a:endParaRPr lang="pt-BR" b="0" i="0" dirty="0">
              <a:solidFill>
                <a:srgbClr val="253A44"/>
              </a:solidFill>
              <a:effectLst/>
              <a:latin typeface="Source Serif Pro" panose="02040603050405020204" pitchFamily="18" charset="0"/>
            </a:endParaRPr>
          </a:p>
          <a:p>
            <a:r>
              <a:rPr lang="pt-BR" b="0" i="0" dirty="0">
                <a:solidFill>
                  <a:srgbClr val="253A44"/>
                </a:solidFill>
                <a:effectLst/>
                <a:latin typeface="Source Serif Pro" panose="02040603050405020204" pitchFamily="18" charset="0"/>
              </a:rPr>
              <a:t>Esses modelos provêm informações que uma equipe de projeto pode usar como conjunto de restrições e também como descrição da estrutura do sistema.</a:t>
            </a:r>
          </a:p>
          <a:p>
            <a:endParaRPr lang="pt-BR" dirty="0">
              <a:solidFill>
                <a:srgbClr val="253A44"/>
              </a:solidFill>
              <a:latin typeface="Source Serif Pro" panose="02040603050405020204" pitchFamily="18" charset="0"/>
            </a:endParaRPr>
          </a:p>
          <a:p>
            <a:r>
              <a:rPr lang="pt-BR" b="0" i="0" dirty="0">
                <a:solidFill>
                  <a:srgbClr val="253A44"/>
                </a:solidFill>
                <a:effectLst/>
                <a:latin typeface="Source Serif Pro" panose="02040603050405020204" pitchFamily="18" charset="0"/>
              </a:rPr>
              <a:t>Quando um banco de dados relacional é usado para armazenar dados, equipes de projeto são aconselhadas a criar um MFD para modelar um esquema interno.</a:t>
            </a:r>
            <a:endParaRPr lang="pt-BR" dirty="0"/>
          </a:p>
        </p:txBody>
      </p:sp>
    </p:spTree>
    <p:extLst>
      <p:ext uri="{BB962C8B-B14F-4D97-AF65-F5344CB8AC3E}">
        <p14:creationId xmlns:p14="http://schemas.microsoft.com/office/powerpoint/2010/main" val="2220152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Modelagem de Dados</a:t>
            </a:r>
          </a:p>
        </p:txBody>
      </p:sp>
      <p:pic>
        <p:nvPicPr>
          <p:cNvPr id="3074" name="Picture 2">
            <a:extLst>
              <a:ext uri="{FF2B5EF4-FFF2-40B4-BE49-F238E27FC236}">
                <a16:creationId xmlns:a16="http://schemas.microsoft.com/office/drawing/2014/main" id="{6218820E-A32B-BACA-B112-F2EC4EB2C3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472" y="1001291"/>
            <a:ext cx="5444685" cy="4083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351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Modelo Conceitual</a:t>
            </a:r>
            <a:endParaRPr sz="2400" b="0" i="0" u="none" strike="noStrike" cap="none" dirty="0">
              <a:solidFill>
                <a:schemeClr val="dk1"/>
              </a:solidFill>
              <a:latin typeface="Times New Roman"/>
              <a:ea typeface="Times New Roman"/>
              <a:cs typeface="Times New Roman"/>
              <a:sym typeface="Times New Roman"/>
            </a:endParaRPr>
          </a:p>
        </p:txBody>
      </p:sp>
      <p:sp>
        <p:nvSpPr>
          <p:cNvPr id="4" name="CaixaDeTexto 3">
            <a:extLst>
              <a:ext uri="{FF2B5EF4-FFF2-40B4-BE49-F238E27FC236}">
                <a16:creationId xmlns:a16="http://schemas.microsoft.com/office/drawing/2014/main" id="{F460D445-B8F5-AA8F-C7D6-D621334B890F}"/>
              </a:ext>
            </a:extLst>
          </p:cNvPr>
          <p:cNvSpPr txBox="1"/>
          <p:nvPr/>
        </p:nvSpPr>
        <p:spPr>
          <a:xfrm>
            <a:off x="1669926" y="1260164"/>
            <a:ext cx="7086956" cy="2677656"/>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Modelos de dados conceituais são diagramas de alto nível que representam os conceitos de dados que suportam o negócio de uma empresa, uma área de negócio ou, por exemplo, um sistema de informações.</a:t>
            </a:r>
          </a:p>
          <a:p>
            <a:endParaRPr lang="pt-BR" dirty="0">
              <a:solidFill>
                <a:srgbClr val="253A44"/>
              </a:solidFill>
              <a:latin typeface="Source Serif Pro" panose="02040603050405020204" pitchFamily="18" charset="0"/>
            </a:endParaRPr>
          </a:p>
          <a:p>
            <a:r>
              <a:rPr lang="pt-BR" b="0" i="0" dirty="0">
                <a:solidFill>
                  <a:srgbClr val="253A44"/>
                </a:solidFill>
                <a:effectLst/>
                <a:latin typeface="Source Serif Pro" panose="02040603050405020204" pitchFamily="18" charset="0"/>
              </a:rPr>
              <a:t>Em projetos de TI, o objetivo principal de um modelo de dados conceitual é fornecer uma visão geral dos requisitos de informação envolvidos no projeto.</a:t>
            </a:r>
          </a:p>
          <a:p>
            <a:endParaRPr lang="pt-BR" dirty="0">
              <a:solidFill>
                <a:srgbClr val="253A44"/>
              </a:solidFill>
              <a:latin typeface="Source Serif Pro" panose="02040603050405020204" pitchFamily="18" charset="0"/>
            </a:endParaRPr>
          </a:p>
          <a:p>
            <a:r>
              <a:rPr lang="pt-BR" b="0" i="0" dirty="0">
                <a:solidFill>
                  <a:srgbClr val="253A44"/>
                </a:solidFill>
                <a:effectLst/>
                <a:latin typeface="Source Serif Pro" panose="02040603050405020204" pitchFamily="18" charset="0"/>
              </a:rPr>
              <a:t>Muitos profissionais de dados preferem criar um ORM (</a:t>
            </a:r>
            <a:r>
              <a:rPr lang="pt-BR" b="0" i="0" dirty="0" err="1">
                <a:solidFill>
                  <a:srgbClr val="253A44"/>
                </a:solidFill>
                <a:effectLst/>
                <a:latin typeface="Source Serif Pro" panose="02040603050405020204" pitchFamily="18" charset="0"/>
              </a:rPr>
              <a:t>Object</a:t>
            </a:r>
            <a:r>
              <a:rPr lang="pt-BR" b="0" i="0" dirty="0">
                <a:solidFill>
                  <a:srgbClr val="253A44"/>
                </a:solidFill>
                <a:effectLst/>
                <a:latin typeface="Source Serif Pro" panose="02040603050405020204" pitchFamily="18" charset="0"/>
              </a:rPr>
              <a:t>-Role Model)</a:t>
            </a:r>
          </a:p>
          <a:p>
            <a:endParaRPr lang="pt-BR" dirty="0">
              <a:solidFill>
                <a:srgbClr val="253A44"/>
              </a:solidFill>
              <a:latin typeface="Source Serif Pro" panose="02040603050405020204" pitchFamily="18" charset="0"/>
            </a:endParaRPr>
          </a:p>
          <a:p>
            <a:r>
              <a:rPr lang="pt-BR" b="0" i="0" dirty="0">
                <a:solidFill>
                  <a:srgbClr val="253A44"/>
                </a:solidFill>
                <a:effectLst/>
                <a:latin typeface="Source Serif Pro" panose="02040603050405020204" pitchFamily="18" charset="0"/>
              </a:rPr>
              <a:t>Normalmente </a:t>
            </a:r>
            <a:r>
              <a:rPr lang="pt-BR" b="0" i="0" dirty="0" err="1">
                <a:solidFill>
                  <a:srgbClr val="253A44"/>
                </a:solidFill>
                <a:effectLst/>
                <a:latin typeface="Source Serif Pro" panose="02040603050405020204" pitchFamily="18" charset="0"/>
              </a:rPr>
              <a:t>ORMs</a:t>
            </a:r>
            <a:r>
              <a:rPr lang="pt-BR" b="0" i="0" dirty="0">
                <a:solidFill>
                  <a:srgbClr val="253A44"/>
                </a:solidFill>
                <a:effectLst/>
                <a:latin typeface="Source Serif Pro" panose="02040603050405020204" pitchFamily="18" charset="0"/>
              </a:rPr>
              <a:t> são usados para explorar o domínio da aplicação com os envolvidos no projeto, mas depois ele é substituído por um artefato mais tradicional, como um MLD, um </a:t>
            </a:r>
            <a:r>
              <a:rPr lang="pt-BR" sz="1200" i="0" strike="noStrike" dirty="0">
                <a:solidFill>
                  <a:schemeClr val="tx1"/>
                </a:solidFill>
                <a:effectLst/>
                <a:latin typeface="Source Serif Pro" panose="02040603050405020204" pitchFamily="18" charset="0"/>
                <a:ea typeface="Source Serif Pro" panose="02040603050405020204" pitchFamily="18" charset="0"/>
              </a:rPr>
              <a:t>diagrama de classes </a:t>
            </a:r>
            <a:r>
              <a:rPr lang="pt-BR" b="0" i="0" dirty="0">
                <a:solidFill>
                  <a:srgbClr val="253A44"/>
                </a:solidFill>
                <a:effectLst/>
                <a:latin typeface="Source Serif Pro" panose="02040603050405020204" pitchFamily="18" charset="0"/>
              </a:rPr>
              <a:t>ou até um MFD.</a:t>
            </a:r>
            <a:endParaRPr lang="pt-BR" dirty="0"/>
          </a:p>
        </p:txBody>
      </p:sp>
    </p:spTree>
    <p:extLst>
      <p:ext uri="{BB962C8B-B14F-4D97-AF65-F5344CB8AC3E}">
        <p14:creationId xmlns:p14="http://schemas.microsoft.com/office/powerpoint/2010/main" val="4240350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Modelo Conceitual</a:t>
            </a:r>
            <a:endParaRPr sz="2400" b="0" i="0" u="none" strike="noStrike" cap="none" dirty="0">
              <a:solidFill>
                <a:schemeClr val="dk1"/>
              </a:solidFill>
              <a:latin typeface="Times New Roman"/>
              <a:ea typeface="Times New Roman"/>
              <a:cs typeface="Times New Roman"/>
              <a:sym typeface="Times New Roman"/>
            </a:endParaRPr>
          </a:p>
        </p:txBody>
      </p:sp>
      <p:sp>
        <p:nvSpPr>
          <p:cNvPr id="5" name="CaixaDeTexto 4">
            <a:extLst>
              <a:ext uri="{FF2B5EF4-FFF2-40B4-BE49-F238E27FC236}">
                <a16:creationId xmlns:a16="http://schemas.microsoft.com/office/drawing/2014/main" id="{B0F7FC62-A3D9-B840-2007-771E41D18F95}"/>
              </a:ext>
            </a:extLst>
          </p:cNvPr>
          <p:cNvSpPr txBox="1"/>
          <p:nvPr/>
        </p:nvSpPr>
        <p:spPr>
          <a:xfrm>
            <a:off x="1669926" y="1220279"/>
            <a:ext cx="7060258" cy="1600438"/>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A vantagem é que a notação é muito simples, algo que os envolvidos no projeto podem rapidamente interpretar, apesar da desvantagem que seria o fato de os modelos se tornarem grandes rapidamente. </a:t>
            </a:r>
          </a:p>
          <a:p>
            <a:endParaRPr lang="pt-BR" b="0" i="0" dirty="0">
              <a:solidFill>
                <a:srgbClr val="253A44"/>
              </a:solidFill>
              <a:effectLst/>
              <a:latin typeface="Source Serif Pro" panose="02040603050405020204" pitchFamily="18" charset="0"/>
            </a:endParaRPr>
          </a:p>
          <a:p>
            <a:r>
              <a:rPr lang="pt-BR" b="0" i="0" dirty="0" err="1">
                <a:solidFill>
                  <a:srgbClr val="253A44"/>
                </a:solidFill>
                <a:effectLst/>
                <a:latin typeface="Source Serif Pro" panose="02040603050405020204" pitchFamily="18" charset="0"/>
              </a:rPr>
              <a:t>ORMs</a:t>
            </a:r>
            <a:r>
              <a:rPr lang="pt-BR" b="0" i="0" dirty="0">
                <a:solidFill>
                  <a:srgbClr val="253A44"/>
                </a:solidFill>
                <a:effectLst/>
                <a:latin typeface="Source Serif Pro" panose="02040603050405020204" pitchFamily="18" charset="0"/>
              </a:rPr>
              <a:t> nos permite primeiramente explorar os exemplos de dados reais em vez de simplesmente saltar para uma abstração potencialmente incorreta – por exemplo, a </a:t>
            </a:r>
            <a:r>
              <a:rPr lang="pt-BR" b="1" i="0" dirty="0">
                <a:solidFill>
                  <a:srgbClr val="253A44"/>
                </a:solidFill>
                <a:effectLst/>
                <a:latin typeface="Source Serif Pro" panose="02040603050405020204" pitchFamily="18" charset="0"/>
              </a:rPr>
              <a:t>Figura</a:t>
            </a:r>
            <a:r>
              <a:rPr lang="pt-BR" b="0" i="0" dirty="0">
                <a:solidFill>
                  <a:srgbClr val="253A44"/>
                </a:solidFill>
                <a:effectLst/>
                <a:latin typeface="Source Serif Pro" panose="02040603050405020204" pitchFamily="18" charset="0"/>
              </a:rPr>
              <a:t> examina o relacionamento entre clientes e um endereço em detalhe.</a:t>
            </a:r>
            <a:endParaRPr lang="pt-BR" dirty="0"/>
          </a:p>
        </p:txBody>
      </p:sp>
      <p:pic>
        <p:nvPicPr>
          <p:cNvPr id="7170" name="Picture 2" descr="Um&#10;simples ORM (Object-Role Model)">
            <a:extLst>
              <a:ext uri="{FF2B5EF4-FFF2-40B4-BE49-F238E27FC236}">
                <a16:creationId xmlns:a16="http://schemas.microsoft.com/office/drawing/2014/main" id="{2155406C-8C45-3272-469F-F53C0099B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5312" y="2959611"/>
            <a:ext cx="5688937" cy="1785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552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Modelo Conceitual – Como modelar</a:t>
            </a:r>
            <a:endParaRPr sz="2400" b="0" i="0" u="none" strike="noStrike" cap="none" dirty="0">
              <a:solidFill>
                <a:schemeClr val="dk1"/>
              </a:solidFill>
              <a:latin typeface="Times New Roman"/>
              <a:ea typeface="Times New Roman"/>
              <a:cs typeface="Times New Roman"/>
              <a:sym typeface="Times New Roman"/>
            </a:endParaRPr>
          </a:p>
        </p:txBody>
      </p:sp>
      <p:sp>
        <p:nvSpPr>
          <p:cNvPr id="4" name="CaixaDeTexto 3">
            <a:extLst>
              <a:ext uri="{FF2B5EF4-FFF2-40B4-BE49-F238E27FC236}">
                <a16:creationId xmlns:a16="http://schemas.microsoft.com/office/drawing/2014/main" id="{4BDD4371-6512-EDB0-7464-A46B8448B2BC}"/>
              </a:ext>
            </a:extLst>
          </p:cNvPr>
          <p:cNvSpPr txBox="1"/>
          <p:nvPr/>
        </p:nvSpPr>
        <p:spPr>
          <a:xfrm>
            <a:off x="1669925" y="1210487"/>
            <a:ext cx="6993513" cy="954107"/>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É crucial para um desenvolvedor de aplicação ter uma noção dos fundamentos de modelagem de dados não apenas para ler os modelos de dados, mas também para trabalhar efetivamente com os </a:t>
            </a:r>
            <a:r>
              <a:rPr lang="pt-BR" b="0" i="0" dirty="0" err="1">
                <a:solidFill>
                  <a:srgbClr val="253A44"/>
                </a:solidFill>
                <a:effectLst/>
                <a:latin typeface="Source Serif Pro" panose="02040603050405020204" pitchFamily="18" charset="0"/>
              </a:rPr>
              <a:t>DBAs</a:t>
            </a:r>
            <a:r>
              <a:rPr lang="pt-BR" b="0" i="0" dirty="0">
                <a:solidFill>
                  <a:srgbClr val="253A44"/>
                </a:solidFill>
                <a:effectLst/>
                <a:latin typeface="Source Serif Pro" panose="02040603050405020204" pitchFamily="18" charset="0"/>
              </a:rPr>
              <a:t> responsáveis pelos aspectos relacionados aos dados do projeto.</a:t>
            </a:r>
            <a:endParaRPr lang="pt-BR" dirty="0"/>
          </a:p>
        </p:txBody>
      </p:sp>
      <p:sp>
        <p:nvSpPr>
          <p:cNvPr id="7" name="CaixaDeTexto 6">
            <a:extLst>
              <a:ext uri="{FF2B5EF4-FFF2-40B4-BE49-F238E27FC236}">
                <a16:creationId xmlns:a16="http://schemas.microsoft.com/office/drawing/2014/main" id="{E58EBD42-B567-7E28-BF17-BC813A9A78AA}"/>
              </a:ext>
            </a:extLst>
          </p:cNvPr>
          <p:cNvSpPr txBox="1"/>
          <p:nvPr/>
        </p:nvSpPr>
        <p:spPr>
          <a:xfrm>
            <a:off x="1669925" y="2202326"/>
            <a:ext cx="4572000" cy="2758447"/>
          </a:xfrm>
          <a:prstGeom prst="rect">
            <a:avLst/>
          </a:prstGeom>
          <a:noFill/>
        </p:spPr>
        <p:txBody>
          <a:bodyPr wrap="square">
            <a:spAutoFit/>
          </a:bodyPr>
          <a:lstStyle/>
          <a:p>
            <a:pPr algn="l"/>
            <a:r>
              <a:rPr lang="pt-BR" b="0" i="0" dirty="0">
                <a:solidFill>
                  <a:srgbClr val="253A44"/>
                </a:solidFill>
                <a:effectLst/>
                <a:latin typeface="Source Serif Pro" panose="02040603050405020204" pitchFamily="18" charset="0"/>
              </a:rPr>
              <a:t>As seguintes tarefas são realizadas de forma iterativa:</a:t>
            </a:r>
          </a:p>
          <a:p>
            <a:pPr algn="l"/>
            <a:endParaRPr lang="pt-BR" b="0" i="0" dirty="0">
              <a:solidFill>
                <a:srgbClr val="253A44"/>
              </a:solidFill>
              <a:effectLst/>
              <a:latin typeface="Source Serif Pro" panose="02040603050405020204" pitchFamily="18" charset="0"/>
            </a:endParaRPr>
          </a:p>
          <a:p>
            <a:pPr algn="l">
              <a:lnSpc>
                <a:spcPct val="150000"/>
              </a:lnSpc>
              <a:buFont typeface="Arial" panose="020B0604020202020204" pitchFamily="34" charset="0"/>
              <a:buChar char="•"/>
            </a:pPr>
            <a:r>
              <a:rPr lang="pt-BR" b="0" i="0" dirty="0">
                <a:solidFill>
                  <a:srgbClr val="253A44"/>
                </a:solidFill>
                <a:effectLst/>
                <a:latin typeface="Source Serif Pro" panose="02040603050405020204" pitchFamily="18" charset="0"/>
              </a:rPr>
              <a:t>Identificar os tipos de entidade;</a:t>
            </a:r>
          </a:p>
          <a:p>
            <a:pPr algn="l">
              <a:lnSpc>
                <a:spcPct val="150000"/>
              </a:lnSpc>
              <a:buFont typeface="Arial" panose="020B0604020202020204" pitchFamily="34" charset="0"/>
              <a:buChar char="•"/>
            </a:pPr>
            <a:r>
              <a:rPr lang="pt-BR" b="0" i="0" dirty="0">
                <a:solidFill>
                  <a:srgbClr val="253A44"/>
                </a:solidFill>
                <a:effectLst/>
                <a:latin typeface="Source Serif Pro" panose="02040603050405020204" pitchFamily="18" charset="0"/>
              </a:rPr>
              <a:t>Identificar atributos;</a:t>
            </a:r>
          </a:p>
          <a:p>
            <a:pPr algn="l">
              <a:lnSpc>
                <a:spcPct val="150000"/>
              </a:lnSpc>
              <a:buFont typeface="Arial" panose="020B0604020202020204" pitchFamily="34" charset="0"/>
              <a:buChar char="•"/>
            </a:pPr>
            <a:r>
              <a:rPr lang="pt-BR" b="0" i="0" dirty="0">
                <a:solidFill>
                  <a:srgbClr val="253A44"/>
                </a:solidFill>
                <a:effectLst/>
                <a:latin typeface="Source Serif Pro" panose="02040603050405020204" pitchFamily="18" charset="0"/>
              </a:rPr>
              <a:t>Aplicar convenção de nomes;</a:t>
            </a:r>
          </a:p>
          <a:p>
            <a:pPr algn="l">
              <a:lnSpc>
                <a:spcPct val="150000"/>
              </a:lnSpc>
              <a:buFont typeface="Arial" panose="020B0604020202020204" pitchFamily="34" charset="0"/>
              <a:buChar char="•"/>
            </a:pPr>
            <a:r>
              <a:rPr lang="pt-BR" b="0" i="0" dirty="0">
                <a:solidFill>
                  <a:srgbClr val="253A44"/>
                </a:solidFill>
                <a:effectLst/>
                <a:latin typeface="Source Serif Pro" panose="02040603050405020204" pitchFamily="18" charset="0"/>
              </a:rPr>
              <a:t>Identificar relacionamentos;</a:t>
            </a:r>
          </a:p>
          <a:p>
            <a:pPr algn="l">
              <a:lnSpc>
                <a:spcPct val="150000"/>
              </a:lnSpc>
              <a:buFont typeface="Arial" panose="020B0604020202020204" pitchFamily="34" charset="0"/>
              <a:buChar char="•"/>
            </a:pPr>
            <a:r>
              <a:rPr lang="pt-BR" b="0" i="0" dirty="0">
                <a:solidFill>
                  <a:srgbClr val="253A44"/>
                </a:solidFill>
                <a:effectLst/>
                <a:latin typeface="Source Serif Pro" panose="02040603050405020204" pitchFamily="18" charset="0"/>
              </a:rPr>
              <a:t>Associar chaves;</a:t>
            </a:r>
          </a:p>
          <a:p>
            <a:pPr algn="l">
              <a:lnSpc>
                <a:spcPct val="150000"/>
              </a:lnSpc>
              <a:buFont typeface="Arial" panose="020B0604020202020204" pitchFamily="34" charset="0"/>
              <a:buChar char="•"/>
            </a:pPr>
            <a:r>
              <a:rPr lang="pt-BR" b="0" i="0" dirty="0">
                <a:solidFill>
                  <a:srgbClr val="253A44"/>
                </a:solidFill>
                <a:effectLst/>
                <a:latin typeface="Source Serif Pro" panose="02040603050405020204" pitchFamily="18" charset="0"/>
              </a:rPr>
              <a:t>Normalizar para reduzir a redundância dos dados;</a:t>
            </a:r>
          </a:p>
          <a:p>
            <a:pPr algn="l">
              <a:lnSpc>
                <a:spcPct val="150000"/>
              </a:lnSpc>
              <a:buFont typeface="Arial" panose="020B0604020202020204" pitchFamily="34" charset="0"/>
              <a:buChar char="•"/>
            </a:pPr>
            <a:r>
              <a:rPr lang="pt-BR" b="0" i="0" dirty="0">
                <a:solidFill>
                  <a:srgbClr val="253A44"/>
                </a:solidFill>
                <a:effectLst/>
                <a:latin typeface="Source Serif Pro" panose="02040603050405020204" pitchFamily="18" charset="0"/>
              </a:rPr>
              <a:t>Diversificar para melhorar o desempenho.</a:t>
            </a:r>
          </a:p>
        </p:txBody>
      </p:sp>
    </p:spTree>
    <p:extLst>
      <p:ext uri="{BB962C8B-B14F-4D97-AF65-F5344CB8AC3E}">
        <p14:creationId xmlns:p14="http://schemas.microsoft.com/office/powerpoint/2010/main" val="1836828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Modelo Conceitual – Entidade</a:t>
            </a:r>
            <a:endParaRPr sz="2400" b="0" i="0" u="none" strike="noStrike" cap="none" dirty="0">
              <a:solidFill>
                <a:schemeClr val="dk1"/>
              </a:solidFill>
              <a:latin typeface="Times New Roman"/>
              <a:ea typeface="Times New Roman"/>
              <a:cs typeface="Times New Roman"/>
              <a:sym typeface="Times New Roman"/>
            </a:endParaRPr>
          </a:p>
        </p:txBody>
      </p:sp>
      <p:sp>
        <p:nvSpPr>
          <p:cNvPr id="4" name="CaixaDeTexto 3">
            <a:extLst>
              <a:ext uri="{FF2B5EF4-FFF2-40B4-BE49-F238E27FC236}">
                <a16:creationId xmlns:a16="http://schemas.microsoft.com/office/drawing/2014/main" id="{4BDD4371-6512-EDB0-7464-A46B8448B2BC}"/>
              </a:ext>
            </a:extLst>
          </p:cNvPr>
          <p:cNvSpPr txBox="1"/>
          <p:nvPr/>
        </p:nvSpPr>
        <p:spPr>
          <a:xfrm>
            <a:off x="1669925" y="1210487"/>
            <a:ext cx="6993513" cy="738664"/>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Um tipo de entidade, ou simplesmente entidade, é conceitualmente similar ao conceito de orientação a objeto de uma classe – um tipo de entidade representa uma coleção de objetos similares.</a:t>
            </a:r>
            <a:endParaRPr lang="pt-BR" dirty="0"/>
          </a:p>
        </p:txBody>
      </p:sp>
      <p:sp>
        <p:nvSpPr>
          <p:cNvPr id="5" name="CaixaDeTexto 4">
            <a:extLst>
              <a:ext uri="{FF2B5EF4-FFF2-40B4-BE49-F238E27FC236}">
                <a16:creationId xmlns:a16="http://schemas.microsoft.com/office/drawing/2014/main" id="{85527181-75D8-E1B6-EDDA-8E1A2458C81B}"/>
              </a:ext>
            </a:extLst>
          </p:cNvPr>
          <p:cNvSpPr txBox="1"/>
          <p:nvPr/>
        </p:nvSpPr>
        <p:spPr>
          <a:xfrm>
            <a:off x="1669925" y="2094696"/>
            <a:ext cx="6993512" cy="738664"/>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Um tipo de entidade pode representar uma coleção de pessoas, lugares, coisas, eventos ou conceitos. Exemplos de entidades em um sistema de vendas incluiria: </a:t>
            </a:r>
            <a:r>
              <a:rPr lang="pt-BR" b="0" i="0" dirty="0">
                <a:solidFill>
                  <a:srgbClr val="FF0000"/>
                </a:solidFill>
                <a:effectLst/>
                <a:latin typeface="Roboto mono" panose="00000009000000000000" pitchFamily="49" charset="0"/>
              </a:rPr>
              <a:t>Cliente</a:t>
            </a:r>
            <a:r>
              <a:rPr lang="pt-BR" b="0" i="0" dirty="0">
                <a:solidFill>
                  <a:srgbClr val="FF0000"/>
                </a:solidFill>
                <a:effectLst/>
                <a:latin typeface="Source Serif Pro" panose="02040603050405020204" pitchFamily="18" charset="0"/>
              </a:rPr>
              <a:t>, </a:t>
            </a:r>
            <a:r>
              <a:rPr lang="pt-BR" b="0" i="0" dirty="0">
                <a:solidFill>
                  <a:srgbClr val="FF0000"/>
                </a:solidFill>
                <a:effectLst/>
                <a:latin typeface="Roboto mono" panose="00000009000000000000" pitchFamily="49" charset="0"/>
              </a:rPr>
              <a:t>Endereço</a:t>
            </a:r>
            <a:r>
              <a:rPr lang="pt-BR" b="0" i="0" dirty="0">
                <a:solidFill>
                  <a:srgbClr val="FF0000"/>
                </a:solidFill>
                <a:effectLst/>
                <a:latin typeface="Source Serif Pro" panose="02040603050405020204" pitchFamily="18" charset="0"/>
              </a:rPr>
              <a:t>, </a:t>
            </a:r>
            <a:r>
              <a:rPr lang="pt-BR" b="0" i="0" dirty="0">
                <a:solidFill>
                  <a:srgbClr val="FF0000"/>
                </a:solidFill>
                <a:effectLst/>
                <a:latin typeface="Roboto mono" panose="00000009000000000000" pitchFamily="49" charset="0"/>
              </a:rPr>
              <a:t>Venda</a:t>
            </a:r>
            <a:r>
              <a:rPr lang="pt-BR" b="0" i="0" dirty="0">
                <a:solidFill>
                  <a:srgbClr val="FF0000"/>
                </a:solidFill>
                <a:effectLst/>
                <a:latin typeface="Source Serif Pro" panose="02040603050405020204" pitchFamily="18" charset="0"/>
              </a:rPr>
              <a:t>, </a:t>
            </a:r>
            <a:r>
              <a:rPr lang="pt-BR" b="0" i="0" dirty="0">
                <a:solidFill>
                  <a:srgbClr val="FF0000"/>
                </a:solidFill>
                <a:effectLst/>
                <a:latin typeface="Roboto mono" panose="00000009000000000000" pitchFamily="49" charset="0"/>
              </a:rPr>
              <a:t>Item</a:t>
            </a:r>
            <a:r>
              <a:rPr lang="pt-BR" b="0" i="0" dirty="0">
                <a:solidFill>
                  <a:srgbClr val="FF0000"/>
                </a:solidFill>
                <a:effectLst/>
                <a:latin typeface="Source Serif Pro" panose="02040603050405020204" pitchFamily="18" charset="0"/>
              </a:rPr>
              <a:t> e </a:t>
            </a:r>
            <a:r>
              <a:rPr lang="pt-BR" b="0" i="0" dirty="0">
                <a:solidFill>
                  <a:srgbClr val="FF0000"/>
                </a:solidFill>
                <a:effectLst/>
                <a:latin typeface="Roboto mono" panose="00000009000000000000" pitchFamily="49" charset="0"/>
              </a:rPr>
              <a:t>Taxa</a:t>
            </a:r>
            <a:r>
              <a:rPr lang="pt-BR" b="0" i="0" dirty="0">
                <a:solidFill>
                  <a:srgbClr val="253A44"/>
                </a:solidFill>
                <a:effectLst/>
                <a:latin typeface="Source Serif Pro" panose="02040603050405020204" pitchFamily="18" charset="0"/>
              </a:rPr>
              <a:t>.</a:t>
            </a:r>
            <a:endParaRPr lang="pt-BR" dirty="0"/>
          </a:p>
        </p:txBody>
      </p:sp>
      <p:sp>
        <p:nvSpPr>
          <p:cNvPr id="8" name="CaixaDeTexto 7">
            <a:extLst>
              <a:ext uri="{FF2B5EF4-FFF2-40B4-BE49-F238E27FC236}">
                <a16:creationId xmlns:a16="http://schemas.microsoft.com/office/drawing/2014/main" id="{D6C012CB-8639-A0B1-F853-E067BB992A56}"/>
              </a:ext>
            </a:extLst>
          </p:cNvPr>
          <p:cNvSpPr txBox="1"/>
          <p:nvPr/>
        </p:nvSpPr>
        <p:spPr>
          <a:xfrm>
            <a:off x="1669927" y="2978905"/>
            <a:ext cx="6761777" cy="1600438"/>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Se estivéssemos modelando classes, esperaríamos descobrir classes exatamente com esses nomes. No entanto, a diferença entre uma classe e um tipo de entidade é que classes possuem dados e comportamentos, enquanto que tipos de entidade possuem apenas dados.</a:t>
            </a:r>
          </a:p>
          <a:p>
            <a:endParaRPr lang="pt-BR" dirty="0">
              <a:solidFill>
                <a:srgbClr val="253A44"/>
              </a:solidFill>
              <a:latin typeface="Source Serif Pro" panose="02040603050405020204" pitchFamily="18" charset="0"/>
            </a:endParaRPr>
          </a:p>
          <a:p>
            <a:r>
              <a:rPr lang="pt-BR" dirty="0">
                <a:solidFill>
                  <a:srgbClr val="253A44"/>
                </a:solidFill>
                <a:latin typeface="Source Serif Pro" panose="02040603050405020204" pitchFamily="18" charset="0"/>
              </a:rPr>
              <a:t>Podemos definir entidade como um objeto do mundo real que possui atributos capazes de torna-lo identificável e tem existência independente.</a:t>
            </a:r>
            <a:endParaRPr lang="pt-BR" dirty="0"/>
          </a:p>
        </p:txBody>
      </p:sp>
    </p:spTree>
    <p:extLst>
      <p:ext uri="{BB962C8B-B14F-4D97-AF65-F5344CB8AC3E}">
        <p14:creationId xmlns:p14="http://schemas.microsoft.com/office/powerpoint/2010/main" val="2820468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Modelo Conceitual – Atributos</a:t>
            </a:r>
            <a:endParaRPr sz="2400" b="0" i="0" u="none" strike="noStrike" cap="none" dirty="0">
              <a:solidFill>
                <a:schemeClr val="dk1"/>
              </a:solidFill>
              <a:latin typeface="Times New Roman"/>
              <a:ea typeface="Times New Roman"/>
              <a:cs typeface="Times New Roman"/>
              <a:sym typeface="Times New Roman"/>
            </a:endParaRPr>
          </a:p>
        </p:txBody>
      </p:sp>
      <p:sp>
        <p:nvSpPr>
          <p:cNvPr id="4" name="CaixaDeTexto 3">
            <a:extLst>
              <a:ext uri="{FF2B5EF4-FFF2-40B4-BE49-F238E27FC236}">
                <a16:creationId xmlns:a16="http://schemas.microsoft.com/office/drawing/2014/main" id="{4BDD4371-6512-EDB0-7464-A46B8448B2BC}"/>
              </a:ext>
            </a:extLst>
          </p:cNvPr>
          <p:cNvSpPr txBox="1"/>
          <p:nvPr/>
        </p:nvSpPr>
        <p:spPr>
          <a:xfrm>
            <a:off x="1669925" y="1210487"/>
            <a:ext cx="6993513" cy="1600438"/>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Cada tipo de entidade terá um ou mais atributos de dados.</a:t>
            </a:r>
          </a:p>
          <a:p>
            <a:endParaRPr lang="pt-BR" dirty="0">
              <a:solidFill>
                <a:srgbClr val="253A44"/>
              </a:solidFill>
              <a:latin typeface="Source Serif Pro" panose="02040603050405020204" pitchFamily="18" charset="0"/>
            </a:endParaRPr>
          </a:p>
          <a:p>
            <a:r>
              <a:rPr lang="pt-BR" b="0" i="0" dirty="0">
                <a:solidFill>
                  <a:srgbClr val="253A44"/>
                </a:solidFill>
                <a:effectLst/>
                <a:latin typeface="Source Serif Pro" panose="02040603050405020204" pitchFamily="18" charset="0"/>
              </a:rPr>
              <a:t>Atributos devem ser coesos do ponto de vista do domínio da aplicação.</a:t>
            </a:r>
          </a:p>
          <a:p>
            <a:endParaRPr lang="pt-BR" dirty="0">
              <a:solidFill>
                <a:srgbClr val="253A44"/>
              </a:solidFill>
              <a:latin typeface="Source Serif Pro" panose="02040603050405020204" pitchFamily="18" charset="0"/>
            </a:endParaRPr>
          </a:p>
          <a:p>
            <a:r>
              <a:rPr lang="pt-BR" b="0" i="0" dirty="0">
                <a:solidFill>
                  <a:srgbClr val="253A44"/>
                </a:solidFill>
                <a:effectLst/>
                <a:latin typeface="Source Serif Pro" panose="02040603050405020204" pitchFamily="18" charset="0"/>
              </a:rPr>
              <a:t>Na </a:t>
            </a:r>
            <a:r>
              <a:rPr lang="pt-BR" b="1" i="0" dirty="0">
                <a:solidFill>
                  <a:srgbClr val="253A44"/>
                </a:solidFill>
                <a:effectLst/>
                <a:latin typeface="Source Serif Pro" panose="02040603050405020204" pitchFamily="18" charset="0"/>
              </a:rPr>
              <a:t>Figura</a:t>
            </a:r>
            <a:r>
              <a:rPr lang="pt-BR" b="0" i="0" dirty="0">
                <a:solidFill>
                  <a:srgbClr val="253A44"/>
                </a:solidFill>
                <a:effectLst/>
                <a:latin typeface="Source Serif Pro" panose="02040603050405020204" pitchFamily="18" charset="0"/>
              </a:rPr>
              <a:t> decidimos que queríamos modelar o fato de pessoas possuírem primeiro nome e sobrenome em vez de apenas um nome (</a:t>
            </a:r>
            <a:r>
              <a:rPr lang="pt-BR" b="0" i="0" dirty="0" err="1">
                <a:solidFill>
                  <a:srgbClr val="253A44"/>
                </a:solidFill>
                <a:effectLst/>
                <a:latin typeface="Source Serif Pro" panose="02040603050405020204" pitchFamily="18" charset="0"/>
              </a:rPr>
              <a:t>ex</a:t>
            </a:r>
            <a:r>
              <a:rPr lang="pt-BR" b="0" i="0" dirty="0">
                <a:solidFill>
                  <a:srgbClr val="253A44"/>
                </a:solidFill>
                <a:effectLst/>
                <a:latin typeface="Source Serif Pro" panose="02040603050405020204" pitchFamily="18" charset="0"/>
              </a:rPr>
              <a:t>: “Cláudio” e “Dias” VS. “Cláudio Dias”).</a:t>
            </a:r>
            <a:endParaRPr lang="pt-BR" dirty="0"/>
          </a:p>
        </p:txBody>
      </p:sp>
      <p:pic>
        <p:nvPicPr>
          <p:cNvPr id="8194" name="Picture 2" descr="Um simples modelo lógico de dados">
            <a:extLst>
              <a:ext uri="{FF2B5EF4-FFF2-40B4-BE49-F238E27FC236}">
                <a16:creationId xmlns:a16="http://schemas.microsoft.com/office/drawing/2014/main" id="{507C12D9-D538-871D-016A-C306863AC8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950" y="3020121"/>
            <a:ext cx="46101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996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A005DEC8-8C73-84BE-4077-625703D6B8BA}"/>
              </a:ext>
            </a:extLst>
          </p:cNvPr>
          <p:cNvSpPr txBox="1"/>
          <p:nvPr/>
        </p:nvSpPr>
        <p:spPr>
          <a:xfrm>
            <a:off x="1362901" y="486231"/>
            <a:ext cx="794226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Links da Disciplina</a:t>
            </a:r>
          </a:p>
        </p:txBody>
      </p:sp>
      <p:sp>
        <p:nvSpPr>
          <p:cNvPr id="3" name="Google Shape;70;p3">
            <a:extLst>
              <a:ext uri="{FF2B5EF4-FFF2-40B4-BE49-F238E27FC236}">
                <a16:creationId xmlns:a16="http://schemas.microsoft.com/office/drawing/2014/main" id="{0EB76040-0963-DB8D-85F6-05B112FB6310}"/>
              </a:ext>
            </a:extLst>
          </p:cNvPr>
          <p:cNvSpPr txBox="1"/>
          <p:nvPr/>
        </p:nvSpPr>
        <p:spPr>
          <a:xfrm>
            <a:off x="1362901" y="1294497"/>
            <a:ext cx="6369158" cy="2862282"/>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rgbClr val="000000"/>
              </a:buClr>
              <a:buSzPts val="2000"/>
              <a:buFont typeface="Arial"/>
              <a:buAutoNum type="arabicPeriod"/>
            </a:pPr>
            <a:r>
              <a:rPr lang="pt-BR" sz="2000" b="0" i="0" u="none" strike="noStrike" cap="none" dirty="0">
                <a:solidFill>
                  <a:schemeClr val="dk1"/>
                </a:solidFill>
                <a:latin typeface="Times New Roman"/>
                <a:ea typeface="Times New Roman"/>
                <a:cs typeface="Times New Roman"/>
                <a:sym typeface="Times New Roman"/>
              </a:rPr>
              <a:t>Discord: </a:t>
            </a:r>
            <a:r>
              <a:rPr lang="pt-BR" sz="2000" b="0" i="0" u="none" strike="noStrike" cap="none" dirty="0">
                <a:solidFill>
                  <a:schemeClr val="dk1"/>
                </a:solidFill>
                <a:latin typeface="Times New Roman"/>
                <a:ea typeface="Times New Roman"/>
                <a:cs typeface="Times New Roman"/>
                <a:sym typeface="Times New Roman"/>
                <a:hlinkClick r:id="rId3"/>
              </a:rPr>
              <a:t>https://discord.gg/wt5CVZZWJs</a:t>
            </a:r>
            <a:endParaRPr lang="pt-BR" sz="2000" b="0" i="0" u="none" strike="noStrike" cap="none" dirty="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rgbClr val="000000"/>
              </a:buClr>
              <a:buSzPts val="2000"/>
              <a:buFont typeface="Arial"/>
              <a:buAutoNum type="arabicPeriod"/>
            </a:pPr>
            <a:endParaRPr lang="pt-BR" sz="2000" b="0" i="0" u="none" strike="noStrike" cap="none" dirty="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rgbClr val="000000"/>
              </a:buClr>
              <a:buSzPts val="2000"/>
              <a:buFont typeface="Arial"/>
              <a:buAutoNum type="arabicPeriod"/>
            </a:pPr>
            <a:r>
              <a:rPr lang="pt-BR" sz="2000" dirty="0">
                <a:solidFill>
                  <a:schemeClr val="dk1"/>
                </a:solidFill>
                <a:latin typeface="Times New Roman"/>
                <a:ea typeface="Times New Roman"/>
                <a:cs typeface="Times New Roman"/>
                <a:sym typeface="Times New Roman"/>
              </a:rPr>
              <a:t>Drive: https://drive.google.com/drive/folders/1hOl0DaPeAor7gnhKBUIlZ5n8lLRDNvUY?usp=sharing</a:t>
            </a:r>
          </a:p>
          <a:p>
            <a:pPr marL="457200" marR="0" lvl="0" indent="-457200" algn="just" rtl="0">
              <a:spcBef>
                <a:spcPts val="0"/>
              </a:spcBef>
              <a:spcAft>
                <a:spcPts val="0"/>
              </a:spcAft>
              <a:buClr>
                <a:srgbClr val="000000"/>
              </a:buClr>
              <a:buSzPts val="2000"/>
              <a:buFont typeface="Arial"/>
              <a:buAutoNum type="arabicPeriod"/>
            </a:pPr>
            <a:endParaRPr lang="pt-BR" sz="2000" dirty="0">
              <a:solidFill>
                <a:schemeClr val="dk1"/>
              </a:solidFill>
              <a:latin typeface="Times New Roman"/>
              <a:ea typeface="Times New Roman"/>
              <a:cs typeface="Times New Roman"/>
              <a:sym typeface="Times New Roman"/>
            </a:endParaRPr>
          </a:p>
          <a:p>
            <a:pPr marL="457200" indent="-457200" algn="just">
              <a:buSzPts val="2000"/>
              <a:buFont typeface="Arial"/>
              <a:buAutoNum type="arabicPeriod"/>
            </a:pPr>
            <a:r>
              <a:rPr lang="pt-BR" sz="2000" b="0" i="0" u="none" strike="noStrike" cap="none" dirty="0" err="1">
                <a:solidFill>
                  <a:schemeClr val="dk1"/>
                </a:solidFill>
                <a:latin typeface="Times New Roman"/>
                <a:ea typeface="Times New Roman"/>
                <a:cs typeface="Times New Roman"/>
                <a:sym typeface="Times New Roman"/>
              </a:rPr>
              <a:t>Github</a:t>
            </a:r>
            <a:r>
              <a:rPr lang="pt-BR" sz="2000" b="0" i="0" u="none" strike="noStrike" cap="none" dirty="0">
                <a:solidFill>
                  <a:schemeClr val="dk1"/>
                </a:solidFill>
                <a:latin typeface="Times New Roman"/>
                <a:ea typeface="Times New Roman"/>
                <a:cs typeface="Times New Roman"/>
                <a:sym typeface="Times New Roman"/>
              </a:rPr>
              <a:t>: https://github.com/TarikPonciano/Programador-de-Sistema-SENAC </a:t>
            </a:r>
            <a:endParaRPr lang="pt-BR" sz="2000" dirty="0"/>
          </a:p>
        </p:txBody>
      </p:sp>
    </p:spTree>
    <p:extLst>
      <p:ext uri="{BB962C8B-B14F-4D97-AF65-F5344CB8AC3E}">
        <p14:creationId xmlns:p14="http://schemas.microsoft.com/office/powerpoint/2010/main" val="3127652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Modelo Conceitual – Atributos</a:t>
            </a:r>
            <a:endParaRPr sz="2400" b="0" i="0" u="none" strike="noStrike" cap="none" dirty="0">
              <a:solidFill>
                <a:schemeClr val="dk1"/>
              </a:solidFill>
              <a:latin typeface="Times New Roman"/>
              <a:ea typeface="Times New Roman"/>
              <a:cs typeface="Times New Roman"/>
              <a:sym typeface="Times New Roman"/>
            </a:endParaRPr>
          </a:p>
        </p:txBody>
      </p:sp>
      <p:sp>
        <p:nvSpPr>
          <p:cNvPr id="4" name="CaixaDeTexto 3">
            <a:extLst>
              <a:ext uri="{FF2B5EF4-FFF2-40B4-BE49-F238E27FC236}">
                <a16:creationId xmlns:a16="http://schemas.microsoft.com/office/drawing/2014/main" id="{4BDD4371-6512-EDB0-7464-A46B8448B2BC}"/>
              </a:ext>
            </a:extLst>
          </p:cNvPr>
          <p:cNvSpPr txBox="1"/>
          <p:nvPr/>
        </p:nvSpPr>
        <p:spPr>
          <a:xfrm>
            <a:off x="1669925" y="1210487"/>
            <a:ext cx="6993513" cy="307777"/>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Os atributos vão dar origem aos campos das tabelas do banco de dados.</a:t>
            </a:r>
            <a:endParaRPr lang="pt-BR" dirty="0"/>
          </a:p>
        </p:txBody>
      </p:sp>
      <p:pic>
        <p:nvPicPr>
          <p:cNvPr id="5" name="Imagem 4">
            <a:extLst>
              <a:ext uri="{FF2B5EF4-FFF2-40B4-BE49-F238E27FC236}">
                <a16:creationId xmlns:a16="http://schemas.microsoft.com/office/drawing/2014/main" id="{6972B4E7-5948-D297-F781-5AE2B26D3F77}"/>
              </a:ext>
            </a:extLst>
          </p:cNvPr>
          <p:cNvPicPr>
            <a:picLocks noChangeAspect="1"/>
          </p:cNvPicPr>
          <p:nvPr/>
        </p:nvPicPr>
        <p:blipFill>
          <a:blip r:embed="rId3"/>
          <a:stretch>
            <a:fillRect/>
          </a:stretch>
        </p:blipFill>
        <p:spPr>
          <a:xfrm>
            <a:off x="2843104" y="1564985"/>
            <a:ext cx="4647154" cy="3372823"/>
          </a:xfrm>
          <a:prstGeom prst="rect">
            <a:avLst/>
          </a:prstGeom>
        </p:spPr>
      </p:pic>
    </p:spTree>
    <p:extLst>
      <p:ext uri="{BB962C8B-B14F-4D97-AF65-F5344CB8AC3E}">
        <p14:creationId xmlns:p14="http://schemas.microsoft.com/office/powerpoint/2010/main" val="2792565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Modelo Conceitual – Atributos</a:t>
            </a:r>
            <a:endParaRPr sz="2400" b="0" i="0" u="none" strike="noStrike" cap="none" dirty="0">
              <a:solidFill>
                <a:schemeClr val="dk1"/>
              </a:solidFill>
              <a:latin typeface="Times New Roman"/>
              <a:ea typeface="Times New Roman"/>
              <a:cs typeface="Times New Roman"/>
              <a:sym typeface="Times New Roman"/>
            </a:endParaRPr>
          </a:p>
        </p:txBody>
      </p:sp>
      <p:pic>
        <p:nvPicPr>
          <p:cNvPr id="6" name="Imagem 5">
            <a:extLst>
              <a:ext uri="{FF2B5EF4-FFF2-40B4-BE49-F238E27FC236}">
                <a16:creationId xmlns:a16="http://schemas.microsoft.com/office/drawing/2014/main" id="{FEBF8021-88F7-D103-3186-F43AF9179B9B}"/>
              </a:ext>
            </a:extLst>
          </p:cNvPr>
          <p:cNvPicPr>
            <a:picLocks noChangeAspect="1"/>
          </p:cNvPicPr>
          <p:nvPr/>
        </p:nvPicPr>
        <p:blipFill>
          <a:blip r:embed="rId3"/>
          <a:stretch>
            <a:fillRect/>
          </a:stretch>
        </p:blipFill>
        <p:spPr>
          <a:xfrm>
            <a:off x="1830398" y="1095652"/>
            <a:ext cx="6440833" cy="3729976"/>
          </a:xfrm>
          <a:prstGeom prst="rect">
            <a:avLst/>
          </a:prstGeom>
        </p:spPr>
      </p:pic>
    </p:spTree>
    <p:extLst>
      <p:ext uri="{BB962C8B-B14F-4D97-AF65-F5344CB8AC3E}">
        <p14:creationId xmlns:p14="http://schemas.microsoft.com/office/powerpoint/2010/main" val="1588347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Modelo Conceitual – Atributos – Chave Primária</a:t>
            </a:r>
            <a:endParaRPr sz="2400" b="0" i="0" u="none" strike="noStrike" cap="none" dirty="0">
              <a:solidFill>
                <a:schemeClr val="dk1"/>
              </a:solidFill>
              <a:latin typeface="Times New Roman"/>
              <a:ea typeface="Times New Roman"/>
              <a:cs typeface="Times New Roman"/>
              <a:sym typeface="Times New Roman"/>
            </a:endParaRPr>
          </a:p>
        </p:txBody>
      </p:sp>
      <p:sp>
        <p:nvSpPr>
          <p:cNvPr id="3" name="CaixaDeTexto 2">
            <a:extLst>
              <a:ext uri="{FF2B5EF4-FFF2-40B4-BE49-F238E27FC236}">
                <a16:creationId xmlns:a16="http://schemas.microsoft.com/office/drawing/2014/main" id="{EF95BD41-188E-632A-1A39-CE0538188DA5}"/>
              </a:ext>
            </a:extLst>
          </p:cNvPr>
          <p:cNvSpPr txBox="1"/>
          <p:nvPr/>
        </p:nvSpPr>
        <p:spPr>
          <a:xfrm>
            <a:off x="1669925" y="1210487"/>
            <a:ext cx="6993513" cy="1169551"/>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Chave primária ou PK(Primary Key) é um atributo da tabela que permite identificar seus registros de forma única. Ela tem por função aplicar uma ordenação automática aos registros, uma vez que seu funcionamento é similar ao de um </a:t>
            </a:r>
            <a:r>
              <a:rPr lang="pt-BR" b="0" i="0" dirty="0">
                <a:solidFill>
                  <a:srgbClr val="FF0000"/>
                </a:solidFill>
                <a:effectLst/>
                <a:latin typeface="Source Serif Pro" panose="02040603050405020204" pitchFamily="18" charset="0"/>
              </a:rPr>
              <a:t>índice</a:t>
            </a:r>
            <a:r>
              <a:rPr lang="pt-BR" b="0" i="0" dirty="0">
                <a:solidFill>
                  <a:srgbClr val="253A44"/>
                </a:solidFill>
                <a:effectLst/>
                <a:latin typeface="Source Serif Pro" panose="02040603050405020204" pitchFamily="18" charset="0"/>
              </a:rPr>
              <a:t>.</a:t>
            </a:r>
          </a:p>
          <a:p>
            <a:endParaRPr lang="pt-BR" dirty="0">
              <a:solidFill>
                <a:srgbClr val="253A44"/>
              </a:solidFill>
              <a:latin typeface="Source Serif Pro" panose="02040603050405020204" pitchFamily="18" charset="0"/>
            </a:endParaRPr>
          </a:p>
          <a:p>
            <a:r>
              <a:rPr lang="pt-BR" dirty="0">
                <a:solidFill>
                  <a:srgbClr val="253A44"/>
                </a:solidFill>
                <a:latin typeface="Source Serif Pro" panose="02040603050405020204" pitchFamily="18" charset="0"/>
              </a:rPr>
              <a:t>Sua função é evitar que tenhamos registros duplicados.</a:t>
            </a:r>
            <a:endParaRPr lang="pt-BR" dirty="0"/>
          </a:p>
        </p:txBody>
      </p:sp>
      <p:pic>
        <p:nvPicPr>
          <p:cNvPr id="5" name="Imagem 4">
            <a:extLst>
              <a:ext uri="{FF2B5EF4-FFF2-40B4-BE49-F238E27FC236}">
                <a16:creationId xmlns:a16="http://schemas.microsoft.com/office/drawing/2014/main" id="{96EA5023-CDBC-3B26-917F-4720C999BB1C}"/>
              </a:ext>
            </a:extLst>
          </p:cNvPr>
          <p:cNvPicPr>
            <a:picLocks noChangeAspect="1"/>
          </p:cNvPicPr>
          <p:nvPr/>
        </p:nvPicPr>
        <p:blipFill>
          <a:blip r:embed="rId3"/>
          <a:stretch>
            <a:fillRect/>
          </a:stretch>
        </p:blipFill>
        <p:spPr>
          <a:xfrm>
            <a:off x="2612415" y="2763463"/>
            <a:ext cx="4876800" cy="1114425"/>
          </a:xfrm>
          <a:prstGeom prst="rect">
            <a:avLst/>
          </a:prstGeom>
        </p:spPr>
      </p:pic>
    </p:spTree>
    <p:extLst>
      <p:ext uri="{BB962C8B-B14F-4D97-AF65-F5344CB8AC3E}">
        <p14:creationId xmlns:p14="http://schemas.microsoft.com/office/powerpoint/2010/main" val="546127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Modelo Conceitual – Atributos – Chave Primária</a:t>
            </a:r>
            <a:endParaRPr sz="2400" b="0" i="0" u="none" strike="noStrike" cap="none" dirty="0">
              <a:solidFill>
                <a:schemeClr val="dk1"/>
              </a:solidFill>
              <a:latin typeface="Times New Roman"/>
              <a:ea typeface="Times New Roman"/>
              <a:cs typeface="Times New Roman"/>
              <a:sym typeface="Times New Roman"/>
            </a:endParaRPr>
          </a:p>
        </p:txBody>
      </p:sp>
      <p:sp>
        <p:nvSpPr>
          <p:cNvPr id="3" name="CaixaDeTexto 2">
            <a:extLst>
              <a:ext uri="{FF2B5EF4-FFF2-40B4-BE49-F238E27FC236}">
                <a16:creationId xmlns:a16="http://schemas.microsoft.com/office/drawing/2014/main" id="{EF95BD41-188E-632A-1A39-CE0538188DA5}"/>
              </a:ext>
            </a:extLst>
          </p:cNvPr>
          <p:cNvSpPr txBox="1"/>
          <p:nvPr/>
        </p:nvSpPr>
        <p:spPr>
          <a:xfrm>
            <a:off x="1669925" y="1210487"/>
            <a:ext cx="6993513" cy="2677656"/>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Ao definir um campo como sua chave primária é importante considerar:</a:t>
            </a:r>
          </a:p>
          <a:p>
            <a:endParaRPr lang="pt-BR" dirty="0">
              <a:solidFill>
                <a:srgbClr val="253A44"/>
              </a:solidFill>
              <a:latin typeface="Source Serif Pro" panose="02040603050405020204" pitchFamily="18" charset="0"/>
            </a:endParaRPr>
          </a:p>
          <a:p>
            <a:pPr marL="285750" indent="-285750">
              <a:buFont typeface="Arial" panose="020B0604020202020204" pitchFamily="34" charset="0"/>
              <a:buChar char="•"/>
            </a:pPr>
            <a:r>
              <a:rPr lang="pt-BR" b="0" i="0" dirty="0">
                <a:solidFill>
                  <a:srgbClr val="253A44"/>
                </a:solidFill>
                <a:effectLst/>
                <a:latin typeface="Source Serif Pro" panose="02040603050405020204" pitchFamily="18" charset="0"/>
              </a:rPr>
              <a:t>Não é permitido duplicidade de valores ou nulos</a:t>
            </a:r>
          </a:p>
          <a:p>
            <a:pPr marL="285750" indent="-285750">
              <a:buFont typeface="Arial" panose="020B0604020202020204" pitchFamily="34" charset="0"/>
              <a:buChar char="•"/>
            </a:pPr>
            <a:endParaRPr lang="pt-BR" b="0" i="0" dirty="0">
              <a:solidFill>
                <a:srgbClr val="253A44"/>
              </a:solidFill>
              <a:effectLst/>
              <a:latin typeface="Source Serif Pro" panose="02040603050405020204" pitchFamily="18" charset="0"/>
            </a:endParaRPr>
          </a:p>
          <a:p>
            <a:pPr marL="285750" indent="-285750">
              <a:buFont typeface="Arial" panose="020B0604020202020204" pitchFamily="34" charset="0"/>
              <a:buChar char="•"/>
            </a:pPr>
            <a:r>
              <a:rPr lang="pt-BR" dirty="0">
                <a:solidFill>
                  <a:srgbClr val="253A44"/>
                </a:solidFill>
                <a:latin typeface="Source Serif Pro" panose="02040603050405020204" pitchFamily="18" charset="0"/>
              </a:rPr>
              <a:t>Caso não exista um identificador único para uma determinada tabela, pode-se usar um campo que numere os registros sequencialmente.</a:t>
            </a:r>
          </a:p>
          <a:p>
            <a:pPr marL="285750" indent="-285750">
              <a:buFont typeface="Arial" panose="020B0604020202020204" pitchFamily="34" charset="0"/>
              <a:buChar char="•"/>
            </a:pPr>
            <a:endParaRPr lang="pt-BR" b="0" i="0" dirty="0">
              <a:solidFill>
                <a:srgbClr val="253A44"/>
              </a:solidFill>
              <a:effectLst/>
              <a:latin typeface="Source Serif Pro" panose="02040603050405020204" pitchFamily="18" charset="0"/>
            </a:endParaRPr>
          </a:p>
          <a:p>
            <a:pPr marL="285750" indent="-285750">
              <a:buFont typeface="Arial" panose="020B0604020202020204" pitchFamily="34" charset="0"/>
              <a:buChar char="•"/>
            </a:pPr>
            <a:r>
              <a:rPr lang="pt-BR" dirty="0">
                <a:solidFill>
                  <a:srgbClr val="253A44"/>
                </a:solidFill>
                <a:latin typeface="Source Serif Pro" panose="02040603050405020204" pitchFamily="18" charset="0"/>
              </a:rPr>
              <a:t>Pode-se utilizar o valor deste campo para encontrar registros</a:t>
            </a:r>
          </a:p>
          <a:p>
            <a:pPr marL="285750" indent="-285750">
              <a:buFont typeface="Arial" panose="020B0604020202020204" pitchFamily="34" charset="0"/>
              <a:buChar char="•"/>
            </a:pPr>
            <a:endParaRPr lang="pt-BR" b="0" i="0" dirty="0">
              <a:solidFill>
                <a:srgbClr val="253A44"/>
              </a:solidFill>
              <a:effectLst/>
              <a:latin typeface="Source Serif Pro" panose="02040603050405020204" pitchFamily="18" charset="0"/>
            </a:endParaRPr>
          </a:p>
          <a:p>
            <a:pPr marL="285750" indent="-285750">
              <a:buFont typeface="Arial" panose="020B0604020202020204" pitchFamily="34" charset="0"/>
              <a:buChar char="•"/>
            </a:pPr>
            <a:r>
              <a:rPr lang="pt-BR" dirty="0">
                <a:solidFill>
                  <a:srgbClr val="253A44"/>
                </a:solidFill>
                <a:latin typeface="Source Serif Pro" panose="02040603050405020204" pitchFamily="18" charset="0"/>
              </a:rPr>
              <a:t>O tamanho da chave primária afeta a velocidade das operações, portanto, para um melhor desempenho, devemos utilizar o menor tamanho que acomode os valores necessários que serão armazenados no campo.</a:t>
            </a:r>
          </a:p>
        </p:txBody>
      </p:sp>
    </p:spTree>
    <p:extLst>
      <p:ext uri="{BB962C8B-B14F-4D97-AF65-F5344CB8AC3E}">
        <p14:creationId xmlns:p14="http://schemas.microsoft.com/office/powerpoint/2010/main" val="2861223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Modelo Conceitual – Atributos – Chave Primária</a:t>
            </a:r>
            <a:endParaRPr sz="2400" b="0" i="0" u="none" strike="noStrike" cap="none" dirty="0">
              <a:solidFill>
                <a:schemeClr val="dk1"/>
              </a:solidFill>
              <a:latin typeface="Times New Roman"/>
              <a:ea typeface="Times New Roman"/>
              <a:cs typeface="Times New Roman"/>
              <a:sym typeface="Times New Roman"/>
            </a:endParaRPr>
          </a:p>
        </p:txBody>
      </p:sp>
      <p:pic>
        <p:nvPicPr>
          <p:cNvPr id="5" name="Imagem 4">
            <a:extLst>
              <a:ext uri="{FF2B5EF4-FFF2-40B4-BE49-F238E27FC236}">
                <a16:creationId xmlns:a16="http://schemas.microsoft.com/office/drawing/2014/main" id="{6ADA46EB-1A0B-083A-8744-29D027D21CCE}"/>
              </a:ext>
            </a:extLst>
          </p:cNvPr>
          <p:cNvPicPr>
            <a:picLocks noChangeAspect="1"/>
          </p:cNvPicPr>
          <p:nvPr/>
        </p:nvPicPr>
        <p:blipFill>
          <a:blip r:embed="rId3"/>
          <a:stretch>
            <a:fillRect/>
          </a:stretch>
        </p:blipFill>
        <p:spPr>
          <a:xfrm>
            <a:off x="2026627" y="1231054"/>
            <a:ext cx="6048375" cy="3495675"/>
          </a:xfrm>
          <a:prstGeom prst="rect">
            <a:avLst/>
          </a:prstGeom>
        </p:spPr>
      </p:pic>
    </p:spTree>
    <p:extLst>
      <p:ext uri="{BB962C8B-B14F-4D97-AF65-F5344CB8AC3E}">
        <p14:creationId xmlns:p14="http://schemas.microsoft.com/office/powerpoint/2010/main" val="449049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Modelo Conceitual – Entidade e Atributos</a:t>
            </a:r>
            <a:endParaRPr sz="2400" b="0" i="0" u="none" strike="noStrike" cap="none" dirty="0">
              <a:solidFill>
                <a:schemeClr val="dk1"/>
              </a:solidFill>
              <a:latin typeface="Times New Roman"/>
              <a:ea typeface="Times New Roman"/>
              <a:cs typeface="Times New Roman"/>
              <a:sym typeface="Times New Roman"/>
            </a:endParaRPr>
          </a:p>
        </p:txBody>
      </p:sp>
      <p:pic>
        <p:nvPicPr>
          <p:cNvPr id="4" name="Imagem 3">
            <a:extLst>
              <a:ext uri="{FF2B5EF4-FFF2-40B4-BE49-F238E27FC236}">
                <a16:creationId xmlns:a16="http://schemas.microsoft.com/office/drawing/2014/main" id="{F5796420-8837-0354-79F1-87756F865B45}"/>
              </a:ext>
            </a:extLst>
          </p:cNvPr>
          <p:cNvPicPr>
            <a:picLocks noChangeAspect="1"/>
          </p:cNvPicPr>
          <p:nvPr/>
        </p:nvPicPr>
        <p:blipFill>
          <a:blip r:embed="rId3"/>
          <a:stretch>
            <a:fillRect/>
          </a:stretch>
        </p:blipFill>
        <p:spPr>
          <a:xfrm>
            <a:off x="1806968" y="1785102"/>
            <a:ext cx="6262613" cy="1985963"/>
          </a:xfrm>
          <a:prstGeom prst="rect">
            <a:avLst/>
          </a:prstGeom>
        </p:spPr>
      </p:pic>
    </p:spTree>
    <p:extLst>
      <p:ext uri="{BB962C8B-B14F-4D97-AF65-F5344CB8AC3E}">
        <p14:creationId xmlns:p14="http://schemas.microsoft.com/office/powerpoint/2010/main" val="1604407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Modelo Conceitual – Entidade e Atributos</a:t>
            </a:r>
            <a:endParaRPr sz="2400" b="0" i="0" u="none" strike="noStrike" cap="none" dirty="0">
              <a:solidFill>
                <a:schemeClr val="dk1"/>
              </a:solidFill>
              <a:latin typeface="Times New Roman"/>
              <a:ea typeface="Times New Roman"/>
              <a:cs typeface="Times New Roman"/>
              <a:sym typeface="Times New Roman"/>
            </a:endParaRPr>
          </a:p>
        </p:txBody>
      </p:sp>
      <p:sp>
        <p:nvSpPr>
          <p:cNvPr id="6" name="CaixaDeTexto 5">
            <a:extLst>
              <a:ext uri="{FF2B5EF4-FFF2-40B4-BE49-F238E27FC236}">
                <a16:creationId xmlns:a16="http://schemas.microsoft.com/office/drawing/2014/main" id="{9A71D6D7-5ED9-D6B2-772F-268FE84430B6}"/>
              </a:ext>
            </a:extLst>
          </p:cNvPr>
          <p:cNvSpPr txBox="1"/>
          <p:nvPr/>
        </p:nvSpPr>
        <p:spPr>
          <a:xfrm>
            <a:off x="1669925" y="1210487"/>
            <a:ext cx="6993513" cy="1600438"/>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Crie as entidades e atributos para cada situação apresentada abaixo, represente também a chave primária e justifique sua escolha:</a:t>
            </a:r>
          </a:p>
          <a:p>
            <a:endParaRPr lang="pt-BR" dirty="0">
              <a:solidFill>
                <a:srgbClr val="253A44"/>
              </a:solidFill>
              <a:latin typeface="Source Serif Pro" panose="02040603050405020204" pitchFamily="18" charset="0"/>
            </a:endParaRPr>
          </a:p>
          <a:p>
            <a:pPr marL="342900" indent="-342900">
              <a:buAutoNum type="alphaLcParenR"/>
            </a:pPr>
            <a:r>
              <a:rPr lang="pt-BR" dirty="0">
                <a:solidFill>
                  <a:srgbClr val="253A44"/>
                </a:solidFill>
                <a:latin typeface="Source Serif Pro" panose="02040603050405020204" pitchFamily="18" charset="0"/>
              </a:rPr>
              <a:t>Cadastro de produtos; (Papelaria)</a:t>
            </a:r>
          </a:p>
          <a:p>
            <a:pPr marL="342900" indent="-342900">
              <a:buAutoNum type="alphaLcParenR"/>
            </a:pPr>
            <a:r>
              <a:rPr lang="pt-BR" dirty="0">
                <a:solidFill>
                  <a:srgbClr val="253A44"/>
                </a:solidFill>
                <a:latin typeface="Source Serif Pro" panose="02040603050405020204" pitchFamily="18" charset="0"/>
              </a:rPr>
              <a:t>Cadastro de funcionário; (Escola)</a:t>
            </a:r>
          </a:p>
          <a:p>
            <a:pPr marL="342900" indent="-342900">
              <a:buAutoNum type="alphaLcParenR"/>
            </a:pPr>
            <a:r>
              <a:rPr lang="pt-BR" dirty="0">
                <a:solidFill>
                  <a:srgbClr val="253A44"/>
                </a:solidFill>
                <a:latin typeface="Source Serif Pro" panose="02040603050405020204" pitchFamily="18" charset="0"/>
              </a:rPr>
              <a:t>Cadastro de fornecedores; (Tecido)</a:t>
            </a:r>
          </a:p>
          <a:p>
            <a:pPr marL="342900" indent="-342900">
              <a:buAutoNum type="alphaLcParenR"/>
            </a:pPr>
            <a:r>
              <a:rPr lang="pt-BR" dirty="0">
                <a:solidFill>
                  <a:srgbClr val="253A44"/>
                </a:solidFill>
                <a:latin typeface="Source Serif Pro" panose="02040603050405020204" pitchFamily="18" charset="0"/>
              </a:rPr>
              <a:t>Cadastro de departamentos; (Empresa)</a:t>
            </a:r>
            <a:endParaRPr lang="pt-BR" dirty="0"/>
          </a:p>
        </p:txBody>
      </p:sp>
    </p:spTree>
    <p:extLst>
      <p:ext uri="{BB962C8B-B14F-4D97-AF65-F5344CB8AC3E}">
        <p14:creationId xmlns:p14="http://schemas.microsoft.com/office/powerpoint/2010/main" val="1513169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Modelo Conceitual – Convenções de Nomes</a:t>
            </a:r>
            <a:endParaRPr sz="2400" b="0" i="0" u="none" strike="noStrike" cap="none" dirty="0">
              <a:solidFill>
                <a:schemeClr val="dk1"/>
              </a:solidFill>
              <a:latin typeface="Times New Roman"/>
              <a:ea typeface="Times New Roman"/>
              <a:cs typeface="Times New Roman"/>
              <a:sym typeface="Times New Roman"/>
            </a:endParaRPr>
          </a:p>
        </p:txBody>
      </p:sp>
      <p:sp>
        <p:nvSpPr>
          <p:cNvPr id="4" name="CaixaDeTexto 3">
            <a:extLst>
              <a:ext uri="{FF2B5EF4-FFF2-40B4-BE49-F238E27FC236}">
                <a16:creationId xmlns:a16="http://schemas.microsoft.com/office/drawing/2014/main" id="{DE40C9F4-C201-0E55-318D-AF0F8A45CC3D}"/>
              </a:ext>
            </a:extLst>
          </p:cNvPr>
          <p:cNvSpPr txBox="1"/>
          <p:nvPr/>
        </p:nvSpPr>
        <p:spPr>
          <a:xfrm>
            <a:off x="1669925" y="1313561"/>
            <a:ext cx="6579697" cy="523220"/>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Sua organização deve dispor de normas e diretrizes aplicáveis à modelagem de dados.</a:t>
            </a:r>
            <a:endParaRPr lang="pt-BR" dirty="0"/>
          </a:p>
        </p:txBody>
      </p:sp>
      <p:sp>
        <p:nvSpPr>
          <p:cNvPr id="7" name="CaixaDeTexto 6">
            <a:extLst>
              <a:ext uri="{FF2B5EF4-FFF2-40B4-BE49-F238E27FC236}">
                <a16:creationId xmlns:a16="http://schemas.microsoft.com/office/drawing/2014/main" id="{8B76CE19-4621-50AC-F91B-43CDD9AEC797}"/>
              </a:ext>
            </a:extLst>
          </p:cNvPr>
          <p:cNvSpPr txBox="1"/>
          <p:nvPr/>
        </p:nvSpPr>
        <p:spPr>
          <a:xfrm>
            <a:off x="1669924" y="1921725"/>
            <a:ext cx="6646443" cy="954107"/>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Essas diretrizes devem incluir as convenções de nomenclatura para a modelagem lógica e física, as convenções de nomenclatura lógica devem ser focadas na capacidade de leitura de humanos, enquanto as convenções de nomenclatura física refletirão considerações técnicas.</a:t>
            </a:r>
            <a:endParaRPr lang="pt-BR" dirty="0"/>
          </a:p>
        </p:txBody>
      </p:sp>
      <p:sp>
        <p:nvSpPr>
          <p:cNvPr id="9" name="CaixaDeTexto 8">
            <a:extLst>
              <a:ext uri="{FF2B5EF4-FFF2-40B4-BE49-F238E27FC236}">
                <a16:creationId xmlns:a16="http://schemas.microsoft.com/office/drawing/2014/main" id="{1101CEB9-FA86-0005-057D-2418CED1576F}"/>
              </a:ext>
            </a:extLst>
          </p:cNvPr>
          <p:cNvSpPr txBox="1"/>
          <p:nvPr/>
        </p:nvSpPr>
        <p:spPr>
          <a:xfrm>
            <a:off x="1669923" y="2996047"/>
            <a:ext cx="6646443" cy="1169551"/>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A ideia básica é que desenvolvedores sigam um conjunto comum de padrões de modelagem em um projeto de software. Tal como é importante seguir convenções comuns de codificação, um código limpo que segue as diretrizes escolhidas é mais fácil de ser compreendido. Isso funciona da mesma forma para as convenções de modelagem de dados.</a:t>
            </a:r>
            <a:endParaRPr lang="pt-BR" dirty="0"/>
          </a:p>
        </p:txBody>
      </p:sp>
    </p:spTree>
    <p:extLst>
      <p:ext uri="{BB962C8B-B14F-4D97-AF65-F5344CB8AC3E}">
        <p14:creationId xmlns:p14="http://schemas.microsoft.com/office/powerpoint/2010/main" val="3790022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Modelo Conceitual – Convenções de Nomes</a:t>
            </a:r>
            <a:endParaRPr sz="2400" b="0" i="0" u="none" strike="noStrike" cap="none" dirty="0">
              <a:solidFill>
                <a:schemeClr val="dk1"/>
              </a:solidFill>
              <a:latin typeface="Times New Roman"/>
              <a:ea typeface="Times New Roman"/>
              <a:cs typeface="Times New Roman"/>
              <a:sym typeface="Times New Roman"/>
            </a:endParaRPr>
          </a:p>
        </p:txBody>
      </p:sp>
      <p:pic>
        <p:nvPicPr>
          <p:cNvPr id="3" name="Picture 2" descr="Um simples modelo lógico de dados">
            <a:extLst>
              <a:ext uri="{FF2B5EF4-FFF2-40B4-BE49-F238E27FC236}">
                <a16:creationId xmlns:a16="http://schemas.microsoft.com/office/drawing/2014/main" id="{CFB0AD5C-C980-63AC-8A83-E362F833B9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578" y="1159545"/>
            <a:ext cx="5125948" cy="18639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Um simples modelo físico de dados">
            <a:extLst>
              <a:ext uri="{FF2B5EF4-FFF2-40B4-BE49-F238E27FC236}">
                <a16:creationId xmlns:a16="http://schemas.microsoft.com/office/drawing/2014/main" id="{82F6BB78-97EA-D076-692E-6E7569996F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9926" y="3213228"/>
            <a:ext cx="6707022" cy="1552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860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Modelo Conceitual – Relacionamentos</a:t>
            </a:r>
            <a:endParaRPr sz="2400" b="0" i="0" u="none" strike="noStrike" cap="none" dirty="0">
              <a:solidFill>
                <a:schemeClr val="dk1"/>
              </a:solidFill>
              <a:latin typeface="Times New Roman"/>
              <a:ea typeface="Times New Roman"/>
              <a:cs typeface="Times New Roman"/>
              <a:sym typeface="Times New Roman"/>
            </a:endParaRPr>
          </a:p>
        </p:txBody>
      </p:sp>
      <p:sp>
        <p:nvSpPr>
          <p:cNvPr id="4" name="CaixaDeTexto 3">
            <a:extLst>
              <a:ext uri="{FF2B5EF4-FFF2-40B4-BE49-F238E27FC236}">
                <a16:creationId xmlns:a16="http://schemas.microsoft.com/office/drawing/2014/main" id="{DE40C9F4-C201-0E55-318D-AF0F8A45CC3D}"/>
              </a:ext>
            </a:extLst>
          </p:cNvPr>
          <p:cNvSpPr txBox="1"/>
          <p:nvPr/>
        </p:nvSpPr>
        <p:spPr>
          <a:xfrm>
            <a:off x="1669925" y="1117106"/>
            <a:ext cx="6579697" cy="2677656"/>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Um </a:t>
            </a:r>
            <a:r>
              <a:rPr lang="pt-BR" b="0" i="0" dirty="0" err="1">
                <a:solidFill>
                  <a:srgbClr val="253A44"/>
                </a:solidFill>
                <a:effectLst/>
                <a:latin typeface="Source Serif Pro" panose="02040603050405020204" pitchFamily="18" charset="0"/>
              </a:rPr>
              <a:t>bacno</a:t>
            </a:r>
            <a:r>
              <a:rPr lang="pt-BR" b="0" i="0" dirty="0">
                <a:solidFill>
                  <a:srgbClr val="253A44"/>
                </a:solidFill>
                <a:effectLst/>
                <a:latin typeface="Source Serif Pro" panose="02040603050405020204" pitchFamily="18" charset="0"/>
              </a:rPr>
              <a:t> de dados é composto por diversas tabelas, como por exemplo: Clientes, Produtos, Pedidos, Detalhes do Pedido, etc. Embora as informações estejam separadas em cada uma das Tabelas, é necessário existir uma interligação entre as tabelas. Essa interligação é chamada Relacionamento ou Evento.</a:t>
            </a:r>
          </a:p>
          <a:p>
            <a:endParaRPr lang="pt-BR" dirty="0">
              <a:solidFill>
                <a:srgbClr val="253A44"/>
              </a:solidFill>
              <a:latin typeface="Source Serif Pro" panose="02040603050405020204" pitchFamily="18" charset="0"/>
            </a:endParaRPr>
          </a:p>
          <a:p>
            <a:r>
              <a:rPr lang="pt-BR" b="0" i="0" dirty="0">
                <a:solidFill>
                  <a:srgbClr val="253A44"/>
                </a:solidFill>
                <a:effectLst/>
                <a:latin typeface="Source Serif Pro" panose="02040603050405020204" pitchFamily="18" charset="0"/>
              </a:rPr>
              <a:t>Os relacionamentos expressam de que maneira as entidades deverão trocar informações entre elas.</a:t>
            </a:r>
          </a:p>
          <a:p>
            <a:endParaRPr lang="pt-BR" dirty="0">
              <a:solidFill>
                <a:srgbClr val="253A44"/>
              </a:solidFill>
              <a:latin typeface="Source Serif Pro" panose="02040603050405020204" pitchFamily="18" charset="0"/>
            </a:endParaRPr>
          </a:p>
          <a:p>
            <a:r>
              <a:rPr lang="pt-BR" b="0" i="0" dirty="0">
                <a:solidFill>
                  <a:srgbClr val="253A44"/>
                </a:solidFill>
                <a:effectLst/>
                <a:latin typeface="Source Serif Pro" panose="02040603050405020204" pitchFamily="18" charset="0"/>
              </a:rPr>
              <a:t>No mundo real, entidades possuem relacionamentos entre elas. Por exemplo, clientes </a:t>
            </a:r>
            <a:r>
              <a:rPr lang="pt-BR" b="0" i="0" dirty="0">
                <a:solidFill>
                  <a:srgbClr val="FF0000"/>
                </a:solidFill>
                <a:effectLst/>
                <a:latin typeface="Roboto mono" panose="00000009000000000000" pitchFamily="49" charset="0"/>
              </a:rPr>
              <a:t>FAZEM</a:t>
            </a:r>
            <a:r>
              <a:rPr lang="pt-BR" b="0" i="0" dirty="0">
                <a:solidFill>
                  <a:srgbClr val="253A44"/>
                </a:solidFill>
                <a:effectLst/>
                <a:latin typeface="Source Serif Pro" panose="02040603050405020204" pitchFamily="18" charset="0"/>
              </a:rPr>
              <a:t> compras, clientes </a:t>
            </a:r>
            <a:r>
              <a:rPr lang="pt-BR" b="0" i="0" dirty="0">
                <a:solidFill>
                  <a:srgbClr val="FF0000"/>
                </a:solidFill>
                <a:effectLst/>
                <a:latin typeface="Roboto mono" panose="00000009000000000000" pitchFamily="49" charset="0"/>
              </a:rPr>
              <a:t>MORAM EM</a:t>
            </a:r>
            <a:r>
              <a:rPr lang="pt-BR" b="0" i="0" dirty="0">
                <a:solidFill>
                  <a:srgbClr val="FF0000"/>
                </a:solidFill>
                <a:effectLst/>
                <a:latin typeface="Source Serif Pro" panose="02040603050405020204" pitchFamily="18" charset="0"/>
              </a:rPr>
              <a:t> </a:t>
            </a:r>
            <a:r>
              <a:rPr lang="pt-BR" b="0" i="0" dirty="0">
                <a:solidFill>
                  <a:srgbClr val="253A44"/>
                </a:solidFill>
                <a:effectLst/>
                <a:latin typeface="Source Serif Pro" panose="02040603050405020204" pitchFamily="18" charset="0"/>
              </a:rPr>
              <a:t>endereços e itens de venda </a:t>
            </a:r>
            <a:r>
              <a:rPr lang="pt-BR" b="0" i="0" dirty="0">
                <a:solidFill>
                  <a:srgbClr val="FF0000"/>
                </a:solidFill>
                <a:effectLst/>
                <a:latin typeface="Roboto mono" panose="00000009000000000000" pitchFamily="49" charset="0"/>
              </a:rPr>
              <a:t>SÃO PARTE DAS</a:t>
            </a:r>
            <a:r>
              <a:rPr lang="pt-BR" b="0" i="0" dirty="0">
                <a:solidFill>
                  <a:srgbClr val="FF0000"/>
                </a:solidFill>
                <a:effectLst/>
                <a:latin typeface="Source Serif Pro" panose="02040603050405020204" pitchFamily="18" charset="0"/>
              </a:rPr>
              <a:t> </a:t>
            </a:r>
            <a:r>
              <a:rPr lang="pt-BR" b="0" i="0" dirty="0">
                <a:solidFill>
                  <a:srgbClr val="253A44"/>
                </a:solidFill>
                <a:effectLst/>
                <a:latin typeface="Source Serif Pro" panose="02040603050405020204" pitchFamily="18" charset="0"/>
              </a:rPr>
              <a:t>vendas.</a:t>
            </a:r>
            <a:endParaRPr lang="pt-BR" dirty="0"/>
          </a:p>
        </p:txBody>
      </p:sp>
      <p:sp>
        <p:nvSpPr>
          <p:cNvPr id="5" name="CaixaDeTexto 4">
            <a:extLst>
              <a:ext uri="{FF2B5EF4-FFF2-40B4-BE49-F238E27FC236}">
                <a16:creationId xmlns:a16="http://schemas.microsoft.com/office/drawing/2014/main" id="{5B90F373-FA40-B16C-6CE9-2A2DAD4688A0}"/>
              </a:ext>
            </a:extLst>
          </p:cNvPr>
          <p:cNvSpPr txBox="1"/>
          <p:nvPr/>
        </p:nvSpPr>
        <p:spPr>
          <a:xfrm>
            <a:off x="1669925" y="3910578"/>
            <a:ext cx="6579696" cy="738664"/>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Todos esses termos em maiúsculo definem relacionamentos entre entidades. Os relacionamentos entre entidades são conceitualmente idênticos aos relacionamentos (associações) entre objetos.</a:t>
            </a:r>
            <a:endParaRPr lang="pt-BR" dirty="0"/>
          </a:p>
        </p:txBody>
      </p:sp>
    </p:spTree>
    <p:extLst>
      <p:ext uri="{BB962C8B-B14F-4D97-AF65-F5344CB8AC3E}">
        <p14:creationId xmlns:p14="http://schemas.microsoft.com/office/powerpoint/2010/main" val="3917974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Modelagem de Dados – O que é?</a:t>
            </a:r>
            <a:endParaRPr sz="2400" b="0" i="0" u="none" strike="noStrike" cap="none" dirty="0">
              <a:solidFill>
                <a:schemeClr val="dk1"/>
              </a:solidFill>
              <a:latin typeface="Times New Roman"/>
              <a:ea typeface="Times New Roman"/>
              <a:cs typeface="Times New Roman"/>
              <a:sym typeface="Times New Roman"/>
            </a:endParaRPr>
          </a:p>
        </p:txBody>
      </p:sp>
      <p:sp>
        <p:nvSpPr>
          <p:cNvPr id="4" name="CaixaDeTexto 3">
            <a:extLst>
              <a:ext uri="{FF2B5EF4-FFF2-40B4-BE49-F238E27FC236}">
                <a16:creationId xmlns:a16="http://schemas.microsoft.com/office/drawing/2014/main" id="{6A124AC4-DA8D-1ADE-370D-84FBEE84B287}"/>
              </a:ext>
            </a:extLst>
          </p:cNvPr>
          <p:cNvSpPr txBox="1"/>
          <p:nvPr/>
        </p:nvSpPr>
        <p:spPr>
          <a:xfrm>
            <a:off x="1669926" y="1232922"/>
            <a:ext cx="6569532" cy="2677656"/>
          </a:xfrm>
          <a:prstGeom prst="rect">
            <a:avLst/>
          </a:prstGeom>
          <a:noFill/>
        </p:spPr>
        <p:txBody>
          <a:bodyPr wrap="square" rtlCol="0">
            <a:spAutoFit/>
          </a:bodyPr>
          <a:lstStyle/>
          <a:p>
            <a:r>
              <a:rPr lang="pt-BR" b="0" i="0" dirty="0">
                <a:solidFill>
                  <a:srgbClr val="253A44"/>
                </a:solidFill>
                <a:effectLst/>
                <a:latin typeface="Source Serif Pro" panose="02040603050405020204" pitchFamily="18" charset="0"/>
              </a:rPr>
              <a:t>Modelagem de dados é o ato de explorar estruturas orientadas a dados. Como outros artefatos de modelagem, modelos de dados podem ser usados para uma variedade de propósitos, desde modelos conceituais de alto nível até modelos físicos de dados.</a:t>
            </a:r>
          </a:p>
          <a:p>
            <a:endParaRPr lang="pt-BR" dirty="0">
              <a:solidFill>
                <a:srgbClr val="253A44"/>
              </a:solidFill>
              <a:latin typeface="Source Serif Pro" panose="02040603050405020204" pitchFamily="18" charset="0"/>
            </a:endParaRPr>
          </a:p>
          <a:p>
            <a:r>
              <a:rPr lang="pt-BR" b="0" i="0" dirty="0">
                <a:solidFill>
                  <a:srgbClr val="253A44"/>
                </a:solidFill>
                <a:effectLst/>
                <a:latin typeface="Source Serif Pro" panose="02040603050405020204" pitchFamily="18" charset="0"/>
              </a:rPr>
              <a:t>Do ponto de vista de um desenvolvedor atuando no paradigma orientado a objetos, modelagem de dados é conceitualmente similar à modelagem de classes.</a:t>
            </a:r>
          </a:p>
          <a:p>
            <a:endParaRPr lang="pt-BR" dirty="0"/>
          </a:p>
          <a:p>
            <a:r>
              <a:rPr lang="pt-BR" b="0" i="0" dirty="0">
                <a:solidFill>
                  <a:srgbClr val="253A44"/>
                </a:solidFill>
                <a:effectLst/>
                <a:latin typeface="Source Serif Pro" panose="02040603050405020204" pitchFamily="18" charset="0"/>
              </a:rPr>
              <a:t>Identificamos tipos de entidades da mesma forma que na modelagem de classes identificamos classes.</a:t>
            </a:r>
          </a:p>
          <a:p>
            <a:endParaRPr lang="pt-BR" dirty="0">
              <a:solidFill>
                <a:srgbClr val="253A44"/>
              </a:solidFill>
              <a:latin typeface="Source Serif Pro" panose="02040603050405020204" pitchFamily="18" charset="0"/>
            </a:endParaRPr>
          </a:p>
        </p:txBody>
      </p:sp>
    </p:spTree>
    <p:extLst>
      <p:ext uri="{BB962C8B-B14F-4D97-AF65-F5344CB8AC3E}">
        <p14:creationId xmlns:p14="http://schemas.microsoft.com/office/powerpoint/2010/main" val="1986759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Modelo Conceitual – Relacionamentos</a:t>
            </a:r>
            <a:endParaRPr sz="2400" b="0" i="0" u="none" strike="noStrike" cap="none" dirty="0">
              <a:solidFill>
                <a:schemeClr val="dk1"/>
              </a:solidFill>
              <a:latin typeface="Times New Roman"/>
              <a:ea typeface="Times New Roman"/>
              <a:cs typeface="Times New Roman"/>
              <a:sym typeface="Times New Roman"/>
            </a:endParaRPr>
          </a:p>
        </p:txBody>
      </p:sp>
      <p:sp>
        <p:nvSpPr>
          <p:cNvPr id="6" name="CaixaDeTexto 5">
            <a:extLst>
              <a:ext uri="{FF2B5EF4-FFF2-40B4-BE49-F238E27FC236}">
                <a16:creationId xmlns:a16="http://schemas.microsoft.com/office/drawing/2014/main" id="{EBCDCF55-3557-8F9D-FFDD-CE4FF2FE3FCA}"/>
              </a:ext>
            </a:extLst>
          </p:cNvPr>
          <p:cNvSpPr txBox="1"/>
          <p:nvPr/>
        </p:nvSpPr>
        <p:spPr>
          <a:xfrm>
            <a:off x="1669926" y="1224161"/>
            <a:ext cx="7128315" cy="1815882"/>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A </a:t>
            </a:r>
            <a:r>
              <a:rPr lang="pt-BR" b="1" i="0" dirty="0">
                <a:solidFill>
                  <a:srgbClr val="253A44"/>
                </a:solidFill>
                <a:effectLst/>
                <a:latin typeface="Source Serif Pro" panose="02040603050405020204" pitchFamily="18" charset="0"/>
              </a:rPr>
              <a:t>Figura</a:t>
            </a:r>
            <a:r>
              <a:rPr lang="pt-BR" b="0" i="0" dirty="0">
                <a:solidFill>
                  <a:srgbClr val="253A44"/>
                </a:solidFill>
                <a:effectLst/>
                <a:latin typeface="Source Serif Pro" panose="02040603050405020204" pitchFamily="18" charset="0"/>
              </a:rPr>
              <a:t> descreve um MLD parcial para um sistema de compra online. A primeira coisa a se notar são os vários estilos aplicados aos nomes dos relacionamentos e papéis – diferentes relacionamentos requerem diferentes abordagens. Por exemplo, o relacionamento entre Cliente e Venda possui dois nomes, compra e é comprado por, mesmo o relacionamento entre essas entidades sendo apenas um. Neste exemplo, tendo um segundo nome no relacionamento, a ideia seria especificar como ler o relacionamento em cada direção. O ideal seria colocar apenas um nome por relacionamento.</a:t>
            </a:r>
            <a:endParaRPr lang="pt-BR" dirty="0"/>
          </a:p>
        </p:txBody>
      </p:sp>
      <p:pic>
        <p:nvPicPr>
          <p:cNvPr id="21506" name="Picture 2" descr="Um modelo lógico de dados (Notações Engenharia da Informação)">
            <a:extLst>
              <a:ext uri="{FF2B5EF4-FFF2-40B4-BE49-F238E27FC236}">
                <a16:creationId xmlns:a16="http://schemas.microsoft.com/office/drawing/2014/main" id="{BC324DAD-821C-C0B4-93B2-E6F168BC36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3427" y="3040043"/>
            <a:ext cx="539115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917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Modelo Conceitual – Relacionamentos</a:t>
            </a:r>
            <a:endParaRPr sz="2400" b="0" i="0" u="none" strike="noStrike" cap="none" dirty="0">
              <a:solidFill>
                <a:schemeClr val="dk1"/>
              </a:solidFill>
              <a:latin typeface="Times New Roman"/>
              <a:ea typeface="Times New Roman"/>
              <a:cs typeface="Times New Roman"/>
              <a:sym typeface="Times New Roman"/>
            </a:endParaRPr>
          </a:p>
        </p:txBody>
      </p:sp>
      <p:pic>
        <p:nvPicPr>
          <p:cNvPr id="8" name="Imagem 7">
            <a:extLst>
              <a:ext uri="{FF2B5EF4-FFF2-40B4-BE49-F238E27FC236}">
                <a16:creationId xmlns:a16="http://schemas.microsoft.com/office/drawing/2014/main" id="{C6302440-1FDF-F716-B921-2102B678367F}"/>
              </a:ext>
            </a:extLst>
          </p:cNvPr>
          <p:cNvPicPr>
            <a:picLocks noChangeAspect="1"/>
          </p:cNvPicPr>
          <p:nvPr/>
        </p:nvPicPr>
        <p:blipFill>
          <a:blip r:embed="rId3"/>
          <a:stretch>
            <a:fillRect/>
          </a:stretch>
        </p:blipFill>
        <p:spPr>
          <a:xfrm>
            <a:off x="2093302" y="1355849"/>
            <a:ext cx="5915025" cy="3248025"/>
          </a:xfrm>
          <a:prstGeom prst="rect">
            <a:avLst/>
          </a:prstGeom>
        </p:spPr>
      </p:pic>
    </p:spTree>
    <p:extLst>
      <p:ext uri="{BB962C8B-B14F-4D97-AF65-F5344CB8AC3E}">
        <p14:creationId xmlns:p14="http://schemas.microsoft.com/office/powerpoint/2010/main" val="4162128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Modelo Conceitual – Relacionamentos</a:t>
            </a:r>
            <a:endParaRPr sz="2400" b="0" i="0" u="none" strike="noStrike" cap="none" dirty="0">
              <a:solidFill>
                <a:schemeClr val="dk1"/>
              </a:solidFill>
              <a:latin typeface="Times New Roman"/>
              <a:ea typeface="Times New Roman"/>
              <a:cs typeface="Times New Roman"/>
              <a:sym typeface="Times New Roman"/>
            </a:endParaRPr>
          </a:p>
        </p:txBody>
      </p:sp>
      <p:pic>
        <p:nvPicPr>
          <p:cNvPr id="4" name="Imagem 3">
            <a:extLst>
              <a:ext uri="{FF2B5EF4-FFF2-40B4-BE49-F238E27FC236}">
                <a16:creationId xmlns:a16="http://schemas.microsoft.com/office/drawing/2014/main" id="{7DE1C88D-43FA-3DAF-B3F3-BD21AD4F02A4}"/>
              </a:ext>
            </a:extLst>
          </p:cNvPr>
          <p:cNvPicPr>
            <a:picLocks noChangeAspect="1"/>
          </p:cNvPicPr>
          <p:nvPr/>
        </p:nvPicPr>
        <p:blipFill>
          <a:blip r:embed="rId3"/>
          <a:stretch>
            <a:fillRect/>
          </a:stretch>
        </p:blipFill>
        <p:spPr>
          <a:xfrm>
            <a:off x="2428597" y="1098364"/>
            <a:ext cx="4859905" cy="3632489"/>
          </a:xfrm>
          <a:prstGeom prst="rect">
            <a:avLst/>
          </a:prstGeom>
        </p:spPr>
      </p:pic>
    </p:spTree>
    <p:extLst>
      <p:ext uri="{BB962C8B-B14F-4D97-AF65-F5344CB8AC3E}">
        <p14:creationId xmlns:p14="http://schemas.microsoft.com/office/powerpoint/2010/main" val="4200448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Modelo Conceitual – Relacionamentos</a:t>
            </a:r>
            <a:endParaRPr sz="2400" b="0" i="0" u="none" strike="noStrike" cap="none" dirty="0">
              <a:solidFill>
                <a:schemeClr val="dk1"/>
              </a:solidFill>
              <a:latin typeface="Times New Roman"/>
              <a:ea typeface="Times New Roman"/>
              <a:cs typeface="Times New Roman"/>
              <a:sym typeface="Times New Roman"/>
            </a:endParaRPr>
          </a:p>
        </p:txBody>
      </p:sp>
      <p:pic>
        <p:nvPicPr>
          <p:cNvPr id="5" name="Imagem 4">
            <a:extLst>
              <a:ext uri="{FF2B5EF4-FFF2-40B4-BE49-F238E27FC236}">
                <a16:creationId xmlns:a16="http://schemas.microsoft.com/office/drawing/2014/main" id="{DD50A44A-3811-5CE4-1017-3DEB1EDE5568}"/>
              </a:ext>
            </a:extLst>
          </p:cNvPr>
          <p:cNvPicPr>
            <a:picLocks noChangeAspect="1"/>
          </p:cNvPicPr>
          <p:nvPr/>
        </p:nvPicPr>
        <p:blipFill>
          <a:blip r:embed="rId3"/>
          <a:stretch>
            <a:fillRect/>
          </a:stretch>
        </p:blipFill>
        <p:spPr>
          <a:xfrm>
            <a:off x="1819657" y="1309270"/>
            <a:ext cx="6238875" cy="3552825"/>
          </a:xfrm>
          <a:prstGeom prst="rect">
            <a:avLst/>
          </a:prstGeom>
        </p:spPr>
      </p:pic>
    </p:spTree>
    <p:extLst>
      <p:ext uri="{BB962C8B-B14F-4D97-AF65-F5344CB8AC3E}">
        <p14:creationId xmlns:p14="http://schemas.microsoft.com/office/powerpoint/2010/main" val="75097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Modelo Conceitual – Relacionamentos</a:t>
            </a:r>
            <a:endParaRPr sz="2400" b="0" i="0" u="none" strike="noStrike" cap="none" dirty="0">
              <a:solidFill>
                <a:schemeClr val="dk1"/>
              </a:solidFill>
              <a:latin typeface="Times New Roman"/>
              <a:ea typeface="Times New Roman"/>
              <a:cs typeface="Times New Roman"/>
              <a:sym typeface="Times New Roman"/>
            </a:endParaRPr>
          </a:p>
        </p:txBody>
      </p:sp>
      <p:pic>
        <p:nvPicPr>
          <p:cNvPr id="4" name="Imagem 3">
            <a:extLst>
              <a:ext uri="{FF2B5EF4-FFF2-40B4-BE49-F238E27FC236}">
                <a16:creationId xmlns:a16="http://schemas.microsoft.com/office/drawing/2014/main" id="{B264E315-E66F-C27D-35F5-E5CFB2379977}"/>
              </a:ext>
            </a:extLst>
          </p:cNvPr>
          <p:cNvPicPr>
            <a:picLocks noChangeAspect="1"/>
          </p:cNvPicPr>
          <p:nvPr/>
        </p:nvPicPr>
        <p:blipFill>
          <a:blip r:embed="rId3"/>
          <a:stretch>
            <a:fillRect/>
          </a:stretch>
        </p:blipFill>
        <p:spPr>
          <a:xfrm>
            <a:off x="2597757" y="1334891"/>
            <a:ext cx="4767813" cy="3468212"/>
          </a:xfrm>
          <a:prstGeom prst="rect">
            <a:avLst/>
          </a:prstGeom>
        </p:spPr>
      </p:pic>
    </p:spTree>
    <p:extLst>
      <p:ext uri="{BB962C8B-B14F-4D97-AF65-F5344CB8AC3E}">
        <p14:creationId xmlns:p14="http://schemas.microsoft.com/office/powerpoint/2010/main" val="1684404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Modelo Conceitual – Relacionamentos</a:t>
            </a:r>
            <a:endParaRPr sz="2400" b="0" i="0" u="none" strike="noStrike" cap="none" dirty="0">
              <a:solidFill>
                <a:schemeClr val="dk1"/>
              </a:solidFill>
              <a:latin typeface="Times New Roman"/>
              <a:ea typeface="Times New Roman"/>
              <a:cs typeface="Times New Roman"/>
              <a:sym typeface="Times New Roman"/>
            </a:endParaRPr>
          </a:p>
        </p:txBody>
      </p:sp>
      <p:pic>
        <p:nvPicPr>
          <p:cNvPr id="5" name="Imagem 4">
            <a:extLst>
              <a:ext uri="{FF2B5EF4-FFF2-40B4-BE49-F238E27FC236}">
                <a16:creationId xmlns:a16="http://schemas.microsoft.com/office/drawing/2014/main" id="{CFCDCED3-F948-BDBF-D83F-263F8B31903B}"/>
              </a:ext>
            </a:extLst>
          </p:cNvPr>
          <p:cNvPicPr>
            <a:picLocks noChangeAspect="1"/>
          </p:cNvPicPr>
          <p:nvPr/>
        </p:nvPicPr>
        <p:blipFill>
          <a:blip r:embed="rId3"/>
          <a:stretch>
            <a:fillRect/>
          </a:stretch>
        </p:blipFill>
        <p:spPr>
          <a:xfrm>
            <a:off x="2098065" y="1482250"/>
            <a:ext cx="5905500" cy="2486025"/>
          </a:xfrm>
          <a:prstGeom prst="rect">
            <a:avLst/>
          </a:prstGeom>
        </p:spPr>
      </p:pic>
    </p:spTree>
    <p:extLst>
      <p:ext uri="{BB962C8B-B14F-4D97-AF65-F5344CB8AC3E}">
        <p14:creationId xmlns:p14="http://schemas.microsoft.com/office/powerpoint/2010/main" val="2527877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Modelo Conceitual – Relacionamentos</a:t>
            </a:r>
            <a:endParaRPr sz="2400" b="0" i="0" u="none" strike="noStrike" cap="none" dirty="0">
              <a:solidFill>
                <a:schemeClr val="dk1"/>
              </a:solidFill>
              <a:latin typeface="Times New Roman"/>
              <a:ea typeface="Times New Roman"/>
              <a:cs typeface="Times New Roman"/>
              <a:sym typeface="Times New Roman"/>
            </a:endParaRPr>
          </a:p>
        </p:txBody>
      </p:sp>
      <p:pic>
        <p:nvPicPr>
          <p:cNvPr id="5" name="Imagem 4">
            <a:extLst>
              <a:ext uri="{FF2B5EF4-FFF2-40B4-BE49-F238E27FC236}">
                <a16:creationId xmlns:a16="http://schemas.microsoft.com/office/drawing/2014/main" id="{3B1FA312-699C-48B4-DEF2-CBE00236AA1C}"/>
              </a:ext>
            </a:extLst>
          </p:cNvPr>
          <p:cNvPicPr>
            <a:picLocks noChangeAspect="1"/>
          </p:cNvPicPr>
          <p:nvPr/>
        </p:nvPicPr>
        <p:blipFill>
          <a:blip r:embed="rId3"/>
          <a:stretch>
            <a:fillRect/>
          </a:stretch>
        </p:blipFill>
        <p:spPr>
          <a:xfrm>
            <a:off x="2563156" y="1210922"/>
            <a:ext cx="4975318" cy="3718577"/>
          </a:xfrm>
          <a:prstGeom prst="rect">
            <a:avLst/>
          </a:prstGeom>
        </p:spPr>
      </p:pic>
    </p:spTree>
    <p:extLst>
      <p:ext uri="{BB962C8B-B14F-4D97-AF65-F5344CB8AC3E}">
        <p14:creationId xmlns:p14="http://schemas.microsoft.com/office/powerpoint/2010/main" val="2024007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Modelo Conceitual – Relacionamentos</a:t>
            </a:r>
            <a:endParaRPr sz="2400" b="0" i="0" u="none" strike="noStrike" cap="none" dirty="0">
              <a:solidFill>
                <a:schemeClr val="dk1"/>
              </a:solidFill>
              <a:latin typeface="Times New Roman"/>
              <a:ea typeface="Times New Roman"/>
              <a:cs typeface="Times New Roman"/>
              <a:sym typeface="Times New Roman"/>
            </a:endParaRPr>
          </a:p>
        </p:txBody>
      </p:sp>
      <p:pic>
        <p:nvPicPr>
          <p:cNvPr id="4" name="Imagem 3">
            <a:extLst>
              <a:ext uri="{FF2B5EF4-FFF2-40B4-BE49-F238E27FC236}">
                <a16:creationId xmlns:a16="http://schemas.microsoft.com/office/drawing/2014/main" id="{8B96A827-A9DA-93D4-7883-4FF7EB770226}"/>
              </a:ext>
            </a:extLst>
          </p:cNvPr>
          <p:cNvPicPr>
            <a:picLocks noChangeAspect="1"/>
          </p:cNvPicPr>
          <p:nvPr/>
        </p:nvPicPr>
        <p:blipFill>
          <a:blip r:embed="rId3"/>
          <a:stretch>
            <a:fillRect/>
          </a:stretch>
        </p:blipFill>
        <p:spPr>
          <a:xfrm>
            <a:off x="2575132" y="1245999"/>
            <a:ext cx="4951366" cy="3616722"/>
          </a:xfrm>
          <a:prstGeom prst="rect">
            <a:avLst/>
          </a:prstGeom>
        </p:spPr>
      </p:pic>
    </p:spTree>
    <p:extLst>
      <p:ext uri="{BB962C8B-B14F-4D97-AF65-F5344CB8AC3E}">
        <p14:creationId xmlns:p14="http://schemas.microsoft.com/office/powerpoint/2010/main" val="27144195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Modelo Conceitual – Relacionamentos</a:t>
            </a:r>
            <a:endParaRPr sz="2400" b="0" i="0" u="none" strike="noStrike" cap="none" dirty="0">
              <a:solidFill>
                <a:schemeClr val="dk1"/>
              </a:solidFill>
              <a:latin typeface="Times New Roman"/>
              <a:ea typeface="Times New Roman"/>
              <a:cs typeface="Times New Roman"/>
              <a:sym typeface="Times New Roman"/>
            </a:endParaRPr>
          </a:p>
        </p:txBody>
      </p:sp>
      <p:pic>
        <p:nvPicPr>
          <p:cNvPr id="5" name="Imagem 4">
            <a:extLst>
              <a:ext uri="{FF2B5EF4-FFF2-40B4-BE49-F238E27FC236}">
                <a16:creationId xmlns:a16="http://schemas.microsoft.com/office/drawing/2014/main" id="{71DB5ECF-B594-C364-3FC6-0DAF899D7437}"/>
              </a:ext>
            </a:extLst>
          </p:cNvPr>
          <p:cNvPicPr>
            <a:picLocks noChangeAspect="1"/>
          </p:cNvPicPr>
          <p:nvPr/>
        </p:nvPicPr>
        <p:blipFill>
          <a:blip r:embed="rId3"/>
          <a:stretch>
            <a:fillRect/>
          </a:stretch>
        </p:blipFill>
        <p:spPr>
          <a:xfrm>
            <a:off x="2415283" y="1134657"/>
            <a:ext cx="5271063" cy="3833500"/>
          </a:xfrm>
          <a:prstGeom prst="rect">
            <a:avLst/>
          </a:prstGeom>
        </p:spPr>
      </p:pic>
    </p:spTree>
    <p:extLst>
      <p:ext uri="{BB962C8B-B14F-4D97-AF65-F5344CB8AC3E}">
        <p14:creationId xmlns:p14="http://schemas.microsoft.com/office/powerpoint/2010/main" val="2798986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Modelo Conceitual – DER e MER</a:t>
            </a:r>
            <a:endParaRPr sz="2400" b="0" i="0" u="none" strike="noStrike" cap="none" dirty="0">
              <a:solidFill>
                <a:schemeClr val="dk1"/>
              </a:solidFill>
              <a:latin typeface="Times New Roman"/>
              <a:ea typeface="Times New Roman"/>
              <a:cs typeface="Times New Roman"/>
              <a:sym typeface="Times New Roman"/>
            </a:endParaRPr>
          </a:p>
        </p:txBody>
      </p:sp>
      <p:sp>
        <p:nvSpPr>
          <p:cNvPr id="6" name="CaixaDeTexto 5">
            <a:extLst>
              <a:ext uri="{FF2B5EF4-FFF2-40B4-BE49-F238E27FC236}">
                <a16:creationId xmlns:a16="http://schemas.microsoft.com/office/drawing/2014/main" id="{9A71D6D7-5ED9-D6B2-772F-268FE84430B6}"/>
              </a:ext>
            </a:extLst>
          </p:cNvPr>
          <p:cNvSpPr txBox="1"/>
          <p:nvPr/>
        </p:nvSpPr>
        <p:spPr>
          <a:xfrm>
            <a:off x="1669925" y="1210487"/>
            <a:ext cx="6993513" cy="954107"/>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Elabore o MER (Modelo Entidade-Relacionamento) que represente as entidades, os atributos, os campos chaves (primária e estrangeira), identificando as cardinalidades de cada Diagrama de Entidade e Relacionamento abaixo:</a:t>
            </a:r>
          </a:p>
          <a:p>
            <a:endParaRPr lang="pt-BR" dirty="0">
              <a:solidFill>
                <a:srgbClr val="253A44"/>
              </a:solidFill>
              <a:latin typeface="Source Serif Pro" panose="02040603050405020204" pitchFamily="18" charset="0"/>
            </a:endParaRPr>
          </a:p>
        </p:txBody>
      </p:sp>
      <p:pic>
        <p:nvPicPr>
          <p:cNvPr id="4" name="Imagem 3">
            <a:extLst>
              <a:ext uri="{FF2B5EF4-FFF2-40B4-BE49-F238E27FC236}">
                <a16:creationId xmlns:a16="http://schemas.microsoft.com/office/drawing/2014/main" id="{EB3F3F9F-6C10-FB74-55E9-5BDDDEC9668A}"/>
              </a:ext>
            </a:extLst>
          </p:cNvPr>
          <p:cNvPicPr>
            <a:picLocks noChangeAspect="1"/>
          </p:cNvPicPr>
          <p:nvPr/>
        </p:nvPicPr>
        <p:blipFill>
          <a:blip r:embed="rId3"/>
          <a:stretch>
            <a:fillRect/>
          </a:stretch>
        </p:blipFill>
        <p:spPr>
          <a:xfrm>
            <a:off x="2464777" y="2430856"/>
            <a:ext cx="5172075" cy="2257425"/>
          </a:xfrm>
          <a:prstGeom prst="rect">
            <a:avLst/>
          </a:prstGeom>
        </p:spPr>
      </p:pic>
    </p:spTree>
    <p:extLst>
      <p:ext uri="{BB962C8B-B14F-4D97-AF65-F5344CB8AC3E}">
        <p14:creationId xmlns:p14="http://schemas.microsoft.com/office/powerpoint/2010/main" val="2520118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Modelagem de Dados – O que é?</a:t>
            </a:r>
            <a:endParaRPr sz="2400" b="0" i="0" u="none" strike="noStrike" cap="none" dirty="0">
              <a:solidFill>
                <a:schemeClr val="dk1"/>
              </a:solidFill>
              <a:latin typeface="Times New Roman"/>
              <a:ea typeface="Times New Roman"/>
              <a:cs typeface="Times New Roman"/>
              <a:sym typeface="Times New Roman"/>
            </a:endParaRPr>
          </a:p>
        </p:txBody>
      </p:sp>
      <p:sp>
        <p:nvSpPr>
          <p:cNvPr id="4" name="CaixaDeTexto 3">
            <a:extLst>
              <a:ext uri="{FF2B5EF4-FFF2-40B4-BE49-F238E27FC236}">
                <a16:creationId xmlns:a16="http://schemas.microsoft.com/office/drawing/2014/main" id="{6A124AC4-DA8D-1ADE-370D-84FBEE84B287}"/>
              </a:ext>
            </a:extLst>
          </p:cNvPr>
          <p:cNvSpPr txBox="1"/>
          <p:nvPr/>
        </p:nvSpPr>
        <p:spPr>
          <a:xfrm>
            <a:off x="1669926" y="1340643"/>
            <a:ext cx="6569532" cy="3108543"/>
          </a:xfrm>
          <a:prstGeom prst="rect">
            <a:avLst/>
          </a:prstGeom>
          <a:noFill/>
        </p:spPr>
        <p:txBody>
          <a:bodyPr wrap="square" rtlCol="0">
            <a:spAutoFit/>
          </a:bodyPr>
          <a:lstStyle/>
          <a:p>
            <a:r>
              <a:rPr lang="pt-BR" b="0" i="0" dirty="0">
                <a:solidFill>
                  <a:srgbClr val="253A44"/>
                </a:solidFill>
                <a:effectLst/>
                <a:latin typeface="Source Serif Pro" panose="02040603050405020204" pitchFamily="18" charset="0"/>
              </a:rPr>
              <a:t>Modelos de classes permitem explorar os aspectos comportamentais e de dados em um domínio de aplicação, já com o modelo de dados podemos apenas explorar o aspecto </a:t>
            </a:r>
            <a:r>
              <a:rPr lang="pt-BR" b="1" i="0" dirty="0">
                <a:solidFill>
                  <a:srgbClr val="253A44"/>
                </a:solidFill>
                <a:effectLst/>
                <a:latin typeface="Source Serif Pro" panose="02040603050405020204" pitchFamily="18" charset="0"/>
              </a:rPr>
              <a:t>dado</a:t>
            </a:r>
            <a:r>
              <a:rPr lang="pt-BR" b="0" i="0" dirty="0">
                <a:solidFill>
                  <a:srgbClr val="253A44"/>
                </a:solidFill>
                <a:effectLst/>
                <a:latin typeface="Source Serif Pro" panose="02040603050405020204" pitchFamily="18" charset="0"/>
              </a:rPr>
              <a:t>.</a:t>
            </a:r>
          </a:p>
          <a:p>
            <a:endParaRPr lang="pt-BR" dirty="0">
              <a:solidFill>
                <a:srgbClr val="253A44"/>
              </a:solidFill>
              <a:latin typeface="Source Serif Pro" panose="02040603050405020204" pitchFamily="18" charset="0"/>
            </a:endParaRPr>
          </a:p>
          <a:p>
            <a:r>
              <a:rPr lang="pt-BR" b="0" i="0" dirty="0">
                <a:solidFill>
                  <a:srgbClr val="253A44"/>
                </a:solidFill>
                <a:effectLst/>
                <a:latin typeface="Source Serif Pro" panose="02040603050405020204" pitchFamily="18" charset="0"/>
              </a:rPr>
              <a:t>Atributos de dados são associados a tipos de entidades exatamente como associados atributos e operações às classes.</a:t>
            </a:r>
          </a:p>
          <a:p>
            <a:endParaRPr lang="pt-BR" dirty="0">
              <a:solidFill>
                <a:srgbClr val="253A44"/>
              </a:solidFill>
              <a:latin typeface="Source Serif Pro" panose="02040603050405020204" pitchFamily="18" charset="0"/>
            </a:endParaRPr>
          </a:p>
          <a:p>
            <a:r>
              <a:rPr lang="pt-BR" b="0" i="0" dirty="0">
                <a:solidFill>
                  <a:srgbClr val="253A44"/>
                </a:solidFill>
                <a:effectLst/>
                <a:latin typeface="Source Serif Pro" panose="02040603050405020204" pitchFamily="18" charset="0"/>
              </a:rPr>
              <a:t>Existem associações entre entidades, similar às associações entre classes – relacionamento, herança, composição e agregação são todos conceitos aplicáveis em modelagem de dados.</a:t>
            </a:r>
          </a:p>
          <a:p>
            <a:endParaRPr lang="pt-BR" dirty="0">
              <a:solidFill>
                <a:srgbClr val="253A44"/>
              </a:solidFill>
              <a:latin typeface="Source Serif Pro" panose="02040603050405020204" pitchFamily="18" charset="0"/>
            </a:endParaRPr>
          </a:p>
          <a:p>
            <a:r>
              <a:rPr lang="pt-BR" b="1" i="0" dirty="0">
                <a:solidFill>
                  <a:srgbClr val="253A44"/>
                </a:solidFill>
                <a:effectLst/>
                <a:latin typeface="Source Serif Pro" panose="02040603050405020204" pitchFamily="18" charset="0"/>
              </a:rPr>
              <a:t>A modelagem de dados é uma etapa importante e essencial em qualquer projeto de desenvolvimento ou manutenção de software</a:t>
            </a:r>
            <a:r>
              <a:rPr lang="pt-BR" b="0" i="0" dirty="0">
                <a:solidFill>
                  <a:srgbClr val="253A44"/>
                </a:solidFill>
                <a:effectLst/>
                <a:latin typeface="Source Serif Pro" panose="02040603050405020204" pitchFamily="18" charset="0"/>
              </a:rPr>
              <a:t>.</a:t>
            </a:r>
            <a:endParaRPr lang="pt-BR" dirty="0"/>
          </a:p>
          <a:p>
            <a:endParaRPr lang="pt-BR" dirty="0"/>
          </a:p>
        </p:txBody>
      </p:sp>
    </p:spTree>
    <p:extLst>
      <p:ext uri="{BB962C8B-B14F-4D97-AF65-F5344CB8AC3E}">
        <p14:creationId xmlns:p14="http://schemas.microsoft.com/office/powerpoint/2010/main" val="3458619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Modelo Conceitual – DER e MER</a:t>
            </a:r>
            <a:endParaRPr sz="2400" b="0" i="0" u="none" strike="noStrike" cap="none" dirty="0">
              <a:solidFill>
                <a:schemeClr val="dk1"/>
              </a:solidFill>
              <a:latin typeface="Times New Roman"/>
              <a:ea typeface="Times New Roman"/>
              <a:cs typeface="Times New Roman"/>
              <a:sym typeface="Times New Roman"/>
            </a:endParaRPr>
          </a:p>
        </p:txBody>
      </p:sp>
      <p:sp>
        <p:nvSpPr>
          <p:cNvPr id="6" name="CaixaDeTexto 5">
            <a:extLst>
              <a:ext uri="{FF2B5EF4-FFF2-40B4-BE49-F238E27FC236}">
                <a16:creationId xmlns:a16="http://schemas.microsoft.com/office/drawing/2014/main" id="{9A71D6D7-5ED9-D6B2-772F-268FE84430B6}"/>
              </a:ext>
            </a:extLst>
          </p:cNvPr>
          <p:cNvSpPr txBox="1"/>
          <p:nvPr/>
        </p:nvSpPr>
        <p:spPr>
          <a:xfrm>
            <a:off x="1669925" y="1210487"/>
            <a:ext cx="6993513" cy="523220"/>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Crie o DER e o MER de cada situação.</a:t>
            </a:r>
          </a:p>
          <a:p>
            <a:endParaRPr lang="pt-BR" dirty="0">
              <a:solidFill>
                <a:srgbClr val="253A44"/>
              </a:solidFill>
              <a:latin typeface="Source Serif Pro" panose="02040603050405020204" pitchFamily="18" charset="0"/>
            </a:endParaRPr>
          </a:p>
        </p:txBody>
      </p:sp>
      <p:pic>
        <p:nvPicPr>
          <p:cNvPr id="5" name="Imagem 4">
            <a:extLst>
              <a:ext uri="{FF2B5EF4-FFF2-40B4-BE49-F238E27FC236}">
                <a16:creationId xmlns:a16="http://schemas.microsoft.com/office/drawing/2014/main" id="{EC8BBF27-BA52-0FCF-4DCD-451007E20145}"/>
              </a:ext>
            </a:extLst>
          </p:cNvPr>
          <p:cNvPicPr>
            <a:picLocks noChangeAspect="1"/>
          </p:cNvPicPr>
          <p:nvPr/>
        </p:nvPicPr>
        <p:blipFill>
          <a:blip r:embed="rId3"/>
          <a:stretch>
            <a:fillRect/>
          </a:stretch>
        </p:blipFill>
        <p:spPr>
          <a:xfrm>
            <a:off x="1669925" y="1647825"/>
            <a:ext cx="3990975" cy="923925"/>
          </a:xfrm>
          <a:prstGeom prst="rect">
            <a:avLst/>
          </a:prstGeom>
        </p:spPr>
      </p:pic>
      <p:pic>
        <p:nvPicPr>
          <p:cNvPr id="8" name="Imagem 7">
            <a:extLst>
              <a:ext uri="{FF2B5EF4-FFF2-40B4-BE49-F238E27FC236}">
                <a16:creationId xmlns:a16="http://schemas.microsoft.com/office/drawing/2014/main" id="{78E50BD9-DFE7-723A-0ECD-BAB41B3C4DCD}"/>
              </a:ext>
            </a:extLst>
          </p:cNvPr>
          <p:cNvPicPr>
            <a:picLocks noChangeAspect="1"/>
          </p:cNvPicPr>
          <p:nvPr/>
        </p:nvPicPr>
        <p:blipFill>
          <a:blip r:embed="rId4"/>
          <a:stretch>
            <a:fillRect/>
          </a:stretch>
        </p:blipFill>
        <p:spPr>
          <a:xfrm>
            <a:off x="1769807" y="2778623"/>
            <a:ext cx="5724525" cy="1762125"/>
          </a:xfrm>
          <a:prstGeom prst="rect">
            <a:avLst/>
          </a:prstGeom>
        </p:spPr>
      </p:pic>
    </p:spTree>
    <p:extLst>
      <p:ext uri="{BB962C8B-B14F-4D97-AF65-F5344CB8AC3E}">
        <p14:creationId xmlns:p14="http://schemas.microsoft.com/office/powerpoint/2010/main" val="758793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6" name="Google Shape;646;p55"/>
          <p:cNvSpPr txBox="1">
            <a:spLocks noGrp="1"/>
          </p:cNvSpPr>
          <p:nvPr>
            <p:ph type="ctrTitle"/>
          </p:nvPr>
        </p:nvSpPr>
        <p:spPr>
          <a:xfrm>
            <a:off x="2106771" y="1852628"/>
            <a:ext cx="6135000" cy="115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s" sz="6400" dirty="0">
                <a:solidFill>
                  <a:srgbClr val="252525"/>
                </a:solidFill>
              </a:rPr>
              <a:t>Obrigado!!</a:t>
            </a:r>
            <a:endParaRPr sz="6400" dirty="0">
              <a:solidFill>
                <a:srgbClr val="174584"/>
              </a:solidFill>
            </a:endParaRPr>
          </a:p>
        </p:txBody>
      </p:sp>
      <p:pic>
        <p:nvPicPr>
          <p:cNvPr id="17" name="Gráfico 16">
            <a:extLst>
              <a:ext uri="{FF2B5EF4-FFF2-40B4-BE49-F238E27FC236}">
                <a16:creationId xmlns:a16="http://schemas.microsoft.com/office/drawing/2014/main" id="{7D24FA3C-6D44-DB4A-A9E2-8075D98883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36160" y="3780429"/>
            <a:ext cx="1571756" cy="509249"/>
          </a:xfrm>
          <a:prstGeom prst="rect">
            <a:avLst/>
          </a:prstGeom>
        </p:spPr>
      </p:pic>
    </p:spTree>
    <p:extLst>
      <p:ext uri="{BB962C8B-B14F-4D97-AF65-F5344CB8AC3E}">
        <p14:creationId xmlns:p14="http://schemas.microsoft.com/office/powerpoint/2010/main" val="4268949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pic>
        <p:nvPicPr>
          <p:cNvPr id="17" name="Gráfico 16">
            <a:extLst>
              <a:ext uri="{FF2B5EF4-FFF2-40B4-BE49-F238E27FC236}">
                <a16:creationId xmlns:a16="http://schemas.microsoft.com/office/drawing/2014/main" id="{7D24FA3C-6D44-DB4A-A9E2-8075D98883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36160" y="3780429"/>
            <a:ext cx="1571756" cy="509249"/>
          </a:xfrm>
          <a:prstGeom prst="rect">
            <a:avLst/>
          </a:prstGeom>
        </p:spPr>
      </p:pic>
      <p:sp>
        <p:nvSpPr>
          <p:cNvPr id="5" name="CaixaDeTexto 4">
            <a:extLst>
              <a:ext uri="{FF2B5EF4-FFF2-40B4-BE49-F238E27FC236}">
                <a16:creationId xmlns:a16="http://schemas.microsoft.com/office/drawing/2014/main" id="{C50570E5-4588-F9C8-7453-74DC55328EC9}"/>
              </a:ext>
            </a:extLst>
          </p:cNvPr>
          <p:cNvSpPr txBox="1"/>
          <p:nvPr/>
        </p:nvSpPr>
        <p:spPr>
          <a:xfrm>
            <a:off x="1585183" y="853822"/>
            <a:ext cx="4572000" cy="2031325"/>
          </a:xfrm>
          <a:prstGeom prst="rect">
            <a:avLst/>
          </a:prstGeom>
          <a:noFill/>
        </p:spPr>
        <p:txBody>
          <a:bodyPr wrap="square">
            <a:spAutoFit/>
          </a:bodyPr>
          <a:lstStyle/>
          <a:p>
            <a:r>
              <a:rPr lang="pt-BR" dirty="0">
                <a:hlinkClick r:id="rId5"/>
              </a:rPr>
              <a:t>https://www.slideshare.net/LP0956/modelagem-de-dados-52112805</a:t>
            </a:r>
            <a:endParaRPr lang="pt-BR" dirty="0"/>
          </a:p>
          <a:p>
            <a:endParaRPr lang="pt-BR" dirty="0"/>
          </a:p>
          <a:p>
            <a:r>
              <a:rPr lang="pt-BR" dirty="0">
                <a:hlinkClick r:id="rId6"/>
              </a:rPr>
              <a:t>https://www.devmedia.com.br/modelagem-de-dados-tutorial/20398</a:t>
            </a:r>
            <a:endParaRPr lang="pt-BR" dirty="0"/>
          </a:p>
          <a:p>
            <a:endParaRPr lang="pt-BR" dirty="0"/>
          </a:p>
          <a:p>
            <a:r>
              <a:rPr lang="pt-BR" dirty="0"/>
              <a:t>https://www.devmedia.com.br/modelagem-de-dados-conceitual-construindo-pontes-entre-dados-e-negocios/30597</a:t>
            </a:r>
          </a:p>
        </p:txBody>
      </p:sp>
    </p:spTree>
    <p:extLst>
      <p:ext uri="{BB962C8B-B14F-4D97-AF65-F5344CB8AC3E}">
        <p14:creationId xmlns:p14="http://schemas.microsoft.com/office/powerpoint/2010/main" val="3665012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5" name="Imagem 4">
            <a:extLst>
              <a:ext uri="{FF2B5EF4-FFF2-40B4-BE49-F238E27FC236}">
                <a16:creationId xmlns:a16="http://schemas.microsoft.com/office/drawing/2014/main" id="{F902D92D-4707-7A27-26DA-B1FBE37FCEB7}"/>
              </a:ext>
            </a:extLst>
          </p:cNvPr>
          <p:cNvPicPr>
            <a:picLocks noChangeAspect="1"/>
          </p:cNvPicPr>
          <p:nvPr/>
        </p:nvPicPr>
        <p:blipFill>
          <a:blip r:embed="rId3"/>
          <a:stretch>
            <a:fillRect/>
          </a:stretch>
        </p:blipFill>
        <p:spPr>
          <a:xfrm>
            <a:off x="2629736" y="352952"/>
            <a:ext cx="4857456" cy="4437596"/>
          </a:xfrm>
          <a:prstGeom prst="rect">
            <a:avLst/>
          </a:prstGeom>
        </p:spPr>
      </p:pic>
    </p:spTree>
    <p:extLst>
      <p:ext uri="{BB962C8B-B14F-4D97-AF65-F5344CB8AC3E}">
        <p14:creationId xmlns:p14="http://schemas.microsoft.com/office/powerpoint/2010/main" val="2307536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3" name="Imagem 2">
            <a:extLst>
              <a:ext uri="{FF2B5EF4-FFF2-40B4-BE49-F238E27FC236}">
                <a16:creationId xmlns:a16="http://schemas.microsoft.com/office/drawing/2014/main" id="{B7F3137F-678A-089C-8A31-0C91D5F00559}"/>
              </a:ext>
            </a:extLst>
          </p:cNvPr>
          <p:cNvPicPr>
            <a:picLocks noChangeAspect="1"/>
          </p:cNvPicPr>
          <p:nvPr/>
        </p:nvPicPr>
        <p:blipFill>
          <a:blip r:embed="rId3"/>
          <a:stretch>
            <a:fillRect/>
          </a:stretch>
        </p:blipFill>
        <p:spPr>
          <a:xfrm>
            <a:off x="2257705" y="507258"/>
            <a:ext cx="5605485" cy="4489404"/>
          </a:xfrm>
          <a:prstGeom prst="rect">
            <a:avLst/>
          </a:prstGeom>
        </p:spPr>
      </p:pic>
    </p:spTree>
    <p:extLst>
      <p:ext uri="{BB962C8B-B14F-4D97-AF65-F5344CB8AC3E}">
        <p14:creationId xmlns:p14="http://schemas.microsoft.com/office/powerpoint/2010/main" val="4094513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Modelagem de Dados</a:t>
            </a:r>
            <a:endParaRPr sz="2400" b="0" i="0" u="none" strike="noStrike" cap="none" dirty="0">
              <a:solidFill>
                <a:schemeClr val="dk1"/>
              </a:solidFill>
              <a:latin typeface="Times New Roman"/>
              <a:ea typeface="Times New Roman"/>
              <a:cs typeface="Times New Roman"/>
              <a:sym typeface="Times New Roman"/>
            </a:endParaRPr>
          </a:p>
        </p:txBody>
      </p:sp>
      <p:sp>
        <p:nvSpPr>
          <p:cNvPr id="4" name="CaixaDeTexto 3">
            <a:extLst>
              <a:ext uri="{FF2B5EF4-FFF2-40B4-BE49-F238E27FC236}">
                <a16:creationId xmlns:a16="http://schemas.microsoft.com/office/drawing/2014/main" id="{6A124AC4-DA8D-1ADE-370D-84FBEE84B287}"/>
              </a:ext>
            </a:extLst>
          </p:cNvPr>
          <p:cNvSpPr txBox="1"/>
          <p:nvPr/>
        </p:nvSpPr>
        <p:spPr>
          <a:xfrm>
            <a:off x="1669926" y="1340643"/>
            <a:ext cx="6569532" cy="307777"/>
          </a:xfrm>
          <a:prstGeom prst="rect">
            <a:avLst/>
          </a:prstGeom>
          <a:noFill/>
        </p:spPr>
        <p:txBody>
          <a:bodyPr wrap="square" rtlCol="0">
            <a:spAutoFit/>
          </a:bodyPr>
          <a:lstStyle/>
          <a:p>
            <a:r>
              <a:rPr lang="pt-BR" b="1" i="0" dirty="0">
                <a:solidFill>
                  <a:srgbClr val="253A44"/>
                </a:solidFill>
                <a:effectLst/>
                <a:latin typeface="Source Serif Pro" panose="02040603050405020204" pitchFamily="18" charset="0"/>
              </a:rPr>
              <a:t>Modelos de dados conceituais</a:t>
            </a:r>
            <a:endParaRPr lang="pt-BR" dirty="0"/>
          </a:p>
        </p:txBody>
      </p:sp>
      <p:sp>
        <p:nvSpPr>
          <p:cNvPr id="5" name="CaixaDeTexto 4">
            <a:extLst>
              <a:ext uri="{FF2B5EF4-FFF2-40B4-BE49-F238E27FC236}">
                <a16:creationId xmlns:a16="http://schemas.microsoft.com/office/drawing/2014/main" id="{E067CFA2-6C91-EF03-5745-2A75749CF1F8}"/>
              </a:ext>
            </a:extLst>
          </p:cNvPr>
          <p:cNvSpPr txBox="1"/>
          <p:nvPr/>
        </p:nvSpPr>
        <p:spPr>
          <a:xfrm>
            <a:off x="1669925" y="1732350"/>
            <a:ext cx="6569531" cy="1815882"/>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Esses modelos, algumas vezes chamados modelos de domínio, são tipicamente usados para explorar conceitos do domínio com os envolvidos no projeto. Em equipes ágeis, modelos conceituais de alto nível são normalmente criados como parte do esforço inicial do entendimento dos requisitos do sistema, pois eles são usados para explorar as estruturas e conceitos de negócio estáticos de alto nível. Em equipes tradicionais (não ágeis), modelos de dados conceituais são normalmente criados como precursores aos modelos lógicos de dados (MLD) ou suas alternativas.</a:t>
            </a:r>
            <a:endParaRPr lang="pt-BR" dirty="0"/>
          </a:p>
        </p:txBody>
      </p:sp>
    </p:spTree>
    <p:extLst>
      <p:ext uri="{BB962C8B-B14F-4D97-AF65-F5344CB8AC3E}">
        <p14:creationId xmlns:p14="http://schemas.microsoft.com/office/powerpoint/2010/main" val="4150037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Modelagem de Dados</a:t>
            </a:r>
            <a:endParaRPr sz="2400" b="0" i="0" u="none" strike="noStrike" cap="none" dirty="0">
              <a:solidFill>
                <a:schemeClr val="dk1"/>
              </a:solidFill>
              <a:latin typeface="Times New Roman"/>
              <a:ea typeface="Times New Roman"/>
              <a:cs typeface="Times New Roman"/>
              <a:sym typeface="Times New Roman"/>
            </a:endParaRPr>
          </a:p>
        </p:txBody>
      </p:sp>
      <p:sp>
        <p:nvSpPr>
          <p:cNvPr id="4" name="CaixaDeTexto 3">
            <a:extLst>
              <a:ext uri="{FF2B5EF4-FFF2-40B4-BE49-F238E27FC236}">
                <a16:creationId xmlns:a16="http://schemas.microsoft.com/office/drawing/2014/main" id="{6A124AC4-DA8D-1ADE-370D-84FBEE84B287}"/>
              </a:ext>
            </a:extLst>
          </p:cNvPr>
          <p:cNvSpPr txBox="1"/>
          <p:nvPr/>
        </p:nvSpPr>
        <p:spPr>
          <a:xfrm>
            <a:off x="1669926" y="1340643"/>
            <a:ext cx="6569532" cy="307777"/>
          </a:xfrm>
          <a:prstGeom prst="rect">
            <a:avLst/>
          </a:prstGeom>
          <a:noFill/>
        </p:spPr>
        <p:txBody>
          <a:bodyPr wrap="square" rtlCol="0">
            <a:spAutoFit/>
          </a:bodyPr>
          <a:lstStyle/>
          <a:p>
            <a:r>
              <a:rPr lang="pt-BR" b="1" i="0" dirty="0">
                <a:solidFill>
                  <a:srgbClr val="253A44"/>
                </a:solidFill>
                <a:effectLst/>
                <a:latin typeface="Source Serif Pro" panose="02040603050405020204" pitchFamily="18" charset="0"/>
              </a:rPr>
              <a:t>Modelos Lógicos de Dados (</a:t>
            </a:r>
            <a:r>
              <a:rPr lang="pt-BR" b="1" i="0" dirty="0" err="1">
                <a:solidFill>
                  <a:srgbClr val="253A44"/>
                </a:solidFill>
                <a:effectLst/>
                <a:latin typeface="Source Serif Pro" panose="02040603050405020204" pitchFamily="18" charset="0"/>
              </a:rPr>
              <a:t>MLDs</a:t>
            </a:r>
            <a:r>
              <a:rPr lang="pt-BR" b="1" i="0" dirty="0">
                <a:solidFill>
                  <a:srgbClr val="253A44"/>
                </a:solidFill>
                <a:effectLst/>
                <a:latin typeface="Source Serif Pro" panose="02040603050405020204" pitchFamily="18" charset="0"/>
              </a:rPr>
              <a:t>)</a:t>
            </a:r>
            <a:endParaRPr lang="pt-BR" dirty="0"/>
          </a:p>
        </p:txBody>
      </p:sp>
      <p:sp>
        <p:nvSpPr>
          <p:cNvPr id="5" name="CaixaDeTexto 4">
            <a:extLst>
              <a:ext uri="{FF2B5EF4-FFF2-40B4-BE49-F238E27FC236}">
                <a16:creationId xmlns:a16="http://schemas.microsoft.com/office/drawing/2014/main" id="{E067CFA2-6C91-EF03-5745-2A75749CF1F8}"/>
              </a:ext>
            </a:extLst>
          </p:cNvPr>
          <p:cNvSpPr txBox="1"/>
          <p:nvPr/>
        </p:nvSpPr>
        <p:spPr>
          <a:xfrm>
            <a:off x="1669925" y="1732350"/>
            <a:ext cx="6569531" cy="1600438"/>
          </a:xfrm>
          <a:prstGeom prst="rect">
            <a:avLst/>
          </a:prstGeom>
          <a:noFill/>
        </p:spPr>
        <p:txBody>
          <a:bodyPr wrap="square">
            <a:spAutoFit/>
          </a:bodyPr>
          <a:lstStyle/>
          <a:p>
            <a:r>
              <a:rPr lang="pt-BR" b="0" i="0" dirty="0" err="1">
                <a:solidFill>
                  <a:srgbClr val="253A44"/>
                </a:solidFill>
                <a:effectLst/>
                <a:latin typeface="Source Serif Pro" panose="02040603050405020204" pitchFamily="18" charset="0"/>
              </a:rPr>
              <a:t>MLDs</a:t>
            </a:r>
            <a:r>
              <a:rPr lang="pt-BR" b="0" i="0" dirty="0">
                <a:solidFill>
                  <a:srgbClr val="253A44"/>
                </a:solidFill>
                <a:effectLst/>
                <a:latin typeface="Source Serif Pro" panose="02040603050405020204" pitchFamily="18" charset="0"/>
              </a:rPr>
              <a:t> são usados para explorar os conceitos do domínio e seus relacionados. Isso pode ser feito para o escopo de um simples projeto ou para uma empresa inteira. </a:t>
            </a:r>
            <a:r>
              <a:rPr lang="pt-BR" b="0" i="0" dirty="0" err="1">
                <a:solidFill>
                  <a:srgbClr val="253A44"/>
                </a:solidFill>
                <a:effectLst/>
                <a:latin typeface="Source Serif Pro" panose="02040603050405020204" pitchFamily="18" charset="0"/>
              </a:rPr>
              <a:t>MLDs</a:t>
            </a:r>
            <a:r>
              <a:rPr lang="pt-BR" b="0" i="0" dirty="0">
                <a:solidFill>
                  <a:srgbClr val="253A44"/>
                </a:solidFill>
                <a:effectLst/>
                <a:latin typeface="Source Serif Pro" panose="02040603050405020204" pitchFamily="18" charset="0"/>
              </a:rPr>
              <a:t> descrevem os tipos de entidades lógicas, tipicamente referenciadas simplesmente como tipos de entidades, os atributos de dados que descrevem essas entidades e os relacionamentos entre as entidades. </a:t>
            </a:r>
            <a:r>
              <a:rPr lang="pt-BR" b="0" i="0" dirty="0" err="1">
                <a:solidFill>
                  <a:srgbClr val="253A44"/>
                </a:solidFill>
                <a:effectLst/>
                <a:latin typeface="Source Serif Pro" panose="02040603050405020204" pitchFamily="18" charset="0"/>
              </a:rPr>
              <a:t>MLDs</a:t>
            </a:r>
            <a:r>
              <a:rPr lang="pt-BR" b="0" i="0" dirty="0">
                <a:solidFill>
                  <a:srgbClr val="253A44"/>
                </a:solidFill>
                <a:effectLst/>
                <a:latin typeface="Source Serif Pro" panose="02040603050405020204" pitchFamily="18" charset="0"/>
              </a:rPr>
              <a:t> são raramente usados em projetos ágeis apesar de normalmente estarem presentes em projetos tradicionais (onde eles raramente adicionam muito valor na prática)</a:t>
            </a:r>
            <a:endParaRPr lang="pt-BR" dirty="0"/>
          </a:p>
        </p:txBody>
      </p:sp>
    </p:spTree>
    <p:extLst>
      <p:ext uri="{BB962C8B-B14F-4D97-AF65-F5344CB8AC3E}">
        <p14:creationId xmlns:p14="http://schemas.microsoft.com/office/powerpoint/2010/main" val="2992347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77;p4">
            <a:extLst>
              <a:ext uri="{FF2B5EF4-FFF2-40B4-BE49-F238E27FC236}">
                <a16:creationId xmlns:a16="http://schemas.microsoft.com/office/drawing/2014/main" id="{52D56352-F896-8227-D364-8BE21CC274A7}"/>
              </a:ext>
            </a:extLst>
          </p:cNvPr>
          <p:cNvSpPr txBox="1"/>
          <p:nvPr/>
        </p:nvSpPr>
        <p:spPr>
          <a:xfrm>
            <a:off x="1669926" y="539626"/>
            <a:ext cx="67617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Modelagem de Dados</a:t>
            </a:r>
            <a:endParaRPr sz="2400" b="0" i="0" u="none" strike="noStrike" cap="none" dirty="0">
              <a:solidFill>
                <a:schemeClr val="dk1"/>
              </a:solidFill>
              <a:latin typeface="Times New Roman"/>
              <a:ea typeface="Times New Roman"/>
              <a:cs typeface="Times New Roman"/>
              <a:sym typeface="Times New Roman"/>
            </a:endParaRPr>
          </a:p>
        </p:txBody>
      </p:sp>
      <p:sp>
        <p:nvSpPr>
          <p:cNvPr id="4" name="CaixaDeTexto 3">
            <a:extLst>
              <a:ext uri="{FF2B5EF4-FFF2-40B4-BE49-F238E27FC236}">
                <a16:creationId xmlns:a16="http://schemas.microsoft.com/office/drawing/2014/main" id="{6A124AC4-DA8D-1ADE-370D-84FBEE84B287}"/>
              </a:ext>
            </a:extLst>
          </p:cNvPr>
          <p:cNvSpPr txBox="1"/>
          <p:nvPr/>
        </p:nvSpPr>
        <p:spPr>
          <a:xfrm>
            <a:off x="1669926" y="1340643"/>
            <a:ext cx="6569532" cy="307777"/>
          </a:xfrm>
          <a:prstGeom prst="rect">
            <a:avLst/>
          </a:prstGeom>
          <a:noFill/>
        </p:spPr>
        <p:txBody>
          <a:bodyPr wrap="square" rtlCol="0">
            <a:spAutoFit/>
          </a:bodyPr>
          <a:lstStyle/>
          <a:p>
            <a:r>
              <a:rPr lang="pt-BR" b="1" i="0" dirty="0">
                <a:solidFill>
                  <a:srgbClr val="253A44"/>
                </a:solidFill>
                <a:effectLst/>
                <a:latin typeface="Source Serif Pro" panose="02040603050405020204" pitchFamily="18" charset="0"/>
              </a:rPr>
              <a:t>Modelos Físicos de Dados (</a:t>
            </a:r>
            <a:r>
              <a:rPr lang="pt-BR" b="1" i="0" dirty="0" err="1">
                <a:solidFill>
                  <a:srgbClr val="253A44"/>
                </a:solidFill>
                <a:effectLst/>
                <a:latin typeface="Source Serif Pro" panose="02040603050405020204" pitchFamily="18" charset="0"/>
              </a:rPr>
              <a:t>MFDs</a:t>
            </a:r>
            <a:r>
              <a:rPr lang="pt-BR" b="1" i="0" dirty="0">
                <a:solidFill>
                  <a:srgbClr val="253A44"/>
                </a:solidFill>
                <a:effectLst/>
                <a:latin typeface="Source Serif Pro" panose="02040603050405020204" pitchFamily="18" charset="0"/>
              </a:rPr>
              <a:t>)</a:t>
            </a:r>
            <a:endParaRPr lang="pt-BR" dirty="0"/>
          </a:p>
        </p:txBody>
      </p:sp>
      <p:sp>
        <p:nvSpPr>
          <p:cNvPr id="5" name="CaixaDeTexto 4">
            <a:extLst>
              <a:ext uri="{FF2B5EF4-FFF2-40B4-BE49-F238E27FC236}">
                <a16:creationId xmlns:a16="http://schemas.microsoft.com/office/drawing/2014/main" id="{E067CFA2-6C91-EF03-5745-2A75749CF1F8}"/>
              </a:ext>
            </a:extLst>
          </p:cNvPr>
          <p:cNvSpPr txBox="1"/>
          <p:nvPr/>
        </p:nvSpPr>
        <p:spPr>
          <a:xfrm>
            <a:off x="1669925" y="1732350"/>
            <a:ext cx="6569531" cy="1169551"/>
          </a:xfrm>
          <a:prstGeom prst="rect">
            <a:avLst/>
          </a:prstGeom>
          <a:noFill/>
        </p:spPr>
        <p:txBody>
          <a:bodyPr wrap="square">
            <a:spAutoFit/>
          </a:bodyPr>
          <a:lstStyle/>
          <a:p>
            <a:r>
              <a:rPr lang="pt-BR" b="0" i="0" dirty="0" err="1">
                <a:solidFill>
                  <a:srgbClr val="253A44"/>
                </a:solidFill>
                <a:effectLst/>
                <a:latin typeface="Source Serif Pro" panose="02040603050405020204" pitchFamily="18" charset="0"/>
              </a:rPr>
              <a:t>MFDs</a:t>
            </a:r>
            <a:r>
              <a:rPr lang="pt-BR" b="0" i="0" dirty="0">
                <a:solidFill>
                  <a:srgbClr val="253A44"/>
                </a:solidFill>
                <a:effectLst/>
                <a:latin typeface="Source Serif Pro" panose="02040603050405020204" pitchFamily="18" charset="0"/>
              </a:rPr>
              <a:t> são usados para projetar o esquema interno de um banco de dados, descrevendo as tabelas de dados, as colunas de dados das tabelas e o relacionamento entre as tabelas. </a:t>
            </a:r>
            <a:r>
              <a:rPr lang="pt-BR" b="0" i="0" dirty="0" err="1">
                <a:solidFill>
                  <a:srgbClr val="253A44"/>
                </a:solidFill>
                <a:effectLst/>
                <a:latin typeface="Source Serif Pro" panose="02040603050405020204" pitchFamily="18" charset="0"/>
              </a:rPr>
              <a:t>MFDs</a:t>
            </a:r>
            <a:r>
              <a:rPr lang="pt-BR" b="0" i="0" dirty="0">
                <a:solidFill>
                  <a:srgbClr val="253A44"/>
                </a:solidFill>
                <a:effectLst/>
                <a:latin typeface="Source Serif Pro" panose="02040603050405020204" pitchFamily="18" charset="0"/>
              </a:rPr>
              <a:t> normalmente são bastante úteis em projetos ágeis e tradicionais, por isso este será o foco deste artigo: modelagem física dos dados.</a:t>
            </a:r>
            <a:endParaRPr lang="pt-BR" dirty="0"/>
          </a:p>
        </p:txBody>
      </p:sp>
    </p:spTree>
    <p:extLst>
      <p:ext uri="{BB962C8B-B14F-4D97-AF65-F5344CB8AC3E}">
        <p14:creationId xmlns:p14="http://schemas.microsoft.com/office/powerpoint/2010/main" val="2806732283"/>
      </p:ext>
    </p:extLst>
  </p:cSld>
  <p:clrMapOvr>
    <a:masterClrMapping/>
  </p:clrMapOvr>
</p:sld>
</file>

<file path=ppt/theme/theme1.xml><?xml version="1.0" encoding="utf-8"?>
<a:theme xmlns:a="http://schemas.openxmlformats.org/drawingml/2006/main" name="Elegant Blue">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TotalTime>
  <Words>2031</Words>
  <Application>Microsoft Office PowerPoint</Application>
  <PresentationFormat>Apresentação na tela (16:9)</PresentationFormat>
  <Paragraphs>140</Paragraphs>
  <Slides>42</Slides>
  <Notes>42</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42</vt:i4>
      </vt:variant>
    </vt:vector>
  </HeadingPairs>
  <TitlesOfParts>
    <vt:vector size="49" baseType="lpstr">
      <vt:lpstr>Arial</vt:lpstr>
      <vt:lpstr>Source Serif Pro</vt:lpstr>
      <vt:lpstr>Times New Roman</vt:lpstr>
      <vt:lpstr>Roboto mono</vt:lpstr>
      <vt:lpstr>Montserrat ExtraBold</vt:lpstr>
      <vt:lpstr>Spectral Light</vt:lpstr>
      <vt:lpstr>Elegant Blue</vt:lpstr>
      <vt:lpstr>Introdução à Modelagem de Dados (Parte 1)  Instrutor: Tarik Ponciano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Obrigado!!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Doraneide Albuquerque Fernandes</dc:creator>
  <cp:lastModifiedBy>Tarik Ponciano</cp:lastModifiedBy>
  <cp:revision>30</cp:revision>
  <dcterms:modified xsi:type="dcterms:W3CDTF">2023-01-16T08:54:13Z</dcterms:modified>
</cp:coreProperties>
</file>