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45"/>
  </p:notesMasterIdLst>
  <p:handoutMasterIdLst>
    <p:handoutMasterId r:id="rId46"/>
  </p:handoutMasterIdLst>
  <p:sldIdLst>
    <p:sldId id="311" r:id="rId2"/>
    <p:sldId id="329" r:id="rId3"/>
    <p:sldId id="314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8" r:id="rId23"/>
    <p:sldId id="384" r:id="rId24"/>
    <p:sldId id="386" r:id="rId25"/>
    <p:sldId id="390" r:id="rId26"/>
    <p:sldId id="391" r:id="rId27"/>
    <p:sldId id="392" r:id="rId28"/>
    <p:sldId id="400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1" r:id="rId37"/>
    <p:sldId id="402" r:id="rId38"/>
    <p:sldId id="403" r:id="rId39"/>
    <p:sldId id="404" r:id="rId40"/>
    <p:sldId id="405" r:id="rId41"/>
    <p:sldId id="408" r:id="rId42"/>
    <p:sldId id="325" r:id="rId43"/>
    <p:sldId id="368" r:id="rId44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47"/>
      <p:boldItalic r:id="rId48"/>
    </p:embeddedFont>
    <p:embeddedFont>
      <p:font typeface="Roboto mono" panose="00000009000000000000" pitchFamily="49" charset="0"/>
      <p:regular r:id="rId49"/>
      <p:bold r:id="rId50"/>
      <p:italic r:id="rId51"/>
      <p:boldItalic r:id="rId52"/>
    </p:embeddedFont>
    <p:embeddedFont>
      <p:font typeface="Source Serif Pro" panose="02040603050405020204" pitchFamily="18" charset="0"/>
      <p:regular r:id="rId53"/>
      <p:bold r:id="rId54"/>
      <p:italic r:id="rId55"/>
      <p:boldItalic r:id="rId56"/>
    </p:embeddedFont>
    <p:embeddedFont>
      <p:font typeface="Spectral Light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4"/>
    <a:srgbClr val="90CCFA"/>
    <a:srgbClr val="394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A0088-3FF0-4591-AE8C-B39587EE2FD8}">
  <a:tblStyle styleId="{FF1A0088-3FF0-4591-AE8C-B39587EE2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53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0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B654EE-46E2-0F4F-A427-90D64B9EDE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3F607F-B941-504A-93E2-B236C592C7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E9AD-0277-1C48-A4A6-9639BCA59213}" type="datetimeFigureOut">
              <a:rPr lang="pt-BR" smtClean="0"/>
              <a:t>23/01/2023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CF70CC-E53D-CB46-9D20-16363D654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47280-1666-A146-9E9E-6861B1758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7252A-A6E1-544A-A976-86DDA0066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40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33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0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53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5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9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7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490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22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5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2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08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01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037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62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77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02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84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70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28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42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0345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74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56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80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23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35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50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730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8800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785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83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015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92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73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464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88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2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1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1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9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75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174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FEBAE08-9ABD-8C49-902C-993C5B9AA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711" y="4555710"/>
            <a:ext cx="402793" cy="4292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oqXi0wpX4c?feature=oembed" TargetMode="External"/><Relationship Id="rId5" Type="http://schemas.openxmlformats.org/officeDocument/2006/relationships/hyperlink" Target="https://www.youtube.com/watch?v=FoqXi0wpX4c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wt5CVZZW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docs/current/datatyp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media.com.br/sql-basico/28877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devmedia.com.br/postgresql-tutorial/33025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media.com.br/conceitos-fundamentais-de-banco-de-dados/1649" TargetMode="External"/><Relationship Id="rId5" Type="http://schemas.openxmlformats.org/officeDocument/2006/relationships/hyperlink" Target="https://docs.ufpr.br/~ademirlp/BancoDados.pdf" TargetMode="External"/><Relationship Id="rId4" Type="http://schemas.openxmlformats.org/officeDocument/2006/relationships/image" Target="../media/image5.svg"/><Relationship Id="rId9" Type="http://schemas.openxmlformats.org/officeDocument/2006/relationships/hyperlink" Target="https://www.w3schools.com/sq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534325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588377" y="1449263"/>
            <a:ext cx="7480662" cy="1968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 à Banco de Dados</a:t>
            </a:r>
            <a:br>
              <a:rPr lang="pt-BR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altLang="pt-BR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Instrutor: Tarik Ponciano</a:t>
            </a:r>
            <a:endParaRPr sz="2400" dirty="0">
              <a:solidFill>
                <a:srgbClr val="174584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839B6F31-A889-BF4D-B864-4B8705EF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8377" y="4333164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Conceitos Gerais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EF05A8-A48F-0BBC-EF0C-C20101FD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48" y="1174704"/>
            <a:ext cx="5774903" cy="3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8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D1FEB8-F3F0-D50D-0B60-C172C1DA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191825"/>
            <a:ext cx="5581476" cy="35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CBE4A6-C8F0-E275-AC56-1796186A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61" y="1061238"/>
            <a:ext cx="6511078" cy="3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5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B2F21F-BF9F-1812-0C6B-296CC3A1B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78" y="1001291"/>
            <a:ext cx="6481414" cy="39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F1362E-4035-8F50-3C77-D13EDC3F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19" y="1394213"/>
            <a:ext cx="6914385" cy="32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7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26308E-A5DE-1667-DAEA-7B74AF555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39" y="1390713"/>
            <a:ext cx="5668430" cy="29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AE93CA-DB8B-B4DF-3060-36EE3641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26" y="1419419"/>
            <a:ext cx="5374290" cy="31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4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9527F8-AA02-B387-F4D3-D95059BF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11" y="1431352"/>
            <a:ext cx="5707978" cy="32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153EB1-76F5-8DF3-B8A4-A4153853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416430"/>
            <a:ext cx="5782544" cy="32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- Instalação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Mídia Online 2" title="Curso PostgreSQL #2 Instalando no Windows 10">
            <a:hlinkClick r:id="" action="ppaction://media"/>
            <a:extLst>
              <a:ext uri="{FF2B5EF4-FFF2-40B4-BE49-F238E27FC236}">
                <a16:creationId xmlns:a16="http://schemas.microsoft.com/office/drawing/2014/main" id="{2D1EAB53-06FB-E1C9-7F62-E472326A0A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01239" y="1407011"/>
            <a:ext cx="4609442" cy="260433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0233B5-5843-97D5-7DDB-1E31BA83D205}"/>
              </a:ext>
            </a:extLst>
          </p:cNvPr>
          <p:cNvSpPr txBox="1"/>
          <p:nvPr/>
        </p:nvSpPr>
        <p:spPr>
          <a:xfrm>
            <a:off x="3006841" y="41092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https://www.youtube.com/watch?v=FoqXi0wpX4c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0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A005DEC8-8C73-84BE-4077-625703D6B8BA}"/>
              </a:ext>
            </a:extLst>
          </p:cNvPr>
          <p:cNvSpPr txBox="1"/>
          <p:nvPr/>
        </p:nvSpPr>
        <p:spPr>
          <a:xfrm>
            <a:off x="1362901" y="486231"/>
            <a:ext cx="794226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 da Disciplina</a:t>
            </a:r>
          </a:p>
        </p:txBody>
      </p:sp>
      <p:sp>
        <p:nvSpPr>
          <p:cNvPr id="3" name="Google Shape;70;p3">
            <a:extLst>
              <a:ext uri="{FF2B5EF4-FFF2-40B4-BE49-F238E27FC236}">
                <a16:creationId xmlns:a16="http://schemas.microsoft.com/office/drawing/2014/main" id="{0EB76040-0963-DB8D-85F6-05B112FB6310}"/>
              </a:ext>
            </a:extLst>
          </p:cNvPr>
          <p:cNvSpPr txBox="1"/>
          <p:nvPr/>
        </p:nvSpPr>
        <p:spPr>
          <a:xfrm>
            <a:off x="1362901" y="1294497"/>
            <a:ext cx="63691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Discord: 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https://discord.gg/wt5CVZZWJs</a:t>
            </a: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Drive: https://drive.google.com/drive/folders/1hOl0DaPeAor7gnhKBUIlZ5n8lLRDNvUY?usp=sharing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endParaRPr lang="pt-BR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just">
              <a:buSzPts val="2000"/>
              <a:buFont typeface="Arial"/>
              <a:buAutoNum type="arabicPeriod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https://github.com/TarikPonciano/Programador-de-Sistema-SENAC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2765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– Tipos de Dados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FDA13-5AC0-07E8-B807-EB2C7E88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558172"/>
            <a:ext cx="4705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– Tipos de Dados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AC0EF7-64FE-7AAA-309F-DB915F00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28" y="1107959"/>
            <a:ext cx="5700611" cy="32838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B857EA-5E38-2F8B-D20E-D720AD226A55}"/>
              </a:ext>
            </a:extLst>
          </p:cNvPr>
          <p:cNvSpPr txBox="1"/>
          <p:nvPr/>
        </p:nvSpPr>
        <p:spPr>
          <a:xfrm>
            <a:off x="2607433" y="44499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https://www.postgresql.org/docs/current/datatype.html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4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– Integridade de Dados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3CC656-721B-02F4-9A7A-1286C4D5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80" y="1600200"/>
            <a:ext cx="3638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8BCE2-A4BD-4C8C-0FDD-6EAD1699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234345"/>
            <a:ext cx="5987741" cy="35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0D2349-9797-B602-0B14-A31D5828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48" y="1081386"/>
            <a:ext cx="6306806" cy="38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Utilizando 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EDC888-47F9-1CA4-1810-DD5BB01767EB}"/>
              </a:ext>
            </a:extLst>
          </p:cNvPr>
          <p:cNvSpPr txBox="1"/>
          <p:nvPr/>
        </p:nvSpPr>
        <p:spPr>
          <a:xfrm>
            <a:off x="1669926" y="1389001"/>
            <a:ext cx="69067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linguagem SQL é o recurso mais conhecido por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DBAs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programadores para a execução de comandos em bancos de dados relacionais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É por meio dela que criamos tabelas, colunas, índices, atribuímos permissões a usuários, bem como realizamos consultas a dados. Enfim, é utilizando a SQL que “conversamos” com o banco de dados.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3186F7-DA8B-BF10-EC68-E4031F0023A3}"/>
              </a:ext>
            </a:extLst>
          </p:cNvPr>
          <p:cNvSpPr txBox="1"/>
          <p:nvPr/>
        </p:nvSpPr>
        <p:spPr>
          <a:xfrm>
            <a:off x="1669926" y="2994592"/>
            <a:ext cx="67617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Ela facilita não apenas a execução de tarefas em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SGBDs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mas também o diálogo entre profissionais de banco de dados e programadores.</a:t>
            </a:r>
          </a:p>
          <a:p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Structured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 Query 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Language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 =&gt; Linguagem de Consultas Estruturada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51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da 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E8D23F-99BD-387D-4066-876BD8DE9A06}"/>
              </a:ext>
            </a:extLst>
          </p:cNvPr>
          <p:cNvSpPr txBox="1"/>
          <p:nvPr/>
        </p:nvSpPr>
        <p:spPr>
          <a:xfrm>
            <a:off x="1669926" y="1206468"/>
            <a:ext cx="70335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DQL - Linguagem de Consulta de Dados -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Define o comando utilizado para que possamos consultar (SELECT) os dados armazenados no banco;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DML - Linguagem de Manipulação de Dados -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Define os comandos utilizados para manipulação de dados no banco (INSERT, UPDATE e DELETE);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DDL - Linguagem de Definição de Dados -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Define os comandos utilizados para criação (CREATE) de tabelas,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views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índices, atualização dessas estruturas (ALTER), assim como a remoção (DROP);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DCL - Linguagem de Controle de Dados -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Define os comandos utilizados para controlar o acesso aos dados do banco, adicionando (GRANT) e removendo (REVOKE) permissões de acesso;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DTL - Linguagem de Transação de Dados -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Define os comandos utilizados para gerenciar as transações executadas no banco de dados, como iniciar (BEGIN) uma transação, confirmá-la (COMMIT) ou desfazê-la (ROLLBACK).</a:t>
            </a:r>
          </a:p>
        </p:txBody>
      </p:sp>
    </p:spTree>
    <p:extLst>
      <p:ext uri="{BB962C8B-B14F-4D97-AF65-F5344CB8AC3E}">
        <p14:creationId xmlns:p14="http://schemas.microsoft.com/office/powerpoint/2010/main" val="380936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da 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 descr="Subdivisões da linguagem SQL">
            <a:extLst>
              <a:ext uri="{FF2B5EF4-FFF2-40B4-BE49-F238E27FC236}">
                <a16:creationId xmlns:a16="http://schemas.microsoft.com/office/drawing/2014/main" id="{A4D4E3E6-571D-33FF-81E2-E42065F96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79" y="1174704"/>
            <a:ext cx="5431152" cy="37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0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da 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BE7F63-20FB-E4D3-904B-51E9265A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28" y="1594708"/>
            <a:ext cx="5238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9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Select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A5E97-DB43-D182-CF02-484DBF1CE37B}"/>
              </a:ext>
            </a:extLst>
          </p:cNvPr>
          <p:cNvSpPr txBox="1"/>
          <p:nvPr/>
        </p:nvSpPr>
        <p:spPr>
          <a:xfrm>
            <a:off x="1669925" y="1339327"/>
            <a:ext cx="6761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comando select é o “comando base” para todos os comandos de pesquisa de informações no banco de dados.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3127AF-72D7-F412-ED37-CDE71D03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40" y="2144737"/>
            <a:ext cx="6554312" cy="854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358FF6-2A9D-558C-01BE-B3281ED7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940" y="3476833"/>
            <a:ext cx="6554312" cy="83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O que é?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124AC4-DA8D-1ADE-370D-84FBEE84B287}"/>
              </a:ext>
            </a:extLst>
          </p:cNvPr>
          <p:cNvSpPr txBox="1"/>
          <p:nvPr/>
        </p:nvSpPr>
        <p:spPr>
          <a:xfrm>
            <a:off x="1669926" y="1232922"/>
            <a:ext cx="6569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Segundo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Korth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um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banco de dados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“é uma coleção de dados inter-relacionados, representando informações sobre um domínio específico”, ou seja, sempre que for possível agrupar informações que se relacionam e tratam de um mesmo assunto, posso dizer que tenho um banco de dados.</a:t>
            </a:r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F9B325-6A2F-AE44-0458-7D9055836178}"/>
              </a:ext>
            </a:extLst>
          </p:cNvPr>
          <p:cNvSpPr txBox="1"/>
          <p:nvPr/>
        </p:nvSpPr>
        <p:spPr>
          <a:xfrm>
            <a:off x="1669927" y="2383096"/>
            <a:ext cx="6569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Podemos exemplificar situações clássicas como uma lista telefônica, um catálogo de CDs ou um sistema de controle de RH de uma empresa.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9C6299-BC11-815B-9A06-828F8A288DE2}"/>
              </a:ext>
            </a:extLst>
          </p:cNvPr>
          <p:cNvSpPr txBox="1"/>
          <p:nvPr/>
        </p:nvSpPr>
        <p:spPr>
          <a:xfrm>
            <a:off x="1669926" y="3102383"/>
            <a:ext cx="6569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rgbClr val="253A44"/>
                </a:solidFill>
                <a:effectLst/>
                <a:latin typeface="Source Serif Pro" panose="02040603050405020204" pitchFamily="18" charset="0"/>
              </a:defRPr>
            </a:lvl1pPr>
          </a:lstStyle>
          <a:p>
            <a:r>
              <a:rPr lang="pt-BR" dirty="0"/>
              <a:t>Já um sistema de gerenciamento de banco de dados (SGBD) é um software que possui recursos capazes de manipular as informações do banco de dados e interagir com o usuário. Exemplos de </a:t>
            </a:r>
            <a:r>
              <a:rPr lang="pt-BR" dirty="0" err="1"/>
              <a:t>SGBDs</a:t>
            </a:r>
            <a:r>
              <a:rPr lang="pt-BR" dirty="0"/>
              <a:t> são: Oracle, SQL Server, DB2, PostgreSQL, MySQL, o próprio Access ou </a:t>
            </a:r>
            <a:r>
              <a:rPr lang="pt-BR" dirty="0" err="1"/>
              <a:t>Paradox</a:t>
            </a:r>
            <a:r>
              <a:rPr lang="pt-BR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98675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Select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A5E97-DB43-D182-CF02-484DBF1CE37B}"/>
              </a:ext>
            </a:extLst>
          </p:cNvPr>
          <p:cNvSpPr txBox="1"/>
          <p:nvPr/>
        </p:nvSpPr>
        <p:spPr>
          <a:xfrm>
            <a:off x="1669925" y="1339327"/>
            <a:ext cx="6761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comando select é o “comando base” para todos os comandos de pesquisa de informações no banco de dados.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2D0F18-1940-A254-10C9-FD0BA1CF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5" y="2115940"/>
            <a:ext cx="6761777" cy="11374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F4271B-3F90-D7E6-1216-45B08A375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25" y="3295758"/>
            <a:ext cx="5104844" cy="13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3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Select - Concatenar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428E17-0A00-6BF5-4595-1BE68A9C3F84}"/>
              </a:ext>
            </a:extLst>
          </p:cNvPr>
          <p:cNvSpPr txBox="1"/>
          <p:nvPr/>
        </p:nvSpPr>
        <p:spPr>
          <a:xfrm>
            <a:off x="1669926" y="1304095"/>
            <a:ext cx="7000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comando 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concatenar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consiste em unificar as informações de dois campos distintos da tabela utilizada, exibindo-as em apenas um campo. Também podem ser utilizadas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strings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que não sejam informações existentes nas tabelas.</a:t>
            </a:r>
          </a:p>
          <a:p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F7D338-83A1-6AB9-C765-A80F140D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92" y="2187134"/>
            <a:ext cx="6153845" cy="7692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F7BFBA-B87F-17C9-0540-DE3E9CDE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91" y="2956365"/>
            <a:ext cx="6153845" cy="10430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779089-DCEB-4909-20AB-557556006BC2}"/>
              </a:ext>
            </a:extLst>
          </p:cNvPr>
          <p:cNvSpPr txBox="1"/>
          <p:nvPr/>
        </p:nvSpPr>
        <p:spPr>
          <a:xfrm>
            <a:off x="1622093" y="4079555"/>
            <a:ext cx="70001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ATENÇÃO. No PostgreSQL utilizamos a função CONCAT(). </a:t>
            </a:r>
            <a:b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</a:b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Exemplo: 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SELECT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erif Pro" panose="02040603050405020204" pitchFamily="18" charset="0"/>
              </a:rPr>
              <a:t>	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CONCAT(</a:t>
            </a:r>
            <a:r>
              <a:rPr lang="pt-B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especie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, serie,), </a:t>
            </a:r>
            <a:r>
              <a:rPr lang="pt-B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numnota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 </a:t>
            </a:r>
          </a:p>
          <a:p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                   </a:t>
            </a:r>
            <a:r>
              <a:rPr lang="pt-B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From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erif Pro" panose="02040603050405020204" pitchFamily="18" charset="0"/>
              </a:rPr>
              <a:t>pcnfsaid</a:t>
            </a:r>
            <a:endParaRPr lang="pt-B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ource Serif Pro" panose="02040603050405020204" pitchFamily="18" charset="0"/>
            </a:endParaRPr>
          </a:p>
          <a:p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46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INSERT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D3D502-AEC5-B272-C21C-166B56A1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248123"/>
            <a:ext cx="6351115" cy="21756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11C2C0-8BD8-0DB3-5D9B-00ED3FCC5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26" y="3423787"/>
            <a:ext cx="6827965" cy="1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72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INSERT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6B5356-5486-DC55-1602-B38E577B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8" y="1190760"/>
            <a:ext cx="6087101" cy="11128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AB91F9-9618-6DED-D617-7035685A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567" y="2839846"/>
            <a:ext cx="6090450" cy="12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INSERT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6B5356-5486-DC55-1602-B38E577B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2018392"/>
            <a:ext cx="6761778" cy="1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27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UPDATE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DC531C-500F-F683-99FC-6F138FDC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3044902"/>
            <a:ext cx="4352925" cy="18192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796031-D4EC-3F00-700B-5D707033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26" y="951852"/>
            <a:ext cx="3810626" cy="21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3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DELETE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0F249-4928-2052-5ABE-666BD02D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2869006"/>
            <a:ext cx="3619500" cy="1381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44785C-D845-1ECE-6DE9-CA03CBA39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77" y="1238250"/>
            <a:ext cx="3286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1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 da SQL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E9D2A8-6D03-0E17-EBEB-D3C3957E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1971675"/>
            <a:ext cx="4819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CREATE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B20EBC-2018-3333-89B3-411F2C6C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357096"/>
            <a:ext cx="3457575" cy="1619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E79C49-D686-CEB0-F23F-DE3A1BA2B26D}"/>
              </a:ext>
            </a:extLst>
          </p:cNvPr>
          <p:cNvSpPr txBox="1"/>
          <p:nvPr/>
        </p:nvSpPr>
        <p:spPr>
          <a:xfrm>
            <a:off x="1669926" y="3381375"/>
            <a:ext cx="6419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Acima, temos a criação de uma tabela no SQL. O comando 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CREATE TABLE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cria uma tabela, que no nosso exemplo, terá o nome 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Contato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A estrutura interna da tabela é inserida dentro dos parênteses, onde vamos colocar as colunas com as suas propriedades. Nesse caso criamos três colunas, cada uma com um nome e com o seu tipo.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100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DROP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F1701-9B33-72C6-E8AD-6CEB0178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1400410"/>
            <a:ext cx="2733675" cy="819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510203-113F-3E13-7E73-7397113F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2" y="3437830"/>
            <a:ext cx="2200275" cy="590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E5F2B52-76FF-FD5A-0C00-300932A11DC5}"/>
              </a:ext>
            </a:extLst>
          </p:cNvPr>
          <p:cNvSpPr txBox="1"/>
          <p:nvPr/>
        </p:nvSpPr>
        <p:spPr>
          <a:xfrm>
            <a:off x="3205162" y="2289337"/>
            <a:ext cx="289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Elimina a tabela completamente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9DA50C-9C0B-28E8-C31D-928B0F2EB294}"/>
              </a:ext>
            </a:extLst>
          </p:cNvPr>
          <p:cNvSpPr txBox="1"/>
          <p:nvPr/>
        </p:nvSpPr>
        <p:spPr>
          <a:xfrm>
            <a:off x="3123643" y="4203792"/>
            <a:ext cx="289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Esvazia as linhas da tabela</a:t>
            </a:r>
          </a:p>
        </p:txBody>
      </p:sp>
    </p:spTree>
    <p:extLst>
      <p:ext uri="{BB962C8B-B14F-4D97-AF65-F5344CB8AC3E}">
        <p14:creationId xmlns:p14="http://schemas.microsoft.com/office/powerpoint/2010/main" val="4577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Banco de Dados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Componentes de um sistema de banco de dados">
            <a:extLst>
              <a:ext uri="{FF2B5EF4-FFF2-40B4-BE49-F238E27FC236}">
                <a16:creationId xmlns:a16="http://schemas.microsoft.com/office/drawing/2014/main" id="{4839B666-7E85-CB8A-D0CF-F6AB38A3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72" y="1368263"/>
            <a:ext cx="4873012" cy="348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51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 ALTER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97D229-4E55-238E-6991-A68EC263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1621762"/>
            <a:ext cx="2771775" cy="97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97394-4B42-9B1A-E8A6-75F71BCD9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2" y="3460738"/>
            <a:ext cx="2181225" cy="6381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121036-5FEE-0428-A5B1-6410FF02B206}"/>
              </a:ext>
            </a:extLst>
          </p:cNvPr>
          <p:cNvSpPr txBox="1"/>
          <p:nvPr/>
        </p:nvSpPr>
        <p:spPr>
          <a:xfrm>
            <a:off x="3186112" y="2649758"/>
            <a:ext cx="289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Adiciona uma coluna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5FFAB-26B2-D1BF-5EAC-19D03B67CBCF}"/>
              </a:ext>
            </a:extLst>
          </p:cNvPr>
          <p:cNvSpPr txBox="1"/>
          <p:nvPr/>
        </p:nvSpPr>
        <p:spPr>
          <a:xfrm>
            <a:off x="3186112" y="4294339"/>
            <a:ext cx="289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Remove uma coluna</a:t>
            </a:r>
          </a:p>
        </p:txBody>
      </p:sp>
    </p:spTree>
    <p:extLst>
      <p:ext uri="{BB962C8B-B14F-4D97-AF65-F5344CB8AC3E}">
        <p14:creationId xmlns:p14="http://schemas.microsoft.com/office/powerpoint/2010/main" val="82285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Exercício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24389E-6633-D5FD-9455-53571DABC5BA}"/>
              </a:ext>
            </a:extLst>
          </p:cNvPr>
          <p:cNvSpPr txBox="1"/>
          <p:nvPr/>
        </p:nvSpPr>
        <p:spPr>
          <a:xfrm>
            <a:off x="2461127" y="1971585"/>
            <a:ext cx="517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Faça os exercícios anteriores, agora utilizando a ferramenta de Query do PostgreSQL e a linguagem SQL</a:t>
            </a:r>
          </a:p>
        </p:txBody>
      </p:sp>
    </p:spTree>
    <p:extLst>
      <p:ext uri="{BB962C8B-B14F-4D97-AF65-F5344CB8AC3E}">
        <p14:creationId xmlns:p14="http://schemas.microsoft.com/office/powerpoint/2010/main" val="385698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2106771" y="1852628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>
                <a:solidFill>
                  <a:srgbClr val="252525"/>
                </a:solidFill>
              </a:rPr>
              <a:t>Obrigado!!</a:t>
            </a:r>
            <a:endParaRPr sz="6400" dirty="0">
              <a:solidFill>
                <a:srgbClr val="174584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9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>
            <a:extLst>
              <a:ext uri="{FF2B5EF4-FFF2-40B4-BE49-F238E27FC236}">
                <a16:creationId xmlns:a16="http://schemas.microsoft.com/office/drawing/2014/main" id="{7D24FA3C-6D44-DB4A-A9E2-8075D988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6160" y="3780429"/>
            <a:ext cx="1571756" cy="5092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0570E5-4588-F9C8-7453-74DC55328EC9}"/>
              </a:ext>
            </a:extLst>
          </p:cNvPr>
          <p:cNvSpPr txBox="1"/>
          <p:nvPr/>
        </p:nvSpPr>
        <p:spPr>
          <a:xfrm>
            <a:off x="1585183" y="853822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https://docs.ufpr.br/~ademirlp/BancoDados.pdf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https://www.devmedia.com.br/conceitos-fundamentais-de-banco-de-dados/1649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https://www.devmedia.com.br/postgresql-tutorial/33025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https://www.devmedia.com.br/sql-basico/28877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9"/>
              </a:rPr>
              <a:t>https://www.w3schools.com/sql/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https://www.geeksforgeeks.org/postgresql-insert/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1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DCF0DD-B724-E6EF-A041-72F9BB336519}"/>
              </a:ext>
            </a:extLst>
          </p:cNvPr>
          <p:cNvSpPr txBox="1"/>
          <p:nvPr/>
        </p:nvSpPr>
        <p:spPr>
          <a:xfrm>
            <a:off x="1541241" y="2094696"/>
            <a:ext cx="67617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Os objetivos de um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sistema de banco de dados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são o de isolar o usuário dos detalhes internos do banco de dados (promover a abstração de dados) e promover a independência dos dados em relação às aplicações, ou seja, tornar independente da aplicação, a estratégia de acesso e a forma de armazenamento.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9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Conceitos Gerais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C73C02-F37E-8EAC-0FC1-6F583C7D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114634"/>
            <a:ext cx="5914690" cy="37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Conceitos Gerais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CA0BF6-6B31-E38E-CAEA-08CEB06D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274820"/>
            <a:ext cx="6509026" cy="34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Conceitos Gerais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ADA91B-3AE2-C5F6-C9AB-11214182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355365"/>
            <a:ext cx="6322270" cy="33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9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4">
            <a:extLst>
              <a:ext uri="{FF2B5EF4-FFF2-40B4-BE49-F238E27FC236}">
                <a16:creationId xmlns:a16="http://schemas.microsoft.com/office/drawing/2014/main" id="{52D56352-F896-8227-D364-8BE21CC274A7}"/>
              </a:ext>
            </a:extLst>
          </p:cNvPr>
          <p:cNvSpPr txBox="1"/>
          <p:nvPr/>
        </p:nvSpPr>
        <p:spPr>
          <a:xfrm>
            <a:off x="1669926" y="539626"/>
            <a:ext cx="67617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– Conceitos Gerais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84779-58AC-95D0-525E-0926C119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26" y="1294844"/>
            <a:ext cx="6198770" cy="31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2497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915</Words>
  <Application>Microsoft Office PowerPoint</Application>
  <PresentationFormat>Apresentação na tela (16:9)</PresentationFormat>
  <Paragraphs>90</Paragraphs>
  <Slides>43</Slides>
  <Notes>43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Montserrat ExtraBold</vt:lpstr>
      <vt:lpstr>Roboto mono</vt:lpstr>
      <vt:lpstr>Times New Roman</vt:lpstr>
      <vt:lpstr>Source Serif Pro</vt:lpstr>
      <vt:lpstr>Spectral Light</vt:lpstr>
      <vt:lpstr>Arial</vt:lpstr>
      <vt:lpstr>Elegant Blue</vt:lpstr>
      <vt:lpstr>Introdução à Banco de Dados  Instrutor: Tarik Ponciano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Doraneide Albuquerque Fernandes</dc:creator>
  <cp:lastModifiedBy>Tarik Ponciano</cp:lastModifiedBy>
  <cp:revision>32</cp:revision>
  <dcterms:modified xsi:type="dcterms:W3CDTF">2023-01-23T09:17:36Z</dcterms:modified>
</cp:coreProperties>
</file>