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</p:sldMasterIdLst>
  <p:notesMasterIdLst>
    <p:notesMasterId r:id="rId32"/>
  </p:notesMasterIdLst>
  <p:handoutMasterIdLst>
    <p:handoutMasterId r:id="rId33"/>
  </p:handoutMasterIdLst>
  <p:sldIdLst>
    <p:sldId id="286" r:id="rId2"/>
    <p:sldId id="329" r:id="rId3"/>
    <p:sldId id="330" r:id="rId4"/>
    <p:sldId id="331" r:id="rId5"/>
    <p:sldId id="332" r:id="rId6"/>
    <p:sldId id="333" r:id="rId7"/>
    <p:sldId id="352" r:id="rId8"/>
    <p:sldId id="353" r:id="rId9"/>
    <p:sldId id="354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299" r:id="rId29"/>
    <p:sldId id="309" r:id="rId30"/>
    <p:sldId id="355" r:id="rId31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34"/>
      <p:bold r:id="rId35"/>
      <p:italic r:id="rId36"/>
      <p:boldItalic r:id="rId37"/>
    </p:embeddedFont>
    <p:embeddedFont>
      <p:font typeface="Montserrat ExtraBold" panose="00000900000000000000" pitchFamily="2" charset="0"/>
      <p:bold r:id="rId38"/>
      <p:boldItalic r:id="rId39"/>
    </p:embeddedFont>
    <p:embeddedFont>
      <p:font typeface="Spectral Ligh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584"/>
    <a:srgbClr val="90CCFA"/>
    <a:srgbClr val="394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A0088-3FF0-4591-AE8C-B39587EE2FD8}">
  <a:tblStyle styleId="{FF1A0088-3FF0-4591-AE8C-B39587EE2F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/>
    <p:restoredTop sz="94653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0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5B654EE-46E2-0F4F-A427-90D64B9EDE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3F607F-B941-504A-93E2-B236C592C7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AE9AD-0277-1C48-A4A6-9639BCA59213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CF70CC-E53D-CB46-9D20-16363D6546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247280-1666-A146-9E9E-6861B1758A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7252A-A6E1-544A-A976-86DDA0066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812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212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449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582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679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30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807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13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842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34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62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086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335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307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292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171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44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934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723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192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95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9748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59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6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890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772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711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74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94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477425" y="4030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FEBAE08-9ABD-8C49-902C-993C5B9AA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711" y="4555710"/>
            <a:ext cx="402793" cy="4292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wt5CVZZWJ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escola.com/matematica/classificacao-de-proposicoes-logicas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oceconcursado.com.br/blog/equivalencia-logica-aula-pratica-completa/" TargetMode="External"/><Relationship Id="rId4" Type="http://schemas.openxmlformats.org/officeDocument/2006/relationships/hyperlink" Target="https://educative.com.br/wp-content/uploads/2019/08/Exerc%C3%ADcios-neg-e-equiv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ente.ifrn.edu.br/cleonelima/disciplinas/fundamentos-de-programacao-2.8401.1m/fundamentos-de-logica-e-algoritmos-1.8401.1v/apostila-equivalencias-logica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198475" y="534325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pt-BR" sz="3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Lógica Proposicional –</a:t>
            </a:r>
            <a:br>
              <a:rPr lang="pt-BR" sz="3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</a:br>
            <a:r>
              <a:rPr lang="pt-BR" sz="3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Equivalências</a:t>
            </a:r>
            <a:br>
              <a:rPr lang="pt-BR" sz="1800" dirty="0"/>
            </a:br>
            <a:br>
              <a:rPr lang="pt-BR" sz="1800" dirty="0"/>
            </a:br>
            <a:r>
              <a:rPr lang="pt-BR" sz="1800" dirty="0" err="1"/>
              <a:t>Profº</a:t>
            </a:r>
            <a:r>
              <a:rPr lang="pt-BR" sz="1800" dirty="0"/>
              <a:t>. Tarik Ponciano</a:t>
            </a:r>
            <a:endParaRPr sz="6000" dirty="0">
              <a:solidFill>
                <a:srgbClr val="174584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839B6F31-A889-BF4D-B864-4B8705EF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8377" y="4333164"/>
            <a:ext cx="1571756" cy="5092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Simples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6369158" cy="276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hangingPunct="1">
              <a:buClr>
                <a:srgbClr val="33CC33"/>
              </a:buClr>
            </a:pP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símbolo que representa a negação é uma pequena </a:t>
            </a:r>
            <a:r>
              <a:rPr lang="pt-BR" alt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cantoneira </a:t>
            </a: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ou um sinal de til.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33CC33"/>
              </a:buClr>
            </a:pP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Basta pôr a palavra </a:t>
            </a:r>
            <a:r>
              <a:rPr lang="pt-BR" alt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</a:t>
            </a: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antes da sentença, e já a tornamos uma negativa. Exemplos:</a:t>
            </a:r>
          </a:p>
          <a:p>
            <a:pPr eaLnBrk="1" hangingPunct="1">
              <a:buClr>
                <a:srgbClr val="33CC33"/>
              </a:buClr>
            </a:pPr>
            <a:r>
              <a:rPr lang="pt-BR" altLang="pt-BR" dirty="0">
                <a:latin typeface="Cambria" panose="02040503050406030204" pitchFamily="18" charset="0"/>
              </a:rPr>
              <a:t> </a:t>
            </a:r>
            <a:endParaRPr lang="pt-BR" altLang="pt-BR" sz="2000" dirty="0">
              <a:latin typeface="Cambria" panose="02040503050406030204" pitchFamily="18" charset="0"/>
            </a:endParaRPr>
          </a:p>
          <a:p>
            <a:pPr lvl="1" algn="ctr" eaLnBrk="1" hangingPunct="1">
              <a:buClr>
                <a:srgbClr val="33CC33"/>
              </a:buClr>
            </a:pPr>
            <a:r>
              <a:rPr lang="pt-BR" altLang="pt-BR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João é médico. </a:t>
            </a:r>
            <a:r>
              <a:rPr lang="pt-BR" altLang="pt-BR" sz="2000" b="1" dirty="0">
                <a:latin typeface="Cambria" panose="02040503050406030204" pitchFamily="18" charset="0"/>
              </a:rPr>
              <a:t>Negativa:</a:t>
            </a:r>
            <a:r>
              <a:rPr lang="pt-BR" altLang="pt-BR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pt-BR" altLang="pt-BR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João </a:t>
            </a:r>
            <a:r>
              <a:rPr lang="pt-BR" altLang="pt-BR" sz="2000" b="1" i="1" dirty="0">
                <a:solidFill>
                  <a:srgbClr val="FF0000"/>
                </a:solidFill>
                <a:latin typeface="Cambria" panose="02040503050406030204" pitchFamily="18" charset="0"/>
              </a:rPr>
              <a:t>não </a:t>
            </a:r>
            <a:r>
              <a:rPr lang="pt-BR" altLang="pt-BR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é médico.</a:t>
            </a:r>
            <a:endParaRPr lang="pt-BR" altLang="pt-BR" sz="2000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lvl="1" algn="ctr" eaLnBrk="1" hangingPunct="1">
              <a:buClr>
                <a:srgbClr val="33CC33"/>
              </a:buClr>
            </a:pPr>
            <a:r>
              <a:rPr lang="pt-BR" altLang="pt-BR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Maria é estudante. </a:t>
            </a:r>
            <a:r>
              <a:rPr lang="pt-BR" altLang="pt-BR" sz="2000" b="1" dirty="0">
                <a:latin typeface="Cambria" panose="02040503050406030204" pitchFamily="18" charset="0"/>
              </a:rPr>
              <a:t>Negativa:</a:t>
            </a:r>
            <a:r>
              <a:rPr lang="pt-BR" altLang="pt-BR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pt-BR" altLang="pt-BR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Maria </a:t>
            </a:r>
            <a:r>
              <a:rPr lang="pt-BR" altLang="pt-BR" sz="2000" b="1" i="1" dirty="0">
                <a:solidFill>
                  <a:srgbClr val="FF0000"/>
                </a:solidFill>
                <a:latin typeface="Cambria" panose="02040503050406030204" pitchFamily="18" charset="0"/>
              </a:rPr>
              <a:t>não </a:t>
            </a:r>
            <a:r>
              <a:rPr lang="pt-BR" altLang="pt-BR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é estudante.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996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Conjuntiva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87421" y="1427986"/>
            <a:ext cx="636915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33CC33"/>
              </a:buCl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negar uma proposição no formato de conjunção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e 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faremos o seguinte:</a:t>
            </a:r>
          </a:p>
          <a:p>
            <a:pPr>
              <a:buClr>
                <a:srgbClr val="33CC33"/>
              </a:buClr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Negaremos a primeira parte (~p);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Negaremos a segunda parte (~q);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Trocaremos e por ou.</a:t>
            </a:r>
          </a:p>
          <a:p>
            <a:pPr eaLnBrk="1" hangingPunct="1">
              <a:buClr>
                <a:srgbClr val="33CC33"/>
              </a:buClr>
            </a:pPr>
            <a:endParaRPr lang="pt-BR" altLang="pt-BR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799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Conjuntiva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87420" y="1087589"/>
            <a:ext cx="758304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rgbClr val="33CC33"/>
              </a:buClr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questão dirá: “Não é verdade que João é médico e Pedro é dentista”, e pedirá que encontremos, entre as opções de resposta, aquela frase que seja logicamente equivalente a esta fornecida.</a:t>
            </a:r>
          </a:p>
          <a:p>
            <a:pPr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Solução:</a:t>
            </a:r>
          </a:p>
          <a:p>
            <a:pPr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Nega-se a primeira parte (~p)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 não é médico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Nega-se a segunda parte (~q)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 não é dentista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Troca-se E por OU, e o resultado final será o seguinte:</a:t>
            </a:r>
          </a:p>
          <a:p>
            <a:pPr marL="1257300" lvl="2" indent="-342900"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33CC33"/>
              </a:buClr>
            </a:pPr>
            <a:endParaRPr lang="pt-BR" altLang="pt-BR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360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Conjuntiva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87420" y="1087589"/>
            <a:ext cx="7583043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rgbClr val="33CC33"/>
              </a:buClr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questão dirá: “Não é verdade que João é médico e Pedro é dentista”, e pedirá que encontremos, entre as opções de resposta, aquela frase que seja logicamente equivalente a esta fornecida.</a:t>
            </a:r>
          </a:p>
          <a:p>
            <a:pPr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Solução:</a:t>
            </a:r>
          </a:p>
          <a:p>
            <a:pPr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Nega-se a primeira parte (~p)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 não é médico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Nega-se a segunda parte (~q)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 não é dentista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Troca-se E por OU, e o resultado final será o seguinte:</a:t>
            </a:r>
          </a:p>
          <a:p>
            <a:pPr marL="1257300" lvl="2" indent="-342900"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ctr"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 NÃO É MÉDICO OU PEDRO NÃO É DENTISTA.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33CC33"/>
              </a:buClr>
            </a:pPr>
            <a:endParaRPr lang="pt-BR" altLang="pt-BR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2598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Conjuntiva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574" y="1087589"/>
            <a:ext cx="871537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33CC33"/>
              </a:buClr>
              <a:defRPr/>
            </a:pPr>
            <a:r>
              <a:rPr lang="pt-BR" sz="2000" dirty="0">
                <a:latin typeface="Cambria" pitchFamily="18" charset="0"/>
                <a:cs typeface="Arial" charset="0"/>
              </a:rPr>
              <a:t>Traduzindo para a linguagem da lógica, dizemos que:</a:t>
            </a:r>
          </a:p>
          <a:p>
            <a:pPr marL="1257300" lvl="2" indent="-342900">
              <a:defRPr/>
            </a:pPr>
            <a:endParaRPr lang="pt-BR" sz="2000" b="1" dirty="0">
              <a:latin typeface="Cambria" pitchFamily="18" charset="0"/>
              <a:cs typeface="Arial" charset="0"/>
            </a:endParaRPr>
          </a:p>
          <a:p>
            <a:pPr marL="1257300" lvl="2" indent="-342900">
              <a:defRPr/>
            </a:pPr>
            <a:endParaRPr lang="pt-BR" sz="2000" b="1" dirty="0">
              <a:latin typeface="Cambria" pitchFamily="18" charset="0"/>
              <a:cs typeface="Arial" charset="0"/>
            </a:endParaRPr>
          </a:p>
          <a:p>
            <a:pPr marL="1257300" lvl="2" indent="-342900">
              <a:defRPr/>
            </a:pPr>
            <a:endParaRPr lang="pt-BR" sz="2000" b="1" dirty="0">
              <a:latin typeface="Cambria" pitchFamily="18" charset="0"/>
              <a:cs typeface="Arial" charset="0"/>
            </a:endParaRPr>
          </a:p>
          <a:p>
            <a:pPr>
              <a:buClr>
                <a:srgbClr val="33CC33"/>
              </a:buClr>
              <a:defRPr/>
            </a:pPr>
            <a:r>
              <a:rPr lang="pt-BR" sz="2000" b="1" dirty="0">
                <a:latin typeface="Cambria" pitchFamily="18" charset="0"/>
                <a:cs typeface="Arial" charset="0"/>
              </a:rPr>
              <a:t>Como fomos chegar à essa conclusão?</a:t>
            </a:r>
          </a:p>
          <a:p>
            <a:pPr marL="342900" indent="-342900">
              <a:buClr>
                <a:srgbClr val="33CC33"/>
              </a:buClr>
              <a:defRPr/>
            </a:pPr>
            <a:endParaRPr lang="pt-BR" sz="2000" b="1" i="1" dirty="0">
              <a:latin typeface="Cambria" pitchFamily="18" charset="0"/>
              <a:cs typeface="Arial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Cambria" pitchFamily="18" charset="0"/>
              <a:cs typeface="Arial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Cambria" pitchFamily="18" charset="0"/>
              <a:cs typeface="Arial" charset="0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CF3263C-5A5B-87F0-07DA-441E9C447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57" y="2857348"/>
            <a:ext cx="3000375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411E2CE-5B25-EEB4-0791-F1469FA58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709" y="1749437"/>
            <a:ext cx="1973343" cy="4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590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Disjuntiva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254450"/>
            <a:ext cx="742793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33CC33"/>
              </a:buCl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negar uma proposição no formato de disjunção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ou 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faremos o seguinte:</a:t>
            </a:r>
          </a:p>
          <a:p>
            <a:pPr>
              <a:buClr>
                <a:srgbClr val="33CC33"/>
              </a:buClr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Negaremos a primeira parte (~p);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Negaremos a segunda parte (~q);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Trocaremos ou por e.</a:t>
            </a:r>
          </a:p>
          <a:p>
            <a:pPr marL="342900" indent="-342900">
              <a:buClr>
                <a:srgbClr val="33CC33"/>
              </a:buClr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Cambria" pitchFamily="18" charset="0"/>
              <a:cs typeface="Arial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394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Disjuntiva Inclusiva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254450"/>
            <a:ext cx="742793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33CC33"/>
              </a:buCl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negar uma proposição no formato de disjunção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ou 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faremos o seguinte:</a:t>
            </a:r>
          </a:p>
          <a:p>
            <a:pPr>
              <a:buClr>
                <a:srgbClr val="33CC33"/>
              </a:buClr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Negaremos a primeira parte (~p);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Negaremos a segunda parte (~q);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Trocaremos ou por e.</a:t>
            </a:r>
          </a:p>
          <a:p>
            <a:pPr marL="342900" indent="-342900">
              <a:buClr>
                <a:srgbClr val="33CC33"/>
              </a:buClr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Cambria" pitchFamily="18" charset="0"/>
              <a:cs typeface="Arial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154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Disjuntiva Inclusiva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254450"/>
            <a:ext cx="76209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Clr>
                <a:srgbClr val="33CC33"/>
              </a:buClr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questão dirá: “Não é verdade que Pedro é dentista ou Paulo é engenheiro”, e pedirá que encontremos, entre as opções de resposta, aquela frase que seja logicamente equivalente a esta fornecida.</a:t>
            </a:r>
          </a:p>
          <a:p>
            <a:pPr>
              <a:defRPr/>
            </a:pP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Solução:</a:t>
            </a:r>
          </a:p>
          <a:p>
            <a:pPr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Nega-se a primeira parte (~p)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 não é dentista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Nega-se a segunda parte (~q)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Paulo não é engenheiro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Troca-se OU por E, e o resultado final será o seguinte:</a:t>
            </a:r>
          </a:p>
          <a:p>
            <a:pPr marL="1257300" lvl="2" indent="-342900"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Cambria" pitchFamily="18" charset="0"/>
              <a:cs typeface="Arial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53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Disjuntiva Inclusiva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254450"/>
            <a:ext cx="762091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Clr>
                <a:srgbClr val="33CC33"/>
              </a:buClr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questão dirá: “Não é verdade que Pedro é dentista ou Paulo é engenheiro”, e pedirá que encontremos, entre as opções de resposta, aquela frase que seja logicamente equivalente a esta fornecida.</a:t>
            </a:r>
          </a:p>
          <a:p>
            <a:pPr>
              <a:defRPr/>
            </a:pP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Solução:</a:t>
            </a:r>
          </a:p>
          <a:p>
            <a:pPr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Nega-se a primeira parte (~p)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 não é dentista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Nega-se a segunda parte (~q)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Paulo não é engenheiro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Troca-se OU por E, e o resultado final será o seguinte:</a:t>
            </a:r>
          </a:p>
          <a:p>
            <a:pPr marL="1257300" lvl="2" indent="-342900"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ctr"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 NÃO É DENTISTA E PAULO NÃO É ENGENHEIRO.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Cambria" pitchFamily="18" charset="0"/>
              <a:cs typeface="Arial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9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Disjuntiva Inclusiva</a:t>
            </a:r>
          </a:p>
        </p:txBody>
      </p:sp>
      <p:sp>
        <p:nvSpPr>
          <p:cNvPr id="3" name="Retângulo 5">
            <a:extLst>
              <a:ext uri="{FF2B5EF4-FFF2-40B4-BE49-F238E27FC236}">
                <a16:creationId xmlns:a16="http://schemas.microsoft.com/office/drawing/2014/main" id="{4378C9D1-F547-01B3-8084-EF39F129B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140619"/>
            <a:ext cx="87153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33CC33"/>
              </a:buCl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Traduzindo para a linguagem da lógica, dizemos que:</a:t>
            </a:r>
          </a:p>
          <a:p>
            <a:pPr marL="1257300" lvl="2" indent="-342900"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33CC33"/>
              </a:buClr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33CC33"/>
              </a:buClr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chegamos a essa conclusão?</a:t>
            </a:r>
          </a:p>
          <a:p>
            <a:pPr marL="342900" indent="-342900">
              <a:buClr>
                <a:srgbClr val="33CC33"/>
              </a:buClr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BEA48A-C247-E995-042B-0A5709968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06" y="1743040"/>
            <a:ext cx="264318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FF59273F-D34A-73DF-FB3B-57581B7D7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05" y="3038474"/>
            <a:ext cx="2643187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95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 da Disciplina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6369158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Discord: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https://discord.gg/wt5CVZZWJs</a:t>
            </a: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Drive: tiny.cc/DrivedaTurma1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 algn="just">
              <a:buSzPts val="2000"/>
              <a:buFont typeface="Arial"/>
              <a:buAutoNum type="arabicPeriod"/>
            </a:pP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https://github.com/TarikPonciano/Programador-de-Sistema-SENAC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27652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Disjuntiva Exclusiva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254450"/>
            <a:ext cx="742793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33CC33"/>
              </a:buCl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negar uma proposição no formato de disjunção exclusiva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ou 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faremos o seguinte:</a:t>
            </a:r>
          </a:p>
          <a:p>
            <a:pPr>
              <a:buClr>
                <a:srgbClr val="33CC33"/>
              </a:buClr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Trocamos a disjunção por um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bicondicional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Cambria" pitchFamily="18" charset="0"/>
              <a:cs typeface="Arial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53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Disjuntiva Exclusiva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254450"/>
            <a:ext cx="7427935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33CC33"/>
              </a:buClr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“Ou João é rico ou Pedro é bonito.”</a:t>
            </a:r>
          </a:p>
          <a:p>
            <a:pPr>
              <a:buClr>
                <a:srgbClr val="33CC33"/>
              </a:buClr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João é rico</a:t>
            </a:r>
          </a:p>
          <a:p>
            <a:pPr>
              <a:buClr>
                <a:srgbClr val="33CC33"/>
              </a:buClr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Pedro é bonito</a:t>
            </a:r>
          </a:p>
          <a:p>
            <a:pPr>
              <a:buClr>
                <a:srgbClr val="33CC33"/>
              </a:buClr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Negando-a temos;</a:t>
            </a:r>
          </a:p>
          <a:p>
            <a:pPr algn="ctr"/>
            <a:endParaRPr lang="pt-BR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“João é rico </a:t>
            </a:r>
            <a:r>
              <a:rPr lang="pt-BR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e somente se</a:t>
            </a:r>
            <a:r>
              <a:rPr lang="pt-B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Pedro é bonito”</a:t>
            </a:r>
          </a:p>
          <a:p>
            <a:pPr>
              <a:buClr>
                <a:srgbClr val="33CC33"/>
              </a:buClr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Clr>
                <a:srgbClr val="33CC33"/>
              </a:buClr>
              <a:defRPr/>
            </a:pPr>
            <a:r>
              <a:rPr lang="fr-F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~(P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Q) = P ↔ Q</a:t>
            </a: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Cambria" pitchFamily="18" charset="0"/>
              <a:cs typeface="Arial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794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Disjuntiva Exclusiva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DCC239B-A6A1-709A-8A26-73C59001F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137128"/>
              </p:ext>
            </p:extLst>
          </p:nvPr>
        </p:nvGraphicFramePr>
        <p:xfrm>
          <a:off x="1991211" y="1300637"/>
          <a:ext cx="6318480" cy="2890919"/>
        </p:xfrm>
        <a:graphic>
          <a:graphicData uri="http://schemas.openxmlformats.org/drawingml/2006/table">
            <a:tbl>
              <a:tblPr firstRow="1" bandRow="1">
                <a:tableStyleId>{FF1A0088-3FF0-4591-AE8C-B39587EE2FD8}</a:tableStyleId>
              </a:tblPr>
              <a:tblGrid>
                <a:gridCol w="1263696">
                  <a:extLst>
                    <a:ext uri="{9D8B030D-6E8A-4147-A177-3AD203B41FA5}">
                      <a16:colId xmlns:a16="http://schemas.microsoft.com/office/drawing/2014/main" val="3572771441"/>
                    </a:ext>
                  </a:extLst>
                </a:gridCol>
                <a:gridCol w="1263696">
                  <a:extLst>
                    <a:ext uri="{9D8B030D-6E8A-4147-A177-3AD203B41FA5}">
                      <a16:colId xmlns:a16="http://schemas.microsoft.com/office/drawing/2014/main" val="3389025865"/>
                    </a:ext>
                  </a:extLst>
                </a:gridCol>
                <a:gridCol w="1263696">
                  <a:extLst>
                    <a:ext uri="{9D8B030D-6E8A-4147-A177-3AD203B41FA5}">
                      <a16:colId xmlns:a16="http://schemas.microsoft.com/office/drawing/2014/main" val="1029349522"/>
                    </a:ext>
                  </a:extLst>
                </a:gridCol>
                <a:gridCol w="1263696">
                  <a:extLst>
                    <a:ext uri="{9D8B030D-6E8A-4147-A177-3AD203B41FA5}">
                      <a16:colId xmlns:a16="http://schemas.microsoft.com/office/drawing/2014/main" val="1205380525"/>
                    </a:ext>
                  </a:extLst>
                </a:gridCol>
                <a:gridCol w="1263696">
                  <a:extLst>
                    <a:ext uri="{9D8B030D-6E8A-4147-A177-3AD203B41FA5}">
                      <a16:colId xmlns:a16="http://schemas.microsoft.com/office/drawing/2014/main" val="2523672640"/>
                    </a:ext>
                  </a:extLst>
                </a:gridCol>
              </a:tblGrid>
              <a:tr h="748411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⊕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~(P ⊕ 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pt-BR" sz="2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↔ Q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92012"/>
                  </a:ext>
                </a:extLst>
              </a:tr>
              <a:tr h="53562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69033"/>
                  </a:ext>
                </a:extLst>
              </a:tr>
              <a:tr h="53562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56008"/>
                  </a:ext>
                </a:extLst>
              </a:tr>
              <a:tr h="53562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37570"/>
                  </a:ext>
                </a:extLst>
              </a:tr>
              <a:tr h="53562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144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079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Condicional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254450"/>
            <a:ext cx="742793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33CC33"/>
              </a:buCl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negar uma proposição no formato condicional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faremos o seguinte:</a:t>
            </a:r>
          </a:p>
          <a:p>
            <a:pPr>
              <a:buClr>
                <a:srgbClr val="33CC33"/>
              </a:buClr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Mantém-se a primeira parte (p);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Nega-se a segunda parte (~q).</a:t>
            </a:r>
          </a:p>
          <a:p>
            <a:pPr marL="342900" indent="-342900">
              <a:buClr>
                <a:srgbClr val="33CC33"/>
              </a:buClr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Cambria" pitchFamily="18" charset="0"/>
              <a:cs typeface="Arial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75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Condicional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254450"/>
            <a:ext cx="742793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Clr>
                <a:srgbClr val="33CC33"/>
              </a:buClr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fica a negativa de “se chover então levarei o guarda-chuva”.</a:t>
            </a:r>
          </a:p>
          <a:p>
            <a:pPr>
              <a:defRPr/>
            </a:pP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Mantém-se a primeira parte (p)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Chove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Nega-se a segunda parte (~q)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levo o guarda-chuva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257300" lvl="2" indent="-342900"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ctr"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CHOVE E NÃO LEVO O GUARDA-CHUVA.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57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Condicional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254450"/>
            <a:ext cx="742793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33CC33"/>
              </a:buClr>
              <a:defRPr/>
            </a:pP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Traduzindo para a linguagem da lógica, dizemos que:</a:t>
            </a:r>
          </a:p>
          <a:p>
            <a:pPr marL="1257300" lvl="2" indent="-342900"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33CC33"/>
              </a:buClr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33CC33"/>
              </a:buClr>
              <a:defRPr/>
            </a:pP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ficaria a tabela verdade?</a:t>
            </a:r>
          </a:p>
          <a:p>
            <a:pPr marL="342900" indent="-342900" algn="ctr">
              <a:buClr>
                <a:srgbClr val="33CC33"/>
              </a:buClr>
              <a:defRPr/>
            </a:pPr>
            <a:r>
              <a:rPr lang="pt-BR" sz="6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? ?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F58FF235-C41D-AC5C-2C8E-FD1AA1C2B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74" y="2000250"/>
            <a:ext cx="26431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645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</a:t>
            </a: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Bicondicional</a:t>
            </a:r>
            <a:endParaRPr lang="pt-BR"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254450"/>
            <a:ext cx="74279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7ADF3A-BA9A-0E2D-442A-A8CCA99DBE73}"/>
              </a:ext>
            </a:extLst>
          </p:cNvPr>
          <p:cNvSpPr txBox="1"/>
          <p:nvPr/>
        </p:nvSpPr>
        <p:spPr>
          <a:xfrm>
            <a:off x="1844473" y="1254450"/>
            <a:ext cx="64647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CC33"/>
              </a:buCl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negar uma proposição no formato condicional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faremos o seguinte:</a:t>
            </a:r>
          </a:p>
          <a:p>
            <a:pPr>
              <a:buClr>
                <a:srgbClr val="33CC33"/>
              </a:buClr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Transformamos em condicional ligadas por conjunção: p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= [(p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q) e (q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p)]</a:t>
            </a:r>
          </a:p>
          <a:p>
            <a:pPr marL="1371600" lvl="2" indent="-457200">
              <a:buFont typeface="+mj-lt"/>
              <a:buAutoNum type="arabicPeriod"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Nega-se toda a expressão</a:t>
            </a:r>
          </a:p>
          <a:p>
            <a:pPr marL="1371600" lvl="2" indent="-457200">
              <a:buFont typeface="+mj-lt"/>
              <a:buAutoNum type="arabicPeriod"/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algn="ctr"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~(p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q) = [(p e ~q) ou (q e ~p)]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4B5C2CF-F124-E60A-9910-D4548B8F4F14}"/>
              </a:ext>
            </a:extLst>
          </p:cNvPr>
          <p:cNvSpPr txBox="1"/>
          <p:nvPr/>
        </p:nvSpPr>
        <p:spPr>
          <a:xfrm>
            <a:off x="2819956" y="4277017"/>
            <a:ext cx="56499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(</a:t>
            </a:r>
            <a:r>
              <a:rPr lang="pt-BR" sz="2000" dirty="0" err="1">
                <a:solidFill>
                  <a:srgbClr val="FF0000"/>
                </a:solidFill>
              </a:rPr>
              <a:t>Obs</a:t>
            </a:r>
            <a:r>
              <a:rPr lang="pt-BR" sz="2000" dirty="0">
                <a:solidFill>
                  <a:srgbClr val="FF0000"/>
                </a:solidFill>
              </a:rPr>
              <a:t>: a BICONDICIONAL tem esse nome: porque equivale a duas condicionais!) </a:t>
            </a:r>
          </a:p>
        </p:txBody>
      </p:sp>
    </p:spTree>
    <p:extLst>
      <p:ext uri="{BB962C8B-B14F-4D97-AF65-F5344CB8AC3E}">
        <p14:creationId xmlns:p14="http://schemas.microsoft.com/office/powerpoint/2010/main" val="766316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Tabela de Negação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254450"/>
            <a:ext cx="74279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10BDB079-696D-CA39-A1B5-81E49F6F5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96010"/>
              </p:ext>
            </p:extLst>
          </p:nvPr>
        </p:nvGraphicFramePr>
        <p:xfrm>
          <a:off x="2296012" y="1608393"/>
          <a:ext cx="5828856" cy="1854200"/>
        </p:xfrm>
        <a:graphic>
          <a:graphicData uri="http://schemas.openxmlformats.org/drawingml/2006/table">
            <a:tbl>
              <a:tblPr firstRow="1" bandRow="1">
                <a:tableStyleId>{FF1A0088-3FF0-4591-AE8C-B39587EE2FD8}</a:tableStyleId>
              </a:tblPr>
              <a:tblGrid>
                <a:gridCol w="2780856">
                  <a:extLst>
                    <a:ext uri="{9D8B030D-6E8A-4147-A177-3AD203B41FA5}">
                      <a16:colId xmlns:a16="http://schemas.microsoft.com/office/drawing/2014/main" val="42120758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36971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Negativa de (p e q)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~p ou ~q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4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Negativa de (p ou 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~p e ~q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79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Negativa de (ou p ou q)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 ↔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7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Negativa de (p </a:t>
                      </a:r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itchFamily="2" charset="2"/>
                        </a:rPr>
                        <a:t></a:t>
                      </a:r>
                      <a:r>
                        <a:rPr lang="pt-BR" dirty="0"/>
                        <a:t> q)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 e ~q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3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Negativa de (</a:t>
                      </a:r>
                      <a:r>
                        <a:rPr lang="pt-BR" dirty="0" err="1"/>
                        <a:t>p↔q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[(p e ~q) ou (q e ~p)]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66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154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5"/>
          <p:cNvSpPr txBox="1">
            <a:spLocks noGrp="1"/>
          </p:cNvSpPr>
          <p:nvPr>
            <p:ph type="ctrTitle"/>
          </p:nvPr>
        </p:nvSpPr>
        <p:spPr>
          <a:xfrm>
            <a:off x="2106771" y="1852628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 dirty="0">
                <a:solidFill>
                  <a:srgbClr val="252525"/>
                </a:solidFill>
              </a:rPr>
              <a:t>obrigado</a:t>
            </a:r>
            <a:r>
              <a:rPr lang="es" sz="6400" dirty="0">
                <a:solidFill>
                  <a:srgbClr val="174584"/>
                </a:solidFill>
              </a:rPr>
              <a:t>!</a:t>
            </a:r>
            <a:endParaRPr sz="6400" dirty="0">
              <a:solidFill>
                <a:srgbClr val="174584"/>
              </a:solidFill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7D24FA3C-6D44-DB4A-A9E2-8075D988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6160" y="3780429"/>
            <a:ext cx="1571756" cy="50924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680881"/>
            <a:ext cx="7100306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https://www.infoescola.com/matematica/logica-proposicional/</a:t>
            </a:r>
            <a:endParaRPr 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https://www.infoescola.com/matematica/conectivos-logicos/</a:t>
            </a:r>
            <a:endParaRPr 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https://www.infoescola.com/matematica/classificacao-de-proposicoes-logicas/</a:t>
            </a: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lang="pt-BR" sz="16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pt-BR" sz="1600" dirty="0">
                <a:hlinkClick r:id="rId4"/>
              </a:rPr>
              <a:t>https://educative.com.br/wp-content/uploads/2019/08/Exerc%C3%ADcios-neg-e-equiv.pdf</a:t>
            </a:r>
            <a:endParaRPr 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pt-BR" sz="1600" dirty="0">
                <a:hlinkClick r:id="rId5"/>
              </a:rPr>
              <a:t>https://voceconcursado.com.br/blog/equivalencia-logica-aula-pratica-completa/</a:t>
            </a:r>
            <a:endParaRPr 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pt-BR" sz="1600" dirty="0"/>
              <a:t>https://www.atfcursosjuridicos.com.br/repositorio/material/15053377219336-11fichadeaulaequivalenciasenegacoes.pdf</a:t>
            </a:r>
          </a:p>
        </p:txBody>
      </p:sp>
    </p:spTree>
    <p:extLst>
      <p:ext uri="{BB962C8B-B14F-4D97-AF65-F5344CB8AC3E}">
        <p14:creationId xmlns:p14="http://schemas.microsoft.com/office/powerpoint/2010/main" val="375862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Equivalência Lógica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636915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Dizemos que duas proposições são logicamente equivalentes (ou simplesmente equivalentes) quando os resultados de suas tabelas-verdade são idênticos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consequência prática da equivalência lógica é que ao trocar uma dada proposição por qualquer outra que lhe seja equivalente, estamos apenas mudando a maneira de dizê-la.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9404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680881"/>
            <a:ext cx="7100306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pt-BR" sz="1600" dirty="0">
                <a:hlinkClick r:id="rId3"/>
              </a:rPr>
              <a:t>https://docente.ifrn.edu.br/cleonelima/disciplinas/fundamentos-de-programacao-2.8401.1m/fundamentos-de-logica-e-algoritmos-1.8401.1v/apostila-equivalencias-logicas</a:t>
            </a:r>
            <a:endParaRPr 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pt-BR" sz="1600" dirty="0"/>
              <a:t>https://docente.ifrn.edu.br/cleonelima/disciplinas/fundamentos-de-programacao-2.8401.1m/fundamentos-de-logica-e-algoritmos-1.8401.1v/negacao-de-proposicoes-simples-e-compostas/view</a:t>
            </a:r>
          </a:p>
        </p:txBody>
      </p:sp>
    </p:spTree>
    <p:extLst>
      <p:ext uri="{BB962C8B-B14F-4D97-AF65-F5344CB8AC3E}">
        <p14:creationId xmlns:p14="http://schemas.microsoft.com/office/powerpoint/2010/main" val="46446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Equivalências Básicas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636915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e p = p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André é inocente e inocente = André é inocente 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ou p = p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 foi ao cinema ou ao cinema = Ana foi ao cinema 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e q = q e p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cavalo é forte e veloz = O cavalo é veloz e forte </a:t>
            </a:r>
            <a:endParaRPr lang="pt-BR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54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Equivalências Básicas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636915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ou q = q ou p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carro é branco ou azul = O carro é azul ou branco 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↔ q = q ↔ p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Amo se e somente se vivo = Vivo se e somente se amo. 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↔ q =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p→q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q→p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Amo se e somente se vivo = Se amo então vivo, e se vivo então amo</a:t>
            </a:r>
            <a:endParaRPr lang="pt-BR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313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Equivalências Básicas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36F582-9EE5-6098-7E5B-2B6F714A9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1662112"/>
            <a:ext cx="24860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8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Equivalências da Condicional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7574191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Estas equivalências podem ser verificadas, ou seja, demonstradas, por meio da comparação entre as tabelas-verdade.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p então q = Se não q então não p. 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 chove então me molho = Se não me molho então não chove 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p então q = Não p ou q. 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 estudo então passo no concurso = Não estudo ou passo no concurso</a:t>
            </a:r>
            <a:endParaRPr lang="pt-BR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E1AF72-1E31-9858-9F88-33C78BFD9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57" y="4165539"/>
            <a:ext cx="22669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1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Leis Associativas, Distributivas e da Dupla Negação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2C2A36-6152-4E73-DA54-996DDA2C9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1102779"/>
            <a:ext cx="4924425" cy="25241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8281BEE-81C1-4B41-20CC-E0CE9B6BD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787" y="3582269"/>
            <a:ext cx="4000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7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Leis Associativas, Distributivas e da Dupla Negação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1FFC4E-4D90-28A5-5F17-8EE89F3B6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707" y="1447344"/>
            <a:ext cx="61531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93906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u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1421</Words>
  <Application>Microsoft Office PowerPoint</Application>
  <PresentationFormat>Apresentação na tela (16:9)</PresentationFormat>
  <Paragraphs>213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Cambria</vt:lpstr>
      <vt:lpstr>Spectral Light</vt:lpstr>
      <vt:lpstr>Montserrat ExtraBold</vt:lpstr>
      <vt:lpstr>Wingdings</vt:lpstr>
      <vt:lpstr>Times New Roman</vt:lpstr>
      <vt:lpstr>Arial</vt:lpstr>
      <vt:lpstr>Elegant Blue</vt:lpstr>
      <vt:lpstr>Lógica Proposicional – Equivalências  Profº. Tarik Ponciano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Doraneide Albuquerque Fernandes</dc:creator>
  <cp:lastModifiedBy>Tarik Ponciano</cp:lastModifiedBy>
  <cp:revision>27</cp:revision>
  <dcterms:modified xsi:type="dcterms:W3CDTF">2022-10-28T02:25:47Z</dcterms:modified>
</cp:coreProperties>
</file>