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7" r:id="rId40"/>
    <p:sldId id="298" r:id="rId41"/>
    <p:sldId id="299" r:id="rId42"/>
    <p:sldId id="300" r:id="rId43"/>
    <p:sldId id="301" r:id="rId44"/>
    <p:sldId id="302" r:id="rId45"/>
  </p:sldIdLst>
  <p:sldSz cx="9144000" cy="5143500" type="screen16x9"/>
  <p:notesSz cx="6858000" cy="9144000"/>
  <p:embeddedFontLst>
    <p:embeddedFont>
      <p:font typeface="Montserrat ExtraBold" panose="00000900000000000000" pitchFamily="2" charset="0"/>
      <p:bold r:id="rId47"/>
      <p:boldItalic r:id="rId48"/>
    </p:embeddedFont>
    <p:embeddedFont>
      <p:font typeface="Spectral Light"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7">
          <p15:clr>
            <a:srgbClr val="A4A3A4"/>
          </p15:clr>
        </p15:guide>
        <p15:guide id="2" pos="5558">
          <p15:clr>
            <a:srgbClr val="A4A3A4"/>
          </p15:clr>
        </p15:guide>
        <p15:guide id="3" pos="1304">
          <p15:clr>
            <a:srgbClr val="A4A3A4"/>
          </p15:clr>
        </p15:guide>
        <p15:guide id="4" orient="horz" pos="1620">
          <p15:clr>
            <a:srgbClr val="A4A3A4"/>
          </p15:clr>
        </p15:guide>
        <p15:guide id="5" orient="horz" pos="2623">
          <p15:clr>
            <a:srgbClr val="A4A3A4"/>
          </p15:clr>
        </p15:guide>
        <p15:guide id="6" pos="4320">
          <p15:clr>
            <a:srgbClr val="A4A3A4"/>
          </p15:clr>
        </p15:guide>
        <p15:guide id="7" pos="3118">
          <p15:clr>
            <a:srgbClr val="A4A3A4"/>
          </p15:clr>
        </p15:guide>
        <p15:guide id="8" pos="2976">
          <p15:clr>
            <a:srgbClr val="A4A3A4"/>
          </p15:clr>
        </p15:guide>
        <p15:guide id="9" orient="horz" pos="590">
          <p15:clr>
            <a:srgbClr val="A4A3A4"/>
          </p15:clr>
        </p15:guide>
        <p15:guide id="10" pos="2268">
          <p15:clr>
            <a:srgbClr val="A4A3A4"/>
          </p15:clr>
        </p15:guide>
        <p15:guide id="11" pos="3902">
          <p15:clr>
            <a:srgbClr val="A4A3A4"/>
          </p15:clr>
        </p15:guide>
        <p15:guide id="12" orient="horz" pos="1058">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jvgHeklpqXRe+T625n53himRDs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1CC4C0-73E2-4F35-8905-2889B0E1A8E7}">
  <a:tblStyle styleId="{AC1CC4C0-73E2-4F35-8905-2889B0E1A8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337"/>
        <p:guide pos="5558"/>
        <p:guide pos="1304"/>
        <p:guide orient="horz" pos="1620"/>
        <p:guide orient="horz" pos="2623"/>
        <p:guide pos="4320"/>
        <p:guide pos="3118"/>
        <p:guide pos="2976"/>
        <p:guide orient="horz" pos="590"/>
        <p:guide pos="2268"/>
        <p:guide pos="3902"/>
        <p:guide orient="horz" pos="10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 name="Google Shape;1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dc5160f6c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1dc5160f6c2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dc5160f6c2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1dc5160f6c2_0_2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dc5160f6c2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1dc5160f6c2_0_2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dc5160f6c2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1dc5160f6c2_0_2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dc5160f6c2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1dc5160f6c2_0_2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dc5160f6c2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1dc5160f6c2_0_2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dc5160f6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1dc5160f6c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dc5160f6c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1dc5160f6c2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dc5160f6c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1dc5160f6c2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dc5160f6c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dc5160f6c2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 name="Google Shape;2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dc5160f6c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dc5160f6c2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dc5160f6c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1dc5160f6c2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dc5160f6c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1dc5160f6c2_0_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dc5160f6c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dc5160f6c2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dc5160f6c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1dc5160f6c2_0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dc5160f6c2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1dc5160f6c2_0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dc5160f6c2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1dc5160f6c2_0_1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dc5160f6c2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1dc5160f6c2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c5160f6c2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1dc5160f6c2_0_1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dc5160f6c2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1dc5160f6c2_0_1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 name="Google Shape;3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dc5160f6c2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dc5160f6c2_0_2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1dc5160f6c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g1dc5160f6c2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1dc5160f6c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g1dc5160f6c2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5160f6c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1dc5160f6c2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dc5160f6c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1dc5160f6c2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dc5160f6c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1dc5160f6c2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c5160f6c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1dc5160f6c2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spTree>
      <p:nvGrpSpPr>
        <p:cNvPr id="1" name="Shape 8"/>
        <p:cNvGrpSpPr/>
        <p:nvPr/>
      </p:nvGrpSpPr>
      <p:grpSpPr>
        <a:xfrm>
          <a:off x="0" y="0"/>
          <a:ext cx="0" cy="0"/>
          <a:chOff x="0" y="0"/>
          <a:chExt cx="0" cy="0"/>
        </a:xfrm>
      </p:grpSpPr>
      <p:sp>
        <p:nvSpPr>
          <p:cNvPr id="9" name="Google Shape;9;p22"/>
          <p:cNvSpPr txBox="1">
            <a:spLocks noGrp="1"/>
          </p:cNvSpPr>
          <p:nvPr>
            <p:ph type="ctrTitle"/>
          </p:nvPr>
        </p:nvSpPr>
        <p:spPr>
          <a:xfrm>
            <a:off x="1516500" y="1001050"/>
            <a:ext cx="6809100" cy="314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52525"/>
              </a:buClr>
              <a:buSzPts val="4600"/>
              <a:buNone/>
              <a:defRPr sz="4600">
                <a:solidFill>
                  <a:srgbClr val="252525"/>
                </a:solidFill>
              </a:defRPr>
            </a:lvl1pPr>
            <a:lvl2pPr lvl="1" algn="ctr">
              <a:lnSpc>
                <a:spcPct val="100000"/>
              </a:lnSpc>
              <a:spcBef>
                <a:spcPts val="0"/>
              </a:spcBef>
              <a:spcAft>
                <a:spcPts val="0"/>
              </a:spcAft>
              <a:buClr>
                <a:srgbClr val="434343"/>
              </a:buClr>
              <a:buSzPts val="4800"/>
              <a:buNone/>
              <a:defRPr sz="4800">
                <a:solidFill>
                  <a:srgbClr val="434343"/>
                </a:solidFill>
              </a:defRPr>
            </a:lvl2pPr>
            <a:lvl3pPr lvl="2" algn="ctr">
              <a:lnSpc>
                <a:spcPct val="100000"/>
              </a:lnSpc>
              <a:spcBef>
                <a:spcPts val="0"/>
              </a:spcBef>
              <a:spcAft>
                <a:spcPts val="0"/>
              </a:spcAft>
              <a:buClr>
                <a:srgbClr val="434343"/>
              </a:buClr>
              <a:buSzPts val="4800"/>
              <a:buNone/>
              <a:defRPr sz="4800">
                <a:solidFill>
                  <a:srgbClr val="434343"/>
                </a:solidFill>
              </a:defRPr>
            </a:lvl3pPr>
            <a:lvl4pPr lvl="3" algn="ctr">
              <a:lnSpc>
                <a:spcPct val="100000"/>
              </a:lnSpc>
              <a:spcBef>
                <a:spcPts val="0"/>
              </a:spcBef>
              <a:spcAft>
                <a:spcPts val="0"/>
              </a:spcAft>
              <a:buClr>
                <a:srgbClr val="434343"/>
              </a:buClr>
              <a:buSzPts val="4800"/>
              <a:buNone/>
              <a:defRPr sz="4800">
                <a:solidFill>
                  <a:srgbClr val="434343"/>
                </a:solidFill>
              </a:defRPr>
            </a:lvl4pPr>
            <a:lvl5pPr lvl="4" algn="ctr">
              <a:lnSpc>
                <a:spcPct val="100000"/>
              </a:lnSpc>
              <a:spcBef>
                <a:spcPts val="0"/>
              </a:spcBef>
              <a:spcAft>
                <a:spcPts val="0"/>
              </a:spcAft>
              <a:buClr>
                <a:srgbClr val="434343"/>
              </a:buClr>
              <a:buSzPts val="4800"/>
              <a:buNone/>
              <a:defRPr sz="4800">
                <a:solidFill>
                  <a:srgbClr val="434343"/>
                </a:solidFill>
              </a:defRPr>
            </a:lvl5pPr>
            <a:lvl6pPr lvl="5" algn="ctr">
              <a:lnSpc>
                <a:spcPct val="100000"/>
              </a:lnSpc>
              <a:spcBef>
                <a:spcPts val="0"/>
              </a:spcBef>
              <a:spcAft>
                <a:spcPts val="0"/>
              </a:spcAft>
              <a:buClr>
                <a:srgbClr val="434343"/>
              </a:buClr>
              <a:buSzPts val="4800"/>
              <a:buNone/>
              <a:defRPr sz="4800">
                <a:solidFill>
                  <a:srgbClr val="434343"/>
                </a:solidFill>
              </a:defRPr>
            </a:lvl6pPr>
            <a:lvl7pPr lvl="6" algn="ctr">
              <a:lnSpc>
                <a:spcPct val="100000"/>
              </a:lnSpc>
              <a:spcBef>
                <a:spcPts val="0"/>
              </a:spcBef>
              <a:spcAft>
                <a:spcPts val="0"/>
              </a:spcAft>
              <a:buClr>
                <a:srgbClr val="434343"/>
              </a:buClr>
              <a:buSzPts val="4800"/>
              <a:buNone/>
              <a:defRPr sz="4800">
                <a:solidFill>
                  <a:srgbClr val="434343"/>
                </a:solidFill>
              </a:defRPr>
            </a:lvl7pPr>
            <a:lvl8pPr lvl="7" algn="ctr">
              <a:lnSpc>
                <a:spcPct val="100000"/>
              </a:lnSpc>
              <a:spcBef>
                <a:spcPts val="0"/>
              </a:spcBef>
              <a:spcAft>
                <a:spcPts val="0"/>
              </a:spcAft>
              <a:buClr>
                <a:srgbClr val="434343"/>
              </a:buClr>
              <a:buSzPts val="4800"/>
              <a:buNone/>
              <a:defRPr sz="4800">
                <a:solidFill>
                  <a:srgbClr val="434343"/>
                </a:solidFill>
              </a:defRPr>
            </a:lvl8pPr>
            <a:lvl9pPr lvl="8" algn="ctr">
              <a:lnSpc>
                <a:spcPct val="100000"/>
              </a:lnSpc>
              <a:spcBef>
                <a:spcPts val="0"/>
              </a:spcBef>
              <a:spcAft>
                <a:spcPts val="0"/>
              </a:spcAft>
              <a:buClr>
                <a:srgbClr val="434343"/>
              </a:buClr>
              <a:buSzPts val="4800"/>
              <a:buNone/>
              <a:defRPr sz="4800">
                <a:solidFill>
                  <a:srgbClr val="434343"/>
                </a:solidFill>
              </a:defRPr>
            </a:lvl9pPr>
          </a:lstStyle>
          <a:p>
            <a:endParaRPr/>
          </a:p>
        </p:txBody>
      </p:sp>
      <p:sp>
        <p:nvSpPr>
          <p:cNvPr id="10" name="Google Shape;10;p22"/>
          <p:cNvSpPr/>
          <p:nvPr/>
        </p:nvSpPr>
        <p:spPr>
          <a:xfrm rot="-5400000">
            <a:off x="-1173125" y="2799675"/>
            <a:ext cx="4615200" cy="92400"/>
          </a:xfrm>
          <a:prstGeom prst="rect">
            <a:avLst/>
          </a:prstGeom>
          <a:solidFill>
            <a:srgbClr val="1745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2"/>
          <p:cNvSpPr txBox="1">
            <a:spLocks noGrp="1"/>
          </p:cNvSpPr>
          <p:nvPr>
            <p:ph type="subTitle" idx="1"/>
          </p:nvPr>
        </p:nvSpPr>
        <p:spPr>
          <a:xfrm rot="-5400000">
            <a:off x="-1772935" y="1844264"/>
            <a:ext cx="4950600" cy="578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1pPr>
            <a:lvl2pPr lvl="1"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2pPr>
            <a:lvl3pPr lvl="2"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3pPr>
            <a:lvl4pPr lvl="3"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4pPr>
            <a:lvl5pPr lvl="4"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5pPr>
            <a:lvl6pPr lvl="5"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6pPr>
            <a:lvl7pPr lvl="6"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7pPr>
            <a:lvl8pPr lvl="7"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8pPr>
            <a:lvl9pPr lvl="8"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Title &amp; subtitle slide" type="secHead">
  <p:cSld name="SECTION_HEADER">
    <p:bg>
      <p:bgPr>
        <a:noFill/>
        <a:effectLst/>
      </p:bgPr>
    </p:bg>
    <p:spTree>
      <p:nvGrpSpPr>
        <p:cNvPr id="1" name="Shape 12"/>
        <p:cNvGrpSpPr/>
        <p:nvPr/>
      </p:nvGrpSpPr>
      <p:grpSpPr>
        <a:xfrm>
          <a:off x="0" y="0"/>
          <a:ext cx="0" cy="0"/>
          <a:chOff x="0" y="0"/>
          <a:chExt cx="0" cy="0"/>
        </a:xfrm>
      </p:grpSpPr>
      <p:sp>
        <p:nvSpPr>
          <p:cNvPr id="13" name="Google Shape;13;p23"/>
          <p:cNvSpPr txBox="1">
            <a:spLocks noGrp="1"/>
          </p:cNvSpPr>
          <p:nvPr>
            <p:ph type="title"/>
          </p:nvPr>
        </p:nvSpPr>
        <p:spPr>
          <a:xfrm>
            <a:off x="1477425" y="2095075"/>
            <a:ext cx="3942300" cy="158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373334"/>
              </a:buClr>
              <a:buSzPts val="3300"/>
              <a:buNone/>
              <a:defRPr sz="3300">
                <a:solidFill>
                  <a:srgbClr val="373334"/>
                </a:solidFill>
              </a:defRPr>
            </a:lvl1pPr>
            <a:lvl2pPr lvl="1" algn="l">
              <a:lnSpc>
                <a:spcPct val="100000"/>
              </a:lnSpc>
              <a:spcBef>
                <a:spcPts val="0"/>
              </a:spcBef>
              <a:spcAft>
                <a:spcPts val="0"/>
              </a:spcAft>
              <a:buClr>
                <a:srgbClr val="373334"/>
              </a:buClr>
              <a:buSzPts val="3300"/>
              <a:buNone/>
              <a:defRPr sz="3300">
                <a:solidFill>
                  <a:srgbClr val="373334"/>
                </a:solidFill>
              </a:defRPr>
            </a:lvl2pPr>
            <a:lvl3pPr lvl="2" algn="l">
              <a:lnSpc>
                <a:spcPct val="100000"/>
              </a:lnSpc>
              <a:spcBef>
                <a:spcPts val="0"/>
              </a:spcBef>
              <a:spcAft>
                <a:spcPts val="0"/>
              </a:spcAft>
              <a:buClr>
                <a:srgbClr val="373334"/>
              </a:buClr>
              <a:buSzPts val="3300"/>
              <a:buNone/>
              <a:defRPr sz="3300">
                <a:solidFill>
                  <a:srgbClr val="373334"/>
                </a:solidFill>
              </a:defRPr>
            </a:lvl3pPr>
            <a:lvl4pPr lvl="3" algn="l">
              <a:lnSpc>
                <a:spcPct val="100000"/>
              </a:lnSpc>
              <a:spcBef>
                <a:spcPts val="0"/>
              </a:spcBef>
              <a:spcAft>
                <a:spcPts val="0"/>
              </a:spcAft>
              <a:buClr>
                <a:srgbClr val="373334"/>
              </a:buClr>
              <a:buSzPts val="3300"/>
              <a:buNone/>
              <a:defRPr sz="3300">
                <a:solidFill>
                  <a:srgbClr val="373334"/>
                </a:solidFill>
              </a:defRPr>
            </a:lvl4pPr>
            <a:lvl5pPr lvl="4" algn="l">
              <a:lnSpc>
                <a:spcPct val="100000"/>
              </a:lnSpc>
              <a:spcBef>
                <a:spcPts val="0"/>
              </a:spcBef>
              <a:spcAft>
                <a:spcPts val="0"/>
              </a:spcAft>
              <a:buClr>
                <a:srgbClr val="373334"/>
              </a:buClr>
              <a:buSzPts val="3300"/>
              <a:buNone/>
              <a:defRPr sz="3300">
                <a:solidFill>
                  <a:srgbClr val="373334"/>
                </a:solidFill>
              </a:defRPr>
            </a:lvl5pPr>
            <a:lvl6pPr lvl="5" algn="l">
              <a:lnSpc>
                <a:spcPct val="100000"/>
              </a:lnSpc>
              <a:spcBef>
                <a:spcPts val="0"/>
              </a:spcBef>
              <a:spcAft>
                <a:spcPts val="0"/>
              </a:spcAft>
              <a:buClr>
                <a:srgbClr val="373334"/>
              </a:buClr>
              <a:buSzPts val="3300"/>
              <a:buNone/>
              <a:defRPr sz="3300">
                <a:solidFill>
                  <a:srgbClr val="373334"/>
                </a:solidFill>
              </a:defRPr>
            </a:lvl6pPr>
            <a:lvl7pPr lvl="6" algn="l">
              <a:lnSpc>
                <a:spcPct val="100000"/>
              </a:lnSpc>
              <a:spcBef>
                <a:spcPts val="0"/>
              </a:spcBef>
              <a:spcAft>
                <a:spcPts val="0"/>
              </a:spcAft>
              <a:buClr>
                <a:srgbClr val="373334"/>
              </a:buClr>
              <a:buSzPts val="3300"/>
              <a:buNone/>
              <a:defRPr sz="3300">
                <a:solidFill>
                  <a:srgbClr val="373334"/>
                </a:solidFill>
              </a:defRPr>
            </a:lvl7pPr>
            <a:lvl8pPr lvl="7" algn="l">
              <a:lnSpc>
                <a:spcPct val="100000"/>
              </a:lnSpc>
              <a:spcBef>
                <a:spcPts val="0"/>
              </a:spcBef>
              <a:spcAft>
                <a:spcPts val="0"/>
              </a:spcAft>
              <a:buClr>
                <a:srgbClr val="373334"/>
              </a:buClr>
              <a:buSzPts val="3300"/>
              <a:buNone/>
              <a:defRPr sz="3300">
                <a:solidFill>
                  <a:srgbClr val="373334"/>
                </a:solidFill>
              </a:defRPr>
            </a:lvl8pPr>
            <a:lvl9pPr lvl="8" algn="l">
              <a:lnSpc>
                <a:spcPct val="100000"/>
              </a:lnSpc>
              <a:spcBef>
                <a:spcPts val="0"/>
              </a:spcBef>
              <a:spcAft>
                <a:spcPts val="0"/>
              </a:spcAft>
              <a:buClr>
                <a:srgbClr val="373334"/>
              </a:buClr>
              <a:buSzPts val="3300"/>
              <a:buNone/>
              <a:defRPr sz="3300">
                <a:solidFill>
                  <a:srgbClr val="373334"/>
                </a:solidFill>
              </a:defRPr>
            </a:lvl9pPr>
          </a:lstStyle>
          <a:p>
            <a:endParaRPr/>
          </a:p>
        </p:txBody>
      </p:sp>
      <p:sp>
        <p:nvSpPr>
          <p:cNvPr id="14" name="Google Shape;14;p23"/>
          <p:cNvSpPr txBox="1">
            <a:spLocks noGrp="1"/>
          </p:cNvSpPr>
          <p:nvPr>
            <p:ph type="subTitle" idx="1"/>
          </p:nvPr>
        </p:nvSpPr>
        <p:spPr>
          <a:xfrm>
            <a:off x="1477425" y="4030950"/>
            <a:ext cx="2770200" cy="57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rgbClr val="666666"/>
                </a:solidFill>
                <a:latin typeface="Spectral Light"/>
                <a:ea typeface="Spectral Light"/>
                <a:cs typeface="Spectral Light"/>
                <a:sym typeface="Spectral Light"/>
              </a:defRPr>
            </a:lvl1pPr>
            <a:lvl2pPr lvl="1" algn="l">
              <a:lnSpc>
                <a:spcPct val="100000"/>
              </a:lnSpc>
              <a:spcBef>
                <a:spcPts val="0"/>
              </a:spcBef>
              <a:spcAft>
                <a:spcPts val="0"/>
              </a:spcAft>
              <a:buSzPts val="1400"/>
              <a:buNone/>
              <a:defRPr>
                <a:solidFill>
                  <a:srgbClr val="666666"/>
                </a:solidFill>
                <a:latin typeface="Spectral Light"/>
                <a:ea typeface="Spectral Light"/>
                <a:cs typeface="Spectral Light"/>
                <a:sym typeface="Spectral Light"/>
              </a:defRPr>
            </a:lvl2pPr>
            <a:lvl3pPr lvl="2" algn="l">
              <a:lnSpc>
                <a:spcPct val="100000"/>
              </a:lnSpc>
              <a:spcBef>
                <a:spcPts val="0"/>
              </a:spcBef>
              <a:spcAft>
                <a:spcPts val="0"/>
              </a:spcAft>
              <a:buSzPts val="1400"/>
              <a:buNone/>
              <a:defRPr>
                <a:solidFill>
                  <a:srgbClr val="666666"/>
                </a:solidFill>
                <a:latin typeface="Spectral Light"/>
                <a:ea typeface="Spectral Light"/>
                <a:cs typeface="Spectral Light"/>
                <a:sym typeface="Spectral Light"/>
              </a:defRPr>
            </a:lvl3pPr>
            <a:lvl4pPr lvl="3" algn="l">
              <a:lnSpc>
                <a:spcPct val="100000"/>
              </a:lnSpc>
              <a:spcBef>
                <a:spcPts val="0"/>
              </a:spcBef>
              <a:spcAft>
                <a:spcPts val="0"/>
              </a:spcAft>
              <a:buSzPts val="1400"/>
              <a:buNone/>
              <a:defRPr>
                <a:solidFill>
                  <a:srgbClr val="666666"/>
                </a:solidFill>
                <a:latin typeface="Spectral Light"/>
                <a:ea typeface="Spectral Light"/>
                <a:cs typeface="Spectral Light"/>
                <a:sym typeface="Spectral Light"/>
              </a:defRPr>
            </a:lvl4pPr>
            <a:lvl5pPr lvl="4" algn="l">
              <a:lnSpc>
                <a:spcPct val="100000"/>
              </a:lnSpc>
              <a:spcBef>
                <a:spcPts val="0"/>
              </a:spcBef>
              <a:spcAft>
                <a:spcPts val="0"/>
              </a:spcAft>
              <a:buSzPts val="1400"/>
              <a:buNone/>
              <a:defRPr>
                <a:solidFill>
                  <a:srgbClr val="666666"/>
                </a:solidFill>
                <a:latin typeface="Spectral Light"/>
                <a:ea typeface="Spectral Light"/>
                <a:cs typeface="Spectral Light"/>
                <a:sym typeface="Spectral Light"/>
              </a:defRPr>
            </a:lvl5pPr>
            <a:lvl6pPr lvl="5" algn="l">
              <a:lnSpc>
                <a:spcPct val="100000"/>
              </a:lnSpc>
              <a:spcBef>
                <a:spcPts val="0"/>
              </a:spcBef>
              <a:spcAft>
                <a:spcPts val="0"/>
              </a:spcAft>
              <a:buSzPts val="1400"/>
              <a:buNone/>
              <a:defRPr>
                <a:solidFill>
                  <a:srgbClr val="666666"/>
                </a:solidFill>
                <a:latin typeface="Spectral Light"/>
                <a:ea typeface="Spectral Light"/>
                <a:cs typeface="Spectral Light"/>
                <a:sym typeface="Spectral Light"/>
              </a:defRPr>
            </a:lvl6pPr>
            <a:lvl7pPr lvl="6" algn="l">
              <a:lnSpc>
                <a:spcPct val="100000"/>
              </a:lnSpc>
              <a:spcBef>
                <a:spcPts val="0"/>
              </a:spcBef>
              <a:spcAft>
                <a:spcPts val="0"/>
              </a:spcAft>
              <a:buSzPts val="1400"/>
              <a:buNone/>
              <a:defRPr>
                <a:solidFill>
                  <a:srgbClr val="666666"/>
                </a:solidFill>
                <a:latin typeface="Spectral Light"/>
                <a:ea typeface="Spectral Light"/>
                <a:cs typeface="Spectral Light"/>
                <a:sym typeface="Spectral Light"/>
              </a:defRPr>
            </a:lvl7pPr>
            <a:lvl8pPr lvl="7" algn="l">
              <a:lnSpc>
                <a:spcPct val="100000"/>
              </a:lnSpc>
              <a:spcBef>
                <a:spcPts val="0"/>
              </a:spcBef>
              <a:spcAft>
                <a:spcPts val="0"/>
              </a:spcAft>
              <a:buSzPts val="1400"/>
              <a:buNone/>
              <a:defRPr>
                <a:solidFill>
                  <a:srgbClr val="666666"/>
                </a:solidFill>
                <a:latin typeface="Spectral Light"/>
                <a:ea typeface="Spectral Light"/>
                <a:cs typeface="Spectral Light"/>
                <a:sym typeface="Spectral Light"/>
              </a:defRPr>
            </a:lvl8pPr>
            <a:lvl9pPr lvl="8" algn="l">
              <a:lnSpc>
                <a:spcPct val="100000"/>
              </a:lnSpc>
              <a:spcBef>
                <a:spcPts val="0"/>
              </a:spcBef>
              <a:spcAft>
                <a:spcPts val="0"/>
              </a:spcAft>
              <a:buSzPts val="1400"/>
              <a:buNone/>
              <a:defRPr>
                <a:solidFill>
                  <a:srgbClr val="666666"/>
                </a:solidFill>
                <a:latin typeface="Spectral Light"/>
                <a:ea typeface="Spectral Light"/>
                <a:cs typeface="Spectral Light"/>
                <a:sym typeface="Spectral Light"/>
              </a:defRPr>
            </a:lvl9pPr>
          </a:lstStyle>
          <a:p>
            <a:endParaRPr/>
          </a:p>
        </p:txBody>
      </p:sp>
      <p:sp>
        <p:nvSpPr>
          <p:cNvPr id="15" name="Google Shape;15;p23"/>
          <p:cNvSpPr/>
          <p:nvPr/>
        </p:nvSpPr>
        <p:spPr>
          <a:xfrm rot="-5400000">
            <a:off x="-1173125" y="2799675"/>
            <a:ext cx="4615200" cy="92400"/>
          </a:xfrm>
          <a:prstGeom prst="rect">
            <a:avLst/>
          </a:prstGeom>
          <a:solidFill>
            <a:srgbClr val="1745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3"/>
          <p:cNvPicPr preferRelativeResize="0"/>
          <p:nvPr/>
        </p:nvPicPr>
        <p:blipFill rotWithShape="1">
          <a:blip r:embed="rId2">
            <a:alphaModFix/>
          </a:blip>
          <a:srcRect/>
          <a:stretch/>
        </p:blipFill>
        <p:spPr>
          <a:xfrm>
            <a:off x="335711" y="4555710"/>
            <a:ext cx="402793" cy="42925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202020"/>
              </a:buClr>
              <a:buSzPts val="3300"/>
              <a:buFont typeface="Montserrat ExtraBold"/>
              <a:buNone/>
              <a:defRPr sz="3300" b="0" i="0" u="none" strike="noStrike" cap="none">
                <a:solidFill>
                  <a:srgbClr val="202020"/>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rgbClr val="202020"/>
              </a:buClr>
              <a:buSzPts val="3300"/>
              <a:buFont typeface="Montserrat ExtraBold"/>
              <a:buNone/>
              <a:defRPr sz="3300" b="0" i="0" u="none" strike="noStrike" cap="none">
                <a:solidFill>
                  <a:srgbClr val="202020"/>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02020"/>
              </a:buClr>
              <a:buSzPts val="3300"/>
              <a:buFont typeface="Montserrat ExtraBold"/>
              <a:buNone/>
              <a:defRPr sz="3300" b="0" i="0" u="none" strike="noStrike" cap="none">
                <a:solidFill>
                  <a:srgbClr val="202020"/>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02020"/>
              </a:buClr>
              <a:buSzPts val="3300"/>
              <a:buFont typeface="Montserrat ExtraBold"/>
              <a:buNone/>
              <a:defRPr sz="3300" b="0" i="0" u="none" strike="noStrike" cap="none">
                <a:solidFill>
                  <a:srgbClr val="202020"/>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02020"/>
              </a:buClr>
              <a:buSzPts val="3300"/>
              <a:buFont typeface="Montserrat ExtraBold"/>
              <a:buNone/>
              <a:defRPr sz="3300" b="0" i="0" u="none" strike="noStrike" cap="none">
                <a:solidFill>
                  <a:srgbClr val="202020"/>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02020"/>
              </a:buClr>
              <a:buSzPts val="3300"/>
              <a:buFont typeface="Montserrat ExtraBold"/>
              <a:buNone/>
              <a:defRPr sz="3300" b="0" i="0" u="none" strike="noStrike" cap="none">
                <a:solidFill>
                  <a:srgbClr val="202020"/>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02020"/>
              </a:buClr>
              <a:buSzPts val="3300"/>
              <a:buFont typeface="Montserrat ExtraBold"/>
              <a:buNone/>
              <a:defRPr sz="3300" b="0" i="0" u="none" strike="noStrike" cap="none">
                <a:solidFill>
                  <a:srgbClr val="202020"/>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02020"/>
              </a:buClr>
              <a:buSzPts val="3300"/>
              <a:buFont typeface="Montserrat ExtraBold"/>
              <a:buNone/>
              <a:defRPr sz="3300" b="0" i="0" u="none" strike="noStrike" cap="none">
                <a:solidFill>
                  <a:srgbClr val="202020"/>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02020"/>
              </a:buClr>
              <a:buSzPts val="3300"/>
              <a:buFont typeface="Montserrat ExtraBold"/>
              <a:buNone/>
              <a:defRPr sz="3300" b="0" i="0" u="none" strike="noStrike" cap="none">
                <a:solidFill>
                  <a:srgbClr val="202020"/>
                </a:solidFill>
                <a:latin typeface="Montserrat ExtraBold"/>
                <a:ea typeface="Montserrat ExtraBold"/>
                <a:cs typeface="Montserrat ExtraBold"/>
                <a:sym typeface="Montserrat ExtraBold"/>
              </a:defRPr>
            </a:lvl9pPr>
          </a:lstStyle>
          <a:p>
            <a:endParaRPr/>
          </a:p>
        </p:txBody>
      </p:sp>
      <p:sp>
        <p:nvSpPr>
          <p:cNvPr id="7" name="Google Shape;7;p2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666666"/>
              </a:buClr>
              <a:buSzPts val="1400"/>
              <a:buFont typeface="Spectral Light"/>
              <a:buChar char="●"/>
              <a:defRPr sz="1400" b="0" i="0" u="none" strike="noStrike" cap="none">
                <a:solidFill>
                  <a:srgbClr val="666666"/>
                </a:solidFill>
                <a:latin typeface="Spectral Light"/>
                <a:ea typeface="Spectral Light"/>
                <a:cs typeface="Spectral Light"/>
                <a:sym typeface="Spectral Light"/>
              </a:defRPr>
            </a:lvl1pPr>
            <a:lvl2pPr marL="914400" marR="0" lvl="1" indent="-317500" algn="l" rtl="0">
              <a:lnSpc>
                <a:spcPct val="100000"/>
              </a:lnSpc>
              <a:spcBef>
                <a:spcPts val="0"/>
              </a:spcBef>
              <a:spcAft>
                <a:spcPts val="0"/>
              </a:spcAft>
              <a:buClr>
                <a:srgbClr val="666666"/>
              </a:buClr>
              <a:buSzPts val="1400"/>
              <a:buFont typeface="Spectral Light"/>
              <a:buChar char="○"/>
              <a:defRPr sz="1400" b="0" i="0" u="none" strike="noStrike" cap="none">
                <a:solidFill>
                  <a:srgbClr val="666666"/>
                </a:solidFill>
                <a:latin typeface="Spectral Light"/>
                <a:ea typeface="Spectral Light"/>
                <a:cs typeface="Spectral Light"/>
                <a:sym typeface="Spectral Light"/>
              </a:defRPr>
            </a:lvl2pPr>
            <a:lvl3pPr marL="1371600" marR="0" lvl="2" indent="-317500" algn="l" rtl="0">
              <a:lnSpc>
                <a:spcPct val="100000"/>
              </a:lnSpc>
              <a:spcBef>
                <a:spcPts val="0"/>
              </a:spcBef>
              <a:spcAft>
                <a:spcPts val="0"/>
              </a:spcAft>
              <a:buClr>
                <a:srgbClr val="666666"/>
              </a:buClr>
              <a:buSzPts val="1400"/>
              <a:buFont typeface="Spectral Light"/>
              <a:buChar char="■"/>
              <a:defRPr sz="1400" b="0" i="0" u="none" strike="noStrike" cap="none">
                <a:solidFill>
                  <a:srgbClr val="666666"/>
                </a:solidFill>
                <a:latin typeface="Spectral Light"/>
                <a:ea typeface="Spectral Light"/>
                <a:cs typeface="Spectral Light"/>
                <a:sym typeface="Spectral Light"/>
              </a:defRPr>
            </a:lvl3pPr>
            <a:lvl4pPr marL="1828800" marR="0" lvl="3" indent="-317500" algn="l" rtl="0">
              <a:lnSpc>
                <a:spcPct val="100000"/>
              </a:lnSpc>
              <a:spcBef>
                <a:spcPts val="0"/>
              </a:spcBef>
              <a:spcAft>
                <a:spcPts val="0"/>
              </a:spcAft>
              <a:buClr>
                <a:srgbClr val="666666"/>
              </a:buClr>
              <a:buSzPts val="1400"/>
              <a:buFont typeface="Spectral Light"/>
              <a:buChar char="●"/>
              <a:defRPr sz="1400" b="0" i="0" u="none" strike="noStrike" cap="none">
                <a:solidFill>
                  <a:srgbClr val="666666"/>
                </a:solidFill>
                <a:latin typeface="Spectral Light"/>
                <a:ea typeface="Spectral Light"/>
                <a:cs typeface="Spectral Light"/>
                <a:sym typeface="Spectral Light"/>
              </a:defRPr>
            </a:lvl4pPr>
            <a:lvl5pPr marL="2286000" marR="0" lvl="4" indent="-317500" algn="l" rtl="0">
              <a:lnSpc>
                <a:spcPct val="100000"/>
              </a:lnSpc>
              <a:spcBef>
                <a:spcPts val="0"/>
              </a:spcBef>
              <a:spcAft>
                <a:spcPts val="0"/>
              </a:spcAft>
              <a:buClr>
                <a:srgbClr val="666666"/>
              </a:buClr>
              <a:buSzPts val="1400"/>
              <a:buFont typeface="Spectral Light"/>
              <a:buChar char="○"/>
              <a:defRPr sz="1400" b="0" i="0" u="none" strike="noStrike" cap="none">
                <a:solidFill>
                  <a:srgbClr val="666666"/>
                </a:solidFill>
                <a:latin typeface="Spectral Light"/>
                <a:ea typeface="Spectral Light"/>
                <a:cs typeface="Spectral Light"/>
                <a:sym typeface="Spectral Light"/>
              </a:defRPr>
            </a:lvl5pPr>
            <a:lvl6pPr marL="2743200" marR="0" lvl="5" indent="-317500" algn="l" rtl="0">
              <a:lnSpc>
                <a:spcPct val="100000"/>
              </a:lnSpc>
              <a:spcBef>
                <a:spcPts val="0"/>
              </a:spcBef>
              <a:spcAft>
                <a:spcPts val="0"/>
              </a:spcAft>
              <a:buClr>
                <a:srgbClr val="666666"/>
              </a:buClr>
              <a:buSzPts val="1400"/>
              <a:buFont typeface="Spectral Light"/>
              <a:buChar char="■"/>
              <a:defRPr sz="1400" b="0" i="0" u="none" strike="noStrike" cap="none">
                <a:solidFill>
                  <a:srgbClr val="666666"/>
                </a:solidFill>
                <a:latin typeface="Spectral Light"/>
                <a:ea typeface="Spectral Light"/>
                <a:cs typeface="Spectral Light"/>
                <a:sym typeface="Spectral Light"/>
              </a:defRPr>
            </a:lvl6pPr>
            <a:lvl7pPr marL="3200400" marR="0" lvl="6" indent="-317500" algn="l" rtl="0">
              <a:lnSpc>
                <a:spcPct val="100000"/>
              </a:lnSpc>
              <a:spcBef>
                <a:spcPts val="0"/>
              </a:spcBef>
              <a:spcAft>
                <a:spcPts val="0"/>
              </a:spcAft>
              <a:buClr>
                <a:srgbClr val="666666"/>
              </a:buClr>
              <a:buSzPts val="1400"/>
              <a:buFont typeface="Spectral Light"/>
              <a:buChar char="●"/>
              <a:defRPr sz="1400" b="0" i="0" u="none" strike="noStrike" cap="none">
                <a:solidFill>
                  <a:srgbClr val="666666"/>
                </a:solidFill>
                <a:latin typeface="Spectral Light"/>
                <a:ea typeface="Spectral Light"/>
                <a:cs typeface="Spectral Light"/>
                <a:sym typeface="Spectral Light"/>
              </a:defRPr>
            </a:lvl7pPr>
            <a:lvl8pPr marL="3657600" marR="0" lvl="7" indent="-317500" algn="l" rtl="0">
              <a:lnSpc>
                <a:spcPct val="100000"/>
              </a:lnSpc>
              <a:spcBef>
                <a:spcPts val="0"/>
              </a:spcBef>
              <a:spcAft>
                <a:spcPts val="0"/>
              </a:spcAft>
              <a:buClr>
                <a:srgbClr val="666666"/>
              </a:buClr>
              <a:buSzPts val="1400"/>
              <a:buFont typeface="Spectral Light"/>
              <a:buChar char="○"/>
              <a:defRPr sz="1400" b="0" i="0" u="none" strike="noStrike" cap="none">
                <a:solidFill>
                  <a:srgbClr val="666666"/>
                </a:solidFill>
                <a:latin typeface="Spectral Light"/>
                <a:ea typeface="Spectral Light"/>
                <a:cs typeface="Spectral Light"/>
                <a:sym typeface="Spectral Light"/>
              </a:defRPr>
            </a:lvl8pPr>
            <a:lvl9pPr marL="4114800" marR="0" lvl="8" indent="-317500" algn="l" rtl="0">
              <a:lnSpc>
                <a:spcPct val="100000"/>
              </a:lnSpc>
              <a:spcBef>
                <a:spcPts val="0"/>
              </a:spcBef>
              <a:spcAft>
                <a:spcPts val="0"/>
              </a:spcAft>
              <a:buClr>
                <a:srgbClr val="666666"/>
              </a:buClr>
              <a:buSzPts val="1400"/>
              <a:buFont typeface="Spectral Light"/>
              <a:buChar char="■"/>
              <a:defRPr sz="1400" b="0" i="0" u="none" strike="noStrike" cap="none">
                <a:solidFill>
                  <a:srgbClr val="666666"/>
                </a:solidFill>
                <a:latin typeface="Spectral Light"/>
                <a:ea typeface="Spectral Light"/>
                <a:cs typeface="Spectral Light"/>
                <a:sym typeface="Spectral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scord.gg/wt5CVZZWJ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tiny.cc/DrivedaTurmaItaiting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https://www.youtube.com/embed/iEVLDKOLgQk?feature=oembed" TargetMode="Externa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
        <p:cNvGrpSpPr/>
        <p:nvPr/>
      </p:nvGrpSpPr>
      <p:grpSpPr>
        <a:xfrm>
          <a:off x="0" y="0"/>
          <a:ext cx="0" cy="0"/>
          <a:chOff x="0" y="0"/>
          <a:chExt cx="0" cy="0"/>
        </a:xfrm>
      </p:grpSpPr>
      <p:pic>
        <p:nvPicPr>
          <p:cNvPr id="21" name="Google Shape;21;p1"/>
          <p:cNvPicPr preferRelativeResize="0"/>
          <p:nvPr/>
        </p:nvPicPr>
        <p:blipFill rotWithShape="1">
          <a:blip r:embed="rId3">
            <a:alphaModFix/>
          </a:blip>
          <a:srcRect l="13106" t="15680" r="3517" b="17473"/>
          <a:stretch/>
        </p:blipFill>
        <p:spPr>
          <a:xfrm>
            <a:off x="1198475" y="534325"/>
            <a:ext cx="7624521" cy="4074852"/>
          </a:xfrm>
          <a:prstGeom prst="rect">
            <a:avLst/>
          </a:prstGeom>
          <a:noFill/>
          <a:ln>
            <a:noFill/>
          </a:ln>
        </p:spPr>
      </p:pic>
      <p:sp>
        <p:nvSpPr>
          <p:cNvPr id="22" name="Google Shape;22;p1"/>
          <p:cNvSpPr txBox="1">
            <a:spLocks noGrp="1"/>
          </p:cNvSpPr>
          <p:nvPr>
            <p:ph type="ctrTitle"/>
          </p:nvPr>
        </p:nvSpPr>
        <p:spPr>
          <a:xfrm>
            <a:off x="1516500" y="1001050"/>
            <a:ext cx="6809100" cy="314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100"/>
              <a:buNone/>
            </a:pPr>
            <a:r>
              <a:rPr lang="pt-BR" sz="3200" b="1">
                <a:solidFill>
                  <a:schemeClr val="dk1"/>
                </a:solidFill>
                <a:latin typeface="Times New Roman"/>
                <a:ea typeface="Times New Roman"/>
                <a:cs typeface="Times New Roman"/>
                <a:sym typeface="Times New Roman"/>
              </a:rPr>
              <a:t>Introdução a Programação e</a:t>
            </a:r>
            <a:br>
              <a:rPr lang="pt-BR" sz="3200" b="1">
                <a:solidFill>
                  <a:schemeClr val="dk1"/>
                </a:solidFill>
                <a:latin typeface="Times New Roman"/>
                <a:ea typeface="Times New Roman"/>
                <a:cs typeface="Times New Roman"/>
                <a:sym typeface="Times New Roman"/>
              </a:rPr>
            </a:br>
            <a:r>
              <a:rPr lang="pt-BR" sz="3200" b="1">
                <a:solidFill>
                  <a:schemeClr val="dk1"/>
                </a:solidFill>
                <a:latin typeface="Times New Roman"/>
                <a:ea typeface="Times New Roman"/>
                <a:cs typeface="Times New Roman"/>
                <a:sym typeface="Times New Roman"/>
              </a:rPr>
              <a:t>Pseudocódigo</a:t>
            </a:r>
            <a:br>
              <a:rPr lang="pt-BR" sz="1800"/>
            </a:br>
            <a:br>
              <a:rPr lang="pt-BR" sz="1800"/>
            </a:br>
            <a:r>
              <a:rPr lang="pt-BR" sz="1800"/>
              <a:t>Profº. Tarik Ponciano</a:t>
            </a:r>
            <a:endParaRPr sz="6000">
              <a:solidFill>
                <a:srgbClr val="174584"/>
              </a:solidFill>
            </a:endParaRPr>
          </a:p>
        </p:txBody>
      </p:sp>
      <p:pic>
        <p:nvPicPr>
          <p:cNvPr id="23" name="Google Shape;23;p1"/>
          <p:cNvPicPr preferRelativeResize="0"/>
          <p:nvPr/>
        </p:nvPicPr>
        <p:blipFill rotWithShape="1">
          <a:blip r:embed="rId4">
            <a:alphaModFix/>
          </a:blip>
          <a:srcRect/>
          <a:stretch/>
        </p:blipFill>
        <p:spPr>
          <a:xfrm>
            <a:off x="1588377" y="4333164"/>
            <a:ext cx="1571756" cy="509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1dc5160f6c2_0_50"/>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O que é um Programa?</a:t>
            </a:r>
            <a:endParaRPr sz="2400" b="1">
              <a:solidFill>
                <a:schemeClr val="dk1"/>
              </a:solidFill>
              <a:latin typeface="Times New Roman"/>
              <a:ea typeface="Times New Roman"/>
              <a:cs typeface="Times New Roman"/>
              <a:sym typeface="Times New Roman"/>
            </a:endParaRPr>
          </a:p>
        </p:txBody>
      </p:sp>
      <p:sp>
        <p:nvSpPr>
          <p:cNvPr id="79" name="Google Shape;79;g1dc5160f6c2_0_50"/>
          <p:cNvSpPr txBox="1"/>
          <p:nvPr/>
        </p:nvSpPr>
        <p:spPr>
          <a:xfrm>
            <a:off x="2148525" y="1401900"/>
            <a:ext cx="63789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800"/>
              <a:t>Um programa é um algoritmo escrito com o nível de detalhamento pré-definido para a máquina ou pessoa que vai executá-lo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pt-BR" sz="1800"/>
              <a:t>● Ele deve ser escrito de maneira extremamente precisa e rigorosa, sem ambiguidades, e deve produzir o mesmo resultado a cada execução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pt-BR" sz="1800"/>
              <a:t>● A diferença para um algoritmo é que este pode ser escrito em mais alto nível e em linguagem menos formal.</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1dc5160f6c2_0_220"/>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O que é um Programa?</a:t>
            </a:r>
            <a:endParaRPr sz="2400" b="1">
              <a:solidFill>
                <a:schemeClr val="dk1"/>
              </a:solidFill>
              <a:latin typeface="Times New Roman"/>
              <a:ea typeface="Times New Roman"/>
              <a:cs typeface="Times New Roman"/>
              <a:sym typeface="Times New Roman"/>
            </a:endParaRPr>
          </a:p>
        </p:txBody>
      </p:sp>
      <p:pic>
        <p:nvPicPr>
          <p:cNvPr id="85" name="Google Shape;85;g1dc5160f6c2_0_220"/>
          <p:cNvPicPr preferRelativeResize="0"/>
          <p:nvPr/>
        </p:nvPicPr>
        <p:blipFill>
          <a:blip r:embed="rId3">
            <a:alphaModFix/>
          </a:blip>
          <a:stretch>
            <a:fillRect/>
          </a:stretch>
        </p:blipFill>
        <p:spPr>
          <a:xfrm>
            <a:off x="2005275" y="1059831"/>
            <a:ext cx="6916922" cy="38907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1dc5160f6c2_0_226"/>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O que é um Programa?</a:t>
            </a:r>
            <a:endParaRPr sz="2400" b="1">
              <a:solidFill>
                <a:schemeClr val="dk1"/>
              </a:solidFill>
              <a:latin typeface="Times New Roman"/>
              <a:ea typeface="Times New Roman"/>
              <a:cs typeface="Times New Roman"/>
              <a:sym typeface="Times New Roman"/>
            </a:endParaRPr>
          </a:p>
        </p:txBody>
      </p:sp>
      <p:pic>
        <p:nvPicPr>
          <p:cNvPr id="91" name="Google Shape;91;g1dc5160f6c2_0_226"/>
          <p:cNvPicPr preferRelativeResize="0"/>
          <p:nvPr/>
        </p:nvPicPr>
        <p:blipFill>
          <a:blip r:embed="rId3">
            <a:alphaModFix/>
          </a:blip>
          <a:stretch>
            <a:fillRect/>
          </a:stretch>
        </p:blipFill>
        <p:spPr>
          <a:xfrm>
            <a:off x="3762725" y="1171206"/>
            <a:ext cx="2536205" cy="38907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1dc5160f6c2_0_239"/>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O que é um Programa?</a:t>
            </a:r>
            <a:endParaRPr sz="2400" b="1">
              <a:solidFill>
                <a:schemeClr val="dk1"/>
              </a:solidFill>
              <a:latin typeface="Times New Roman"/>
              <a:ea typeface="Times New Roman"/>
              <a:cs typeface="Times New Roman"/>
              <a:sym typeface="Times New Roman"/>
            </a:endParaRPr>
          </a:p>
        </p:txBody>
      </p:sp>
      <p:pic>
        <p:nvPicPr>
          <p:cNvPr id="97" name="Google Shape;97;g1dc5160f6c2_0_239"/>
          <p:cNvPicPr preferRelativeResize="0"/>
          <p:nvPr/>
        </p:nvPicPr>
        <p:blipFill>
          <a:blip r:embed="rId3">
            <a:alphaModFix/>
          </a:blip>
          <a:stretch>
            <a:fillRect/>
          </a:stretch>
        </p:blipFill>
        <p:spPr>
          <a:xfrm>
            <a:off x="3153938" y="1049706"/>
            <a:ext cx="3767615" cy="38907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1dc5160f6c2_0_214"/>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O que é um Programa?</a:t>
            </a:r>
            <a:endParaRPr sz="2400" b="1">
              <a:solidFill>
                <a:schemeClr val="dk1"/>
              </a:solidFill>
              <a:latin typeface="Times New Roman"/>
              <a:ea typeface="Times New Roman"/>
              <a:cs typeface="Times New Roman"/>
              <a:sym typeface="Times New Roman"/>
            </a:endParaRPr>
          </a:p>
        </p:txBody>
      </p:sp>
      <p:pic>
        <p:nvPicPr>
          <p:cNvPr id="103" name="Google Shape;103;g1dc5160f6c2_0_214"/>
          <p:cNvPicPr preferRelativeResize="0"/>
          <p:nvPr/>
        </p:nvPicPr>
        <p:blipFill>
          <a:blip r:embed="rId3">
            <a:alphaModFix/>
          </a:blip>
          <a:stretch>
            <a:fillRect/>
          </a:stretch>
        </p:blipFill>
        <p:spPr>
          <a:xfrm>
            <a:off x="2450775" y="936624"/>
            <a:ext cx="5852280" cy="4063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dc5160f6c2_0_232"/>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O que é um Programa?</a:t>
            </a:r>
            <a:endParaRPr sz="2400" b="1">
              <a:solidFill>
                <a:schemeClr val="dk1"/>
              </a:solidFill>
              <a:latin typeface="Times New Roman"/>
              <a:ea typeface="Times New Roman"/>
              <a:cs typeface="Times New Roman"/>
              <a:sym typeface="Times New Roman"/>
            </a:endParaRPr>
          </a:p>
        </p:txBody>
      </p:sp>
      <p:pic>
        <p:nvPicPr>
          <p:cNvPr id="109" name="Google Shape;109;g1dc5160f6c2_0_232"/>
          <p:cNvPicPr preferRelativeResize="0"/>
          <p:nvPr/>
        </p:nvPicPr>
        <p:blipFill>
          <a:blip r:embed="rId3">
            <a:alphaModFix/>
          </a:blip>
          <a:stretch>
            <a:fillRect/>
          </a:stretch>
        </p:blipFill>
        <p:spPr>
          <a:xfrm>
            <a:off x="3592150" y="1171206"/>
            <a:ext cx="3483705" cy="38907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1dc5160f6c2_0_0"/>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i="0" u="none" strike="noStrike" cap="none">
                <a:solidFill>
                  <a:schemeClr val="dk1"/>
                </a:solidFill>
                <a:latin typeface="Times New Roman"/>
                <a:ea typeface="Times New Roman"/>
                <a:cs typeface="Times New Roman"/>
                <a:sym typeface="Times New Roman"/>
              </a:rPr>
              <a:t>Definição Pseudo</a:t>
            </a:r>
            <a:r>
              <a:rPr lang="pt-BR" sz="2400" b="1">
                <a:solidFill>
                  <a:schemeClr val="dk1"/>
                </a:solidFill>
                <a:latin typeface="Times New Roman"/>
                <a:ea typeface="Times New Roman"/>
                <a:cs typeface="Times New Roman"/>
                <a:sym typeface="Times New Roman"/>
              </a:rPr>
              <a:t>código</a:t>
            </a:r>
            <a:endParaRPr sz="2400" b="1">
              <a:solidFill>
                <a:schemeClr val="dk1"/>
              </a:solidFill>
              <a:latin typeface="Times New Roman"/>
              <a:ea typeface="Times New Roman"/>
              <a:cs typeface="Times New Roman"/>
              <a:sym typeface="Times New Roman"/>
            </a:endParaRPr>
          </a:p>
        </p:txBody>
      </p:sp>
      <p:sp>
        <p:nvSpPr>
          <p:cNvPr id="115" name="Google Shape;115;g1dc5160f6c2_0_0"/>
          <p:cNvSpPr txBox="1"/>
          <p:nvPr/>
        </p:nvSpPr>
        <p:spPr>
          <a:xfrm>
            <a:off x="1362901" y="1294497"/>
            <a:ext cx="6369300" cy="4094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pt-BR" sz="2000" b="0" i="0" u="none" strike="noStrike" cap="none">
                <a:solidFill>
                  <a:srgbClr val="000000"/>
                </a:solidFill>
                <a:latin typeface="Arial"/>
                <a:ea typeface="Arial"/>
                <a:cs typeface="Arial"/>
                <a:sym typeface="Arial"/>
              </a:rPr>
              <a:t>Um algoritmo pode ser expresso em diferentes formatos, tais como: um texto que especifique um conjunto de passos sequenciais em uma lista com tarefas ordenada; um fluxograma; uma aproximação à linguagem de programação. </a:t>
            </a:r>
            <a:endParaRPr/>
          </a:p>
          <a:p>
            <a:pPr marL="0" marR="0" lvl="0" indent="0" algn="just" rtl="0">
              <a:lnSpc>
                <a:spcPct val="100000"/>
              </a:lnSpc>
              <a:spcBef>
                <a:spcPts val="1200"/>
              </a:spcBef>
              <a:spcAft>
                <a:spcPts val="0"/>
              </a:spcAft>
              <a:buClr>
                <a:srgbClr val="000000"/>
              </a:buClr>
              <a:buSzPts val="2000"/>
              <a:buFont typeface="Arial"/>
              <a:buNone/>
            </a:pPr>
            <a:r>
              <a:rPr lang="pt-BR" sz="2000" b="0" i="0" u="none" strike="noStrike" cap="none">
                <a:solidFill>
                  <a:srgbClr val="000000"/>
                </a:solidFill>
                <a:latin typeface="Arial"/>
                <a:ea typeface="Arial"/>
                <a:cs typeface="Arial"/>
                <a:sym typeface="Arial"/>
              </a:rPr>
              <a:t>Por ser extremamente genérico (escrita do algoritmo), não há uma regra que determine qual estilo usar, esse conceito se afasta das linguagens de programação. Buscando aproximar esse conceito genérico de algoritmo e de linguagem de programação, foi proposto o </a:t>
            </a:r>
            <a:r>
              <a:rPr lang="pt-BR" sz="2000" b="1" i="0" u="none" strike="noStrike" cap="none">
                <a:solidFill>
                  <a:srgbClr val="000000"/>
                </a:solidFill>
                <a:latin typeface="Arial"/>
                <a:ea typeface="Arial"/>
                <a:cs typeface="Arial"/>
                <a:sym typeface="Arial"/>
              </a:rPr>
              <a:t>PSEUDOCÓDIGO</a:t>
            </a:r>
            <a:r>
              <a:rPr lang="pt-BR" sz="2000" b="0" i="0" u="none" strike="noStrike" cap="none">
                <a:solidFill>
                  <a:srgbClr val="000000"/>
                </a:solidFill>
                <a:latin typeface="Arial"/>
                <a:ea typeface="Arial"/>
                <a:cs typeface="Arial"/>
                <a:sym typeface="Arial"/>
              </a:rPr>
              <a:t>.</a:t>
            </a:r>
            <a:endParaRPr/>
          </a:p>
          <a:p>
            <a:pPr marL="0" marR="0" lvl="0" indent="0" algn="just" rtl="0">
              <a:lnSpc>
                <a:spcPct val="100000"/>
              </a:lnSpc>
              <a:spcBef>
                <a:spcPts val="1200"/>
              </a:spcBef>
              <a:spcAft>
                <a:spcPts val="0"/>
              </a:spcAft>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1dc5160f6c2_0_62"/>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Conceitos Importantes: Variável</a:t>
            </a:r>
            <a:endParaRPr sz="2400" b="1">
              <a:solidFill>
                <a:schemeClr val="dk1"/>
              </a:solidFill>
              <a:latin typeface="Times New Roman"/>
              <a:ea typeface="Times New Roman"/>
              <a:cs typeface="Times New Roman"/>
              <a:sym typeface="Times New Roman"/>
            </a:endParaRPr>
          </a:p>
        </p:txBody>
      </p:sp>
      <p:sp>
        <p:nvSpPr>
          <p:cNvPr id="121" name="Google Shape;121;g1dc5160f6c2_0_62"/>
          <p:cNvSpPr txBox="1"/>
          <p:nvPr/>
        </p:nvSpPr>
        <p:spPr>
          <a:xfrm>
            <a:off x="1496150" y="1128525"/>
            <a:ext cx="7251600" cy="508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800">
                <a:solidFill>
                  <a:srgbClr val="253A44"/>
                </a:solidFill>
              </a:rPr>
              <a:t>Uma variável armazena um ou mais valores. Além disso, elas possuem um nome e um tipo. Usamos o nome de uma variável para definir e acessar o seu valor.</a:t>
            </a:r>
            <a:endParaRPr sz="1800"/>
          </a:p>
          <a:p>
            <a:pPr marL="0" lvl="0" indent="0" algn="l" rtl="0">
              <a:spcBef>
                <a:spcPts val="0"/>
              </a:spcBef>
              <a:spcAft>
                <a:spcPts val="0"/>
              </a:spcAft>
              <a:buNone/>
            </a:pPr>
            <a:endParaRPr sz="1800"/>
          </a:p>
          <a:p>
            <a:pPr marL="0" lvl="0" indent="0" algn="l" rtl="0">
              <a:lnSpc>
                <a:spcPct val="115000"/>
              </a:lnSpc>
              <a:spcBef>
                <a:spcPts val="1400"/>
              </a:spcBef>
              <a:spcAft>
                <a:spcPts val="0"/>
              </a:spcAft>
              <a:buClr>
                <a:schemeClr val="dk1"/>
              </a:buClr>
              <a:buSzPts val="1100"/>
              <a:buFont typeface="Arial"/>
              <a:buNone/>
            </a:pPr>
            <a:r>
              <a:rPr lang="pt-BR" sz="1800">
                <a:solidFill>
                  <a:srgbClr val="253A44"/>
                </a:solidFill>
              </a:rPr>
              <a:t>O tipo de uma variável informa quais valores ela pode armazenar e o quanto da memória do computador deverá ser reservado para ela.</a:t>
            </a:r>
            <a:endParaRPr sz="1800">
              <a:solidFill>
                <a:srgbClr val="253A44"/>
              </a:solidFill>
            </a:endParaRPr>
          </a:p>
          <a:p>
            <a:pPr marL="0" lvl="0" indent="0" algn="l" rtl="0">
              <a:lnSpc>
                <a:spcPct val="115000"/>
              </a:lnSpc>
              <a:spcBef>
                <a:spcPts val="1400"/>
              </a:spcBef>
              <a:spcAft>
                <a:spcPts val="0"/>
              </a:spcAft>
              <a:buClr>
                <a:schemeClr val="dk1"/>
              </a:buClr>
              <a:buSzPts val="1100"/>
              <a:buFont typeface="Arial"/>
              <a:buNone/>
            </a:pPr>
            <a:r>
              <a:rPr lang="pt-BR" sz="1800">
                <a:solidFill>
                  <a:srgbClr val="253A44"/>
                </a:solidFill>
              </a:rPr>
              <a:t>Por exemplo, vamos declarar uma variável para armazenar a nota de um aluno. Nesse contexto chamamos “nota de um aluno” de dado, que pode conter valores como 0, 2, 7.5, 8.9, por exemplo. Dessa forma, o nome da variável pode ser “nota” e o seu tipo é Real, pois seus valores estão dentro do conjunto dos números reais.</a:t>
            </a:r>
            <a:endParaRPr sz="1800">
              <a:solidFill>
                <a:srgbClr val="253A44"/>
              </a:solidFill>
            </a:endParaRPr>
          </a:p>
          <a:p>
            <a:pPr marL="0" lvl="0" indent="0" algn="l" rtl="0">
              <a:lnSpc>
                <a:spcPct val="115000"/>
              </a:lnSpc>
              <a:spcBef>
                <a:spcPts val="140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1dc5160f6c2_0_72"/>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Conceitos Importantes: Variável</a:t>
            </a:r>
            <a:endParaRPr sz="2400" b="1">
              <a:solidFill>
                <a:schemeClr val="dk1"/>
              </a:solidFill>
              <a:latin typeface="Times New Roman"/>
              <a:ea typeface="Times New Roman"/>
              <a:cs typeface="Times New Roman"/>
              <a:sym typeface="Times New Roman"/>
            </a:endParaRPr>
          </a:p>
        </p:txBody>
      </p:sp>
      <p:pic>
        <p:nvPicPr>
          <p:cNvPr id="127" name="Google Shape;127;g1dc5160f6c2_0_72"/>
          <p:cNvPicPr preferRelativeResize="0"/>
          <p:nvPr/>
        </p:nvPicPr>
        <p:blipFill>
          <a:blip r:embed="rId3">
            <a:alphaModFix/>
          </a:blip>
          <a:stretch>
            <a:fillRect/>
          </a:stretch>
        </p:blipFill>
        <p:spPr>
          <a:xfrm>
            <a:off x="1282250" y="1372950"/>
            <a:ext cx="7611951" cy="3770550"/>
          </a:xfrm>
          <a:prstGeom prst="rect">
            <a:avLst/>
          </a:prstGeom>
          <a:noFill/>
          <a:ln>
            <a:noFill/>
          </a:ln>
        </p:spPr>
      </p:pic>
      <p:sp>
        <p:nvSpPr>
          <p:cNvPr id="128" name="Google Shape;128;g1dc5160f6c2_0_72"/>
          <p:cNvSpPr txBox="1"/>
          <p:nvPr/>
        </p:nvSpPr>
        <p:spPr>
          <a:xfrm>
            <a:off x="1489800" y="992250"/>
            <a:ext cx="6885600" cy="85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pt-BR" sz="1800">
                <a:solidFill>
                  <a:srgbClr val="253A44"/>
                </a:solidFill>
              </a:rPr>
              <a:t>Em pseudocódigo declaramos uma variável da seguinte forma:</a:t>
            </a:r>
            <a:endParaRPr sz="1800">
              <a:solidFill>
                <a:srgbClr val="253A44"/>
              </a:solidFill>
            </a:endParaRPr>
          </a:p>
          <a:p>
            <a:pPr marL="0" lvl="0" indent="0" algn="l" rtl="0">
              <a:lnSpc>
                <a:spcPct val="115000"/>
              </a:lnSpc>
              <a:spcBef>
                <a:spcPts val="1400"/>
              </a:spcBef>
              <a:spcAft>
                <a:spcPts val="0"/>
              </a:spcAft>
              <a:buNone/>
            </a:pP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dc5160f6c2_0_81"/>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Conceitos Importantes: Variável</a:t>
            </a:r>
            <a:endParaRPr sz="2400" b="1">
              <a:solidFill>
                <a:schemeClr val="dk1"/>
              </a:solidFill>
              <a:latin typeface="Times New Roman"/>
              <a:ea typeface="Times New Roman"/>
              <a:cs typeface="Times New Roman"/>
              <a:sym typeface="Times New Roman"/>
            </a:endParaRPr>
          </a:p>
        </p:txBody>
      </p:sp>
      <p:sp>
        <p:nvSpPr>
          <p:cNvPr id="134" name="Google Shape;134;g1dc5160f6c2_0_81"/>
          <p:cNvSpPr txBox="1"/>
          <p:nvPr/>
        </p:nvSpPr>
        <p:spPr>
          <a:xfrm>
            <a:off x="1489800" y="992250"/>
            <a:ext cx="6885600" cy="85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pt-BR" sz="1800">
                <a:solidFill>
                  <a:srgbClr val="253A44"/>
                </a:solidFill>
              </a:rPr>
              <a:t>Outras declarações:</a:t>
            </a:r>
            <a:endParaRPr sz="1800">
              <a:solidFill>
                <a:srgbClr val="253A44"/>
              </a:solidFill>
            </a:endParaRPr>
          </a:p>
          <a:p>
            <a:pPr marL="0" lvl="0" indent="0" algn="l" rtl="0">
              <a:lnSpc>
                <a:spcPct val="115000"/>
              </a:lnSpc>
              <a:spcBef>
                <a:spcPts val="1400"/>
              </a:spcBef>
              <a:spcAft>
                <a:spcPts val="0"/>
              </a:spcAft>
              <a:buNone/>
            </a:pPr>
            <a:endParaRPr sz="1100">
              <a:solidFill>
                <a:schemeClr val="dk1"/>
              </a:solidFill>
            </a:endParaRPr>
          </a:p>
        </p:txBody>
      </p:sp>
      <p:pic>
        <p:nvPicPr>
          <p:cNvPr id="135" name="Google Shape;135;g1dc5160f6c2_0_81"/>
          <p:cNvPicPr preferRelativeResize="0"/>
          <p:nvPr/>
        </p:nvPicPr>
        <p:blipFill>
          <a:blip r:embed="rId3">
            <a:alphaModFix/>
          </a:blip>
          <a:stretch>
            <a:fillRect/>
          </a:stretch>
        </p:blipFill>
        <p:spPr>
          <a:xfrm>
            <a:off x="1206900" y="1679576"/>
            <a:ext cx="7744199" cy="1939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2"/>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i="0" u="none" strike="noStrike" cap="none">
                <a:solidFill>
                  <a:schemeClr val="dk1"/>
                </a:solidFill>
                <a:latin typeface="Times New Roman"/>
                <a:ea typeface="Times New Roman"/>
                <a:cs typeface="Times New Roman"/>
                <a:sym typeface="Times New Roman"/>
              </a:rPr>
              <a:t>Links da Disciplina</a:t>
            </a:r>
            <a:endParaRPr/>
          </a:p>
        </p:txBody>
      </p:sp>
      <p:sp>
        <p:nvSpPr>
          <p:cNvPr id="29" name="Google Shape;29;p2"/>
          <p:cNvSpPr txBox="1"/>
          <p:nvPr/>
        </p:nvSpPr>
        <p:spPr>
          <a:xfrm>
            <a:off x="1362901" y="1294497"/>
            <a:ext cx="6369158" cy="2246729"/>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rgbClr val="000000"/>
              </a:buClr>
              <a:buSzPts val="2000"/>
              <a:buFont typeface="Arial"/>
              <a:buAutoNum type="arabicPeriod"/>
            </a:pPr>
            <a:r>
              <a:rPr lang="pt-BR" sz="2000" b="0" i="0" u="none" strike="noStrike" cap="none" dirty="0">
                <a:solidFill>
                  <a:schemeClr val="dk1"/>
                </a:solidFill>
                <a:latin typeface="Times New Roman"/>
                <a:ea typeface="Times New Roman"/>
                <a:cs typeface="Times New Roman"/>
                <a:sym typeface="Times New Roman"/>
              </a:rPr>
              <a:t>Discord: </a:t>
            </a:r>
            <a:r>
              <a:rPr lang="pt-BR" sz="2000" b="0" i="0" u="sng" strike="noStrike" cap="none" dirty="0">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https://discord.gg/wt5CVZZWJs</a:t>
            </a:r>
            <a:endParaRPr sz="2000" b="0" i="0" u="none" strike="noStrike" cap="none" dirty="0">
              <a:solidFill>
                <a:schemeClr val="dk1"/>
              </a:solidFill>
              <a:latin typeface="Times New Roman"/>
              <a:ea typeface="Times New Roman"/>
              <a:cs typeface="Times New Roman"/>
              <a:sym typeface="Times New Roman"/>
            </a:endParaRPr>
          </a:p>
          <a:p>
            <a:pPr marL="457200" marR="0" lvl="0" indent="-33020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just" rtl="0">
              <a:lnSpc>
                <a:spcPct val="100000"/>
              </a:lnSpc>
              <a:spcBef>
                <a:spcPts val="0"/>
              </a:spcBef>
              <a:spcAft>
                <a:spcPts val="0"/>
              </a:spcAft>
              <a:buClr>
                <a:srgbClr val="000000"/>
              </a:buClr>
              <a:buSzPts val="2000"/>
              <a:buFont typeface="Arial"/>
              <a:buAutoNum type="arabicPeriod"/>
            </a:pPr>
            <a:r>
              <a:rPr lang="pt-BR" sz="2000" b="0" i="0" u="none" strike="noStrike" cap="none" dirty="0">
                <a:solidFill>
                  <a:schemeClr val="dk1"/>
                </a:solidFill>
                <a:latin typeface="Times New Roman"/>
                <a:ea typeface="Times New Roman"/>
                <a:cs typeface="Times New Roman"/>
                <a:sym typeface="Times New Roman"/>
              </a:rPr>
              <a:t>Drive: </a:t>
            </a:r>
            <a:r>
              <a:rPr lang="pt-BR" sz="2000" b="0" i="0" u="none" strike="noStrike" cap="none" dirty="0">
                <a:solidFill>
                  <a:schemeClr val="dk1"/>
                </a:solidFill>
                <a:latin typeface="Times New Roman"/>
                <a:ea typeface="Times New Roman"/>
                <a:cs typeface="Times New Roman"/>
                <a:sym typeface="Times New Roman"/>
                <a:hlinkClick r:id="rId4"/>
              </a:rPr>
              <a:t>http://tiny.cc/DrivedaTurmaItaitinga</a:t>
            </a:r>
            <a:endParaRPr lang="pt-BR" sz="2000" b="0" i="0" u="none" strike="noStrike" cap="none" dirty="0">
              <a:solidFill>
                <a:schemeClr val="dk1"/>
              </a:solidFill>
              <a:latin typeface="Times New Roman"/>
              <a:ea typeface="Times New Roman"/>
              <a:cs typeface="Times New Roman"/>
              <a:sym typeface="Times New Roman"/>
            </a:endParaRPr>
          </a:p>
          <a:p>
            <a:pPr marL="457200" marR="0" lvl="0" indent="-457200" algn="just" rtl="0">
              <a:lnSpc>
                <a:spcPct val="100000"/>
              </a:lnSpc>
              <a:spcBef>
                <a:spcPts val="0"/>
              </a:spcBef>
              <a:spcAft>
                <a:spcPts val="0"/>
              </a:spcAft>
              <a:buClr>
                <a:srgbClr val="000000"/>
              </a:buClr>
              <a:buSzPts val="2000"/>
              <a:buFont typeface="Arial"/>
              <a:buAutoNum type="arabicPeriod"/>
            </a:pP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just" rtl="0">
              <a:lnSpc>
                <a:spcPct val="100000"/>
              </a:lnSpc>
              <a:spcBef>
                <a:spcPts val="0"/>
              </a:spcBef>
              <a:spcAft>
                <a:spcPts val="0"/>
              </a:spcAft>
              <a:buClr>
                <a:srgbClr val="000000"/>
              </a:buClr>
              <a:buSzPts val="2000"/>
              <a:buFont typeface="Arial"/>
              <a:buAutoNum type="arabicPeriod"/>
            </a:pPr>
            <a:r>
              <a:rPr lang="pt-BR" sz="2000" b="0" i="0" u="none" strike="noStrike" cap="none" dirty="0" err="1">
                <a:solidFill>
                  <a:schemeClr val="dk1"/>
                </a:solidFill>
                <a:latin typeface="Times New Roman"/>
                <a:ea typeface="Times New Roman"/>
                <a:cs typeface="Times New Roman"/>
                <a:sym typeface="Times New Roman"/>
              </a:rPr>
              <a:t>Github</a:t>
            </a:r>
            <a:r>
              <a:rPr lang="pt-BR" sz="2000" b="0" i="0" u="none" strike="noStrike" cap="none" dirty="0">
                <a:solidFill>
                  <a:schemeClr val="dk1"/>
                </a:solidFill>
                <a:latin typeface="Times New Roman"/>
                <a:ea typeface="Times New Roman"/>
                <a:cs typeface="Times New Roman"/>
                <a:sym typeface="Times New Roman"/>
              </a:rPr>
              <a:t>: https://github.com/TarikPonciano/Programador-de-Sistemas-SENAC-Itaitinga</a:t>
            </a: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dc5160f6c2_0_91"/>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Conceitos Importantes: Variável</a:t>
            </a:r>
            <a:endParaRPr sz="2400" b="1">
              <a:solidFill>
                <a:schemeClr val="dk1"/>
              </a:solidFill>
              <a:latin typeface="Times New Roman"/>
              <a:ea typeface="Times New Roman"/>
              <a:cs typeface="Times New Roman"/>
              <a:sym typeface="Times New Roman"/>
            </a:endParaRPr>
          </a:p>
        </p:txBody>
      </p:sp>
      <p:sp>
        <p:nvSpPr>
          <p:cNvPr id="141" name="Google Shape;141;g1dc5160f6c2_0_91"/>
          <p:cNvSpPr txBox="1"/>
          <p:nvPr/>
        </p:nvSpPr>
        <p:spPr>
          <a:xfrm>
            <a:off x="1440250" y="1144900"/>
            <a:ext cx="7502100" cy="3868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pt-BR" sz="1800">
                <a:solidFill>
                  <a:srgbClr val="253A44"/>
                </a:solidFill>
              </a:rPr>
              <a:t>Uma variável do tipo Inteiro pode armazenar somente números inteiros.</a:t>
            </a:r>
            <a:endParaRPr sz="1800">
              <a:solidFill>
                <a:srgbClr val="253A44"/>
              </a:solidFill>
            </a:endParaRPr>
          </a:p>
          <a:p>
            <a:pPr marL="0" lvl="0" indent="0" algn="l" rtl="0">
              <a:lnSpc>
                <a:spcPct val="115000"/>
              </a:lnSpc>
              <a:spcBef>
                <a:spcPts val="1400"/>
              </a:spcBef>
              <a:spcAft>
                <a:spcPts val="0"/>
              </a:spcAft>
              <a:buNone/>
            </a:pPr>
            <a:r>
              <a:rPr lang="pt-BR" sz="1800">
                <a:solidFill>
                  <a:srgbClr val="253A44"/>
                </a:solidFill>
              </a:rPr>
              <a:t>Uma variável do tipo Real pode armazenar números reais, incluindo os números inteiros, pois fazem parte desse conjunto.</a:t>
            </a:r>
            <a:endParaRPr sz="1800">
              <a:solidFill>
                <a:srgbClr val="253A44"/>
              </a:solidFill>
            </a:endParaRPr>
          </a:p>
          <a:p>
            <a:pPr marL="0" lvl="0" indent="0" algn="l" rtl="0">
              <a:lnSpc>
                <a:spcPct val="115000"/>
              </a:lnSpc>
              <a:spcBef>
                <a:spcPts val="1400"/>
              </a:spcBef>
              <a:spcAft>
                <a:spcPts val="0"/>
              </a:spcAft>
              <a:buNone/>
            </a:pPr>
            <a:r>
              <a:rPr lang="pt-BR" sz="1800">
                <a:solidFill>
                  <a:srgbClr val="253A44"/>
                </a:solidFill>
              </a:rPr>
              <a:t>Uma variável do tipo Literal pode armazenar um texto, como “Olá, mundo”, “Informe o seu nome: ”, entre outros. O número entre colchetes determina o número máximo de caracteres que o texto pode conter.</a:t>
            </a:r>
            <a:endParaRPr sz="1800">
              <a:solidFill>
                <a:srgbClr val="253A44"/>
              </a:solidFill>
            </a:endParaRPr>
          </a:p>
          <a:p>
            <a:pPr marL="0" lvl="0" indent="0" algn="l" rtl="0">
              <a:lnSpc>
                <a:spcPct val="115000"/>
              </a:lnSpc>
              <a:spcBef>
                <a:spcPts val="1400"/>
              </a:spcBef>
              <a:spcAft>
                <a:spcPts val="1400"/>
              </a:spcAft>
              <a:buNone/>
            </a:pPr>
            <a:r>
              <a:rPr lang="pt-BR" sz="1800">
                <a:solidFill>
                  <a:srgbClr val="253A44"/>
                </a:solidFill>
              </a:rPr>
              <a:t>Uma variável do tipo Logico pode armazenar os valores VERDADEIRO, verdadeiro, ou FALSO, Falso. Veremos a utilidade desse tipo em um outro momento.</a:t>
            </a:r>
            <a:endParaRPr sz="1800">
              <a:solidFill>
                <a:srgbClr val="253A44"/>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dc5160f6c2_0_103"/>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Conceitos Importantes: Expressões</a:t>
            </a:r>
            <a:endParaRPr sz="2400" b="1">
              <a:solidFill>
                <a:schemeClr val="dk1"/>
              </a:solidFill>
              <a:latin typeface="Times New Roman"/>
              <a:ea typeface="Times New Roman"/>
              <a:cs typeface="Times New Roman"/>
              <a:sym typeface="Times New Roman"/>
            </a:endParaRPr>
          </a:p>
        </p:txBody>
      </p:sp>
      <p:sp>
        <p:nvSpPr>
          <p:cNvPr id="147" name="Google Shape;147;g1dc5160f6c2_0_103"/>
          <p:cNvSpPr txBox="1"/>
          <p:nvPr/>
        </p:nvSpPr>
        <p:spPr>
          <a:xfrm>
            <a:off x="1440250" y="1144900"/>
            <a:ext cx="7502100" cy="323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pt-BR" sz="1800">
                <a:solidFill>
                  <a:srgbClr val="253A44"/>
                </a:solidFill>
              </a:rPr>
              <a:t>Expressões produzem novos valores a partir de uma ou mais variáveis. Elas são construídas com operadores, tais como +, -, *, /, entre outros.</a:t>
            </a:r>
            <a:endParaRPr sz="1800">
              <a:solidFill>
                <a:srgbClr val="253A44"/>
              </a:solidFill>
            </a:endParaRPr>
          </a:p>
          <a:p>
            <a:pPr marL="0" lvl="0" indent="0" algn="l" rtl="0">
              <a:lnSpc>
                <a:spcPct val="115000"/>
              </a:lnSpc>
              <a:spcBef>
                <a:spcPts val="1400"/>
              </a:spcBef>
              <a:spcAft>
                <a:spcPts val="0"/>
              </a:spcAft>
              <a:buNone/>
            </a:pPr>
            <a:r>
              <a:rPr lang="pt-BR" sz="1800">
                <a:solidFill>
                  <a:srgbClr val="253A44"/>
                </a:solidFill>
              </a:rPr>
              <a:t>Por exemplo, </a:t>
            </a:r>
            <a:r>
              <a:rPr lang="pt-BR" sz="1800">
                <a:solidFill>
                  <a:srgbClr val="8795A2"/>
                </a:solidFill>
                <a:highlight>
                  <a:srgbClr val="EAEFF2"/>
                </a:highlight>
              </a:rPr>
              <a:t>nota_av</a:t>
            </a:r>
            <a:r>
              <a:rPr lang="pt-BR" sz="1800">
                <a:solidFill>
                  <a:srgbClr val="253A44"/>
                </a:solidFill>
              </a:rPr>
              <a:t> + </a:t>
            </a:r>
            <a:r>
              <a:rPr lang="pt-BR" sz="1800">
                <a:solidFill>
                  <a:srgbClr val="8795A2"/>
                </a:solidFill>
                <a:highlight>
                  <a:srgbClr val="EAEFF2"/>
                </a:highlight>
              </a:rPr>
              <a:t>nota_avs</a:t>
            </a:r>
            <a:r>
              <a:rPr lang="pt-BR" sz="1800">
                <a:solidFill>
                  <a:srgbClr val="253A44"/>
                </a:solidFill>
              </a:rPr>
              <a:t> é uma expressão que soma as variáveis </a:t>
            </a:r>
            <a:r>
              <a:rPr lang="pt-BR" sz="1800">
                <a:solidFill>
                  <a:srgbClr val="8795A2"/>
                </a:solidFill>
                <a:highlight>
                  <a:srgbClr val="EAEFF2"/>
                </a:highlight>
              </a:rPr>
              <a:t>nota_av</a:t>
            </a:r>
            <a:r>
              <a:rPr lang="pt-BR" sz="1800">
                <a:solidFill>
                  <a:srgbClr val="253A44"/>
                </a:solidFill>
              </a:rPr>
              <a:t> e </a:t>
            </a:r>
            <a:r>
              <a:rPr lang="pt-BR" sz="1800">
                <a:solidFill>
                  <a:srgbClr val="8795A2"/>
                </a:solidFill>
                <a:highlight>
                  <a:srgbClr val="EAEFF2"/>
                </a:highlight>
              </a:rPr>
              <a:t>nota_avs</a:t>
            </a:r>
            <a:r>
              <a:rPr lang="pt-BR" sz="1800">
                <a:solidFill>
                  <a:srgbClr val="253A44"/>
                </a:solidFill>
              </a:rPr>
              <a:t>. O valor produzido por essa expressão é um novo número.</a:t>
            </a:r>
            <a:endParaRPr sz="1800">
              <a:solidFill>
                <a:srgbClr val="253A44"/>
              </a:solidFill>
            </a:endParaRPr>
          </a:p>
          <a:p>
            <a:pPr marL="0" lvl="0" indent="0" algn="l" rtl="0">
              <a:lnSpc>
                <a:spcPct val="115000"/>
              </a:lnSpc>
              <a:spcBef>
                <a:spcPts val="1400"/>
              </a:spcBef>
              <a:spcAft>
                <a:spcPts val="0"/>
              </a:spcAft>
              <a:buNone/>
            </a:pPr>
            <a:r>
              <a:rPr lang="pt-BR" sz="1800">
                <a:solidFill>
                  <a:srgbClr val="253A44"/>
                </a:solidFill>
              </a:rPr>
              <a:t>As expressões se dividem em três conjuntos de acordo com o valor que os seus operadores produzem.</a:t>
            </a:r>
            <a:endParaRPr sz="1800">
              <a:solidFill>
                <a:srgbClr val="253A44"/>
              </a:solidFill>
            </a:endParaRPr>
          </a:p>
          <a:p>
            <a:pPr marL="0" lvl="0" indent="0" algn="l" rtl="0">
              <a:lnSpc>
                <a:spcPct val="115000"/>
              </a:lnSpc>
              <a:spcBef>
                <a:spcPts val="1400"/>
              </a:spcBef>
              <a:spcAft>
                <a:spcPts val="1400"/>
              </a:spcAft>
              <a:buNone/>
            </a:pPr>
            <a:endParaRPr sz="1800">
              <a:solidFill>
                <a:srgbClr val="253A4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1dc5160f6c2_0_109"/>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Conceitos Importantes: Expressões Aritméticas</a:t>
            </a:r>
            <a:endParaRPr sz="2400" b="1">
              <a:solidFill>
                <a:schemeClr val="dk1"/>
              </a:solidFill>
              <a:latin typeface="Times New Roman"/>
              <a:ea typeface="Times New Roman"/>
              <a:cs typeface="Times New Roman"/>
              <a:sym typeface="Times New Roman"/>
            </a:endParaRPr>
          </a:p>
        </p:txBody>
      </p:sp>
      <p:sp>
        <p:nvSpPr>
          <p:cNvPr id="153" name="Google Shape;153;g1dc5160f6c2_0_109"/>
          <p:cNvSpPr txBox="1"/>
          <p:nvPr/>
        </p:nvSpPr>
        <p:spPr>
          <a:xfrm>
            <a:off x="1440250" y="1144900"/>
            <a:ext cx="7502100" cy="960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endParaRPr sz="1800">
              <a:solidFill>
                <a:srgbClr val="253A44"/>
              </a:solidFill>
            </a:endParaRPr>
          </a:p>
          <a:p>
            <a:pPr marL="0" lvl="0" indent="0" algn="l" rtl="0">
              <a:lnSpc>
                <a:spcPct val="115000"/>
              </a:lnSpc>
              <a:spcBef>
                <a:spcPts val="1400"/>
              </a:spcBef>
              <a:spcAft>
                <a:spcPts val="1400"/>
              </a:spcAft>
              <a:buNone/>
            </a:pPr>
            <a:endParaRPr sz="1800">
              <a:solidFill>
                <a:srgbClr val="253A44"/>
              </a:solidFill>
            </a:endParaRPr>
          </a:p>
        </p:txBody>
      </p:sp>
      <p:pic>
        <p:nvPicPr>
          <p:cNvPr id="154" name="Google Shape;154;g1dc5160f6c2_0_109"/>
          <p:cNvPicPr preferRelativeResize="0"/>
          <p:nvPr/>
        </p:nvPicPr>
        <p:blipFill>
          <a:blip r:embed="rId3">
            <a:alphaModFix/>
          </a:blip>
          <a:stretch>
            <a:fillRect/>
          </a:stretch>
        </p:blipFill>
        <p:spPr>
          <a:xfrm>
            <a:off x="1758022" y="1359350"/>
            <a:ext cx="6866550" cy="3486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dc5160f6c2_0_115"/>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Conceitos Importantes: Expressões Lógicas</a:t>
            </a:r>
            <a:endParaRPr sz="2400" b="1">
              <a:solidFill>
                <a:schemeClr val="dk1"/>
              </a:solidFill>
              <a:latin typeface="Times New Roman"/>
              <a:ea typeface="Times New Roman"/>
              <a:cs typeface="Times New Roman"/>
              <a:sym typeface="Times New Roman"/>
            </a:endParaRPr>
          </a:p>
        </p:txBody>
      </p:sp>
      <p:sp>
        <p:nvSpPr>
          <p:cNvPr id="160" name="Google Shape;160;g1dc5160f6c2_0_115"/>
          <p:cNvSpPr txBox="1"/>
          <p:nvPr/>
        </p:nvSpPr>
        <p:spPr>
          <a:xfrm>
            <a:off x="1440250" y="1144900"/>
            <a:ext cx="7502100" cy="960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endParaRPr sz="1800">
              <a:solidFill>
                <a:srgbClr val="253A44"/>
              </a:solidFill>
            </a:endParaRPr>
          </a:p>
          <a:p>
            <a:pPr marL="0" lvl="0" indent="0" algn="l" rtl="0">
              <a:lnSpc>
                <a:spcPct val="115000"/>
              </a:lnSpc>
              <a:spcBef>
                <a:spcPts val="1400"/>
              </a:spcBef>
              <a:spcAft>
                <a:spcPts val="1400"/>
              </a:spcAft>
              <a:buNone/>
            </a:pPr>
            <a:endParaRPr sz="1800">
              <a:solidFill>
                <a:srgbClr val="253A44"/>
              </a:solidFill>
            </a:endParaRPr>
          </a:p>
        </p:txBody>
      </p:sp>
      <p:sp>
        <p:nvSpPr>
          <p:cNvPr id="161" name="Google Shape;161;g1dc5160f6c2_0_115"/>
          <p:cNvSpPr txBox="1"/>
          <p:nvPr/>
        </p:nvSpPr>
        <p:spPr>
          <a:xfrm>
            <a:off x="1592050" y="1171675"/>
            <a:ext cx="71985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800">
                <a:solidFill>
                  <a:srgbClr val="253A44"/>
                </a:solidFill>
              </a:rPr>
              <a:t>As expressões lógicas resultam em um valor lógico como verdadeiro, simbolizado por </a:t>
            </a:r>
            <a:r>
              <a:rPr lang="pt-BR" sz="1800">
                <a:solidFill>
                  <a:srgbClr val="8795A2"/>
                </a:solidFill>
                <a:highlight>
                  <a:srgbClr val="EAEFF2"/>
                </a:highlight>
              </a:rPr>
              <a:t>VERDADEIRO</a:t>
            </a:r>
            <a:r>
              <a:rPr lang="pt-BR" sz="1800">
                <a:solidFill>
                  <a:srgbClr val="253A44"/>
                </a:solidFill>
              </a:rPr>
              <a:t>, ou falso, simbolizado por </a:t>
            </a:r>
            <a:r>
              <a:rPr lang="pt-BR" sz="1800">
                <a:solidFill>
                  <a:srgbClr val="8795A2"/>
                </a:solidFill>
                <a:highlight>
                  <a:srgbClr val="EAEFF2"/>
                </a:highlight>
              </a:rPr>
              <a:t>FALSO</a:t>
            </a:r>
            <a:r>
              <a:rPr lang="pt-BR" sz="1800">
                <a:solidFill>
                  <a:srgbClr val="253A44"/>
                </a:solidFill>
              </a:rPr>
              <a:t>.</a:t>
            </a:r>
            <a:endParaRPr sz="1800"/>
          </a:p>
        </p:txBody>
      </p:sp>
      <p:pic>
        <p:nvPicPr>
          <p:cNvPr id="162" name="Google Shape;162;g1dc5160f6c2_0_115"/>
          <p:cNvPicPr preferRelativeResize="0"/>
          <p:nvPr/>
        </p:nvPicPr>
        <p:blipFill>
          <a:blip r:embed="rId3">
            <a:alphaModFix/>
          </a:blip>
          <a:stretch>
            <a:fillRect/>
          </a:stretch>
        </p:blipFill>
        <p:spPr>
          <a:xfrm>
            <a:off x="3059113" y="2411225"/>
            <a:ext cx="3781425" cy="2152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dc5160f6c2_0_125"/>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Conceitos Importantes: Expressões Lógicas</a:t>
            </a:r>
            <a:endParaRPr sz="2400" b="1">
              <a:solidFill>
                <a:schemeClr val="dk1"/>
              </a:solidFill>
              <a:latin typeface="Times New Roman"/>
              <a:ea typeface="Times New Roman"/>
              <a:cs typeface="Times New Roman"/>
              <a:sym typeface="Times New Roman"/>
            </a:endParaRPr>
          </a:p>
        </p:txBody>
      </p:sp>
      <p:sp>
        <p:nvSpPr>
          <p:cNvPr id="168" name="Google Shape;168;g1dc5160f6c2_0_125"/>
          <p:cNvSpPr txBox="1"/>
          <p:nvPr/>
        </p:nvSpPr>
        <p:spPr>
          <a:xfrm>
            <a:off x="1440250" y="1144900"/>
            <a:ext cx="7502100" cy="960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endParaRPr sz="1800">
              <a:solidFill>
                <a:srgbClr val="253A44"/>
              </a:solidFill>
            </a:endParaRPr>
          </a:p>
          <a:p>
            <a:pPr marL="0" lvl="0" indent="0" algn="l" rtl="0">
              <a:lnSpc>
                <a:spcPct val="115000"/>
              </a:lnSpc>
              <a:spcBef>
                <a:spcPts val="1400"/>
              </a:spcBef>
              <a:spcAft>
                <a:spcPts val="1400"/>
              </a:spcAft>
              <a:buNone/>
            </a:pPr>
            <a:endParaRPr sz="1800">
              <a:solidFill>
                <a:srgbClr val="253A44"/>
              </a:solidFill>
            </a:endParaRPr>
          </a:p>
        </p:txBody>
      </p:sp>
      <p:sp>
        <p:nvSpPr>
          <p:cNvPr id="169" name="Google Shape;169;g1dc5160f6c2_0_125"/>
          <p:cNvSpPr txBox="1"/>
          <p:nvPr/>
        </p:nvSpPr>
        <p:spPr>
          <a:xfrm>
            <a:off x="1592050" y="1171675"/>
            <a:ext cx="71985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800">
                <a:solidFill>
                  <a:srgbClr val="253A44"/>
                </a:solidFill>
              </a:rPr>
              <a:t>Dado que uma variável lógica pode armazenar apenas dois valores, VERDADEIRO e FALSO, os operadores lógicos realizam operações sobre esses valores considerando as quatro combinações possíveis entre eles. Cada operador retornará um valor dependendo da combinação utilizada.</a:t>
            </a:r>
            <a:endParaRPr sz="1800"/>
          </a:p>
        </p:txBody>
      </p:sp>
      <p:graphicFrame>
        <p:nvGraphicFramePr>
          <p:cNvPr id="170" name="Google Shape;170;g1dc5160f6c2_0_125"/>
          <p:cNvGraphicFramePr/>
          <p:nvPr/>
        </p:nvGraphicFramePr>
        <p:xfrm>
          <a:off x="1592050" y="2864625"/>
          <a:ext cx="7239000" cy="1920210"/>
        </p:xfrm>
        <a:graphic>
          <a:graphicData uri="http://schemas.openxmlformats.org/drawingml/2006/table">
            <a:tbl>
              <a:tblPr>
                <a:noFill/>
                <a:tableStyleId>{AC1CC4C0-73E2-4F35-8905-2889B0E1A8E7}</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pt-BR"/>
                        <a:t>A</a:t>
                      </a:r>
                      <a:endParaRPr/>
                    </a:p>
                  </a:txBody>
                  <a:tcPr marL="91425" marR="91425" marT="91425" marB="91425"/>
                </a:tc>
                <a:tc>
                  <a:txBody>
                    <a:bodyPr/>
                    <a:lstStyle/>
                    <a:p>
                      <a:pPr marL="0" lvl="0" indent="0" algn="l" rtl="0">
                        <a:spcBef>
                          <a:spcPts val="0"/>
                        </a:spcBef>
                        <a:spcAft>
                          <a:spcPts val="0"/>
                        </a:spcAft>
                        <a:buNone/>
                      </a:pPr>
                      <a:r>
                        <a:rPr lang="pt-BR"/>
                        <a:t>B</a:t>
                      </a:r>
                      <a:endParaRPr/>
                    </a:p>
                  </a:txBody>
                  <a:tcPr marL="91425" marR="91425" marT="91425" marB="91425"/>
                </a:tc>
                <a:tc>
                  <a:txBody>
                    <a:bodyPr/>
                    <a:lstStyle/>
                    <a:p>
                      <a:pPr marL="0" lvl="0" indent="0" algn="l" rtl="0">
                        <a:spcBef>
                          <a:spcPts val="0"/>
                        </a:spcBef>
                        <a:spcAft>
                          <a:spcPts val="0"/>
                        </a:spcAft>
                        <a:buNone/>
                      </a:pPr>
                      <a:r>
                        <a:rPr lang="pt-BR"/>
                        <a:t>NAO A</a:t>
                      </a:r>
                      <a:endParaRPr/>
                    </a:p>
                  </a:txBody>
                  <a:tcPr marL="91425" marR="91425" marT="91425" marB="91425"/>
                </a:tc>
                <a:tc>
                  <a:txBody>
                    <a:bodyPr/>
                    <a:lstStyle/>
                    <a:p>
                      <a:pPr marL="0" lvl="0" indent="0" algn="l" rtl="0">
                        <a:spcBef>
                          <a:spcPts val="0"/>
                        </a:spcBef>
                        <a:spcAft>
                          <a:spcPts val="0"/>
                        </a:spcAft>
                        <a:buNone/>
                      </a:pPr>
                      <a:r>
                        <a:rPr lang="pt-BR"/>
                        <a:t>NAO B</a:t>
                      </a:r>
                      <a:endParaRPr/>
                    </a:p>
                  </a:txBody>
                  <a:tcPr marL="91425" marR="91425" marT="91425" marB="91425"/>
                </a:tc>
                <a:tc>
                  <a:txBody>
                    <a:bodyPr/>
                    <a:lstStyle/>
                    <a:p>
                      <a:pPr marL="0" lvl="0" indent="0" algn="l" rtl="0">
                        <a:spcBef>
                          <a:spcPts val="0"/>
                        </a:spcBef>
                        <a:spcAft>
                          <a:spcPts val="0"/>
                        </a:spcAft>
                        <a:buNone/>
                      </a:pPr>
                      <a:r>
                        <a:rPr lang="pt-BR"/>
                        <a:t>A OU B</a:t>
                      </a:r>
                      <a:endParaRPr/>
                    </a:p>
                  </a:txBody>
                  <a:tcPr marL="91425" marR="91425" marT="91425" marB="91425"/>
                </a:tc>
                <a:tc>
                  <a:txBody>
                    <a:bodyPr/>
                    <a:lstStyle/>
                    <a:p>
                      <a:pPr marL="0" lvl="0" indent="0" algn="l" rtl="0">
                        <a:spcBef>
                          <a:spcPts val="0"/>
                        </a:spcBef>
                        <a:spcAft>
                          <a:spcPts val="0"/>
                        </a:spcAft>
                        <a:buNone/>
                      </a:pPr>
                      <a:r>
                        <a:rPr lang="pt-BR"/>
                        <a:t> A E B</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pt-BR" sz="1200"/>
                        <a:t>VERDADEIRO</a:t>
                      </a: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VERDADEIRO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FALSO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FALSO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VERDADEIRO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VERDADEIRO</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VERDADEIRO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FALSO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FALSO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VERDADEIRO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VERDADEIRO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FALSO</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FALSO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VERDADEIRO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VERDADEIRO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FALSO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VERDADEIRO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FALSO</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FALSO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FALSO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VERDADEIRO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VERDADEIRO</a:t>
                      </a:r>
                      <a:endParaRPr/>
                    </a:p>
                  </a:txBody>
                  <a:tcPr marL="91425" marR="91425" marT="91425" marB="91425"/>
                </a:tc>
                <a:tc>
                  <a:txBody>
                    <a:bodyPr/>
                    <a:lstStyle/>
                    <a:p>
                      <a:pPr marL="0" lvl="0" indent="0" algn="l" rtl="0">
                        <a:spcBef>
                          <a:spcPts val="0"/>
                        </a:spcBef>
                        <a:spcAft>
                          <a:spcPts val="0"/>
                        </a:spcAft>
                        <a:buNone/>
                      </a:pPr>
                      <a:r>
                        <a:rPr lang="pt-BR" sz="1200"/>
                        <a:t>FALSO</a:t>
                      </a:r>
                      <a:endParaRPr sz="10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pt-BR" sz="1200">
                          <a:solidFill>
                            <a:schemeClr val="dk1"/>
                          </a:solidFill>
                        </a:rPr>
                        <a:t>FALSO</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dc5160f6c2_0_138"/>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Conceitos Importantes: Expressões Lógicas</a:t>
            </a:r>
            <a:endParaRPr sz="2400" b="1">
              <a:solidFill>
                <a:schemeClr val="dk1"/>
              </a:solidFill>
              <a:latin typeface="Times New Roman"/>
              <a:ea typeface="Times New Roman"/>
              <a:cs typeface="Times New Roman"/>
              <a:sym typeface="Times New Roman"/>
            </a:endParaRPr>
          </a:p>
        </p:txBody>
      </p:sp>
      <p:sp>
        <p:nvSpPr>
          <p:cNvPr id="176" name="Google Shape;176;g1dc5160f6c2_0_138"/>
          <p:cNvSpPr txBox="1"/>
          <p:nvPr/>
        </p:nvSpPr>
        <p:spPr>
          <a:xfrm>
            <a:off x="1440250" y="1144900"/>
            <a:ext cx="7502100" cy="2234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Clr>
                <a:schemeClr val="dk1"/>
              </a:buClr>
              <a:buSzPts val="1100"/>
              <a:buFont typeface="Arial"/>
              <a:buNone/>
            </a:pPr>
            <a:r>
              <a:rPr lang="pt-BR" sz="1800">
                <a:solidFill>
                  <a:srgbClr val="253A44"/>
                </a:solidFill>
              </a:rPr>
              <a:t>Esses operadores nos ajudam a expressão em pseudocódigo frases como “cliente ativo e com pagamento em dia”, “preco &gt; 199.99 ou em promoção”, entre muitas outras para as quais a resposta deve ser verdadeira ou falsa.</a:t>
            </a:r>
            <a:endParaRPr sz="1800">
              <a:solidFill>
                <a:srgbClr val="253A44"/>
              </a:solidFill>
            </a:endParaRPr>
          </a:p>
          <a:p>
            <a:pPr marL="0" lvl="0" indent="0" algn="l" rtl="0">
              <a:lnSpc>
                <a:spcPct val="115000"/>
              </a:lnSpc>
              <a:spcBef>
                <a:spcPts val="1400"/>
              </a:spcBef>
              <a:spcAft>
                <a:spcPts val="1400"/>
              </a:spcAft>
              <a:buClr>
                <a:schemeClr val="dk1"/>
              </a:buClr>
              <a:buSzPts val="1100"/>
              <a:buFont typeface="Arial"/>
              <a:buNone/>
            </a:pPr>
            <a:r>
              <a:rPr lang="pt-BR" sz="1800">
                <a:solidFill>
                  <a:srgbClr val="253A44"/>
                </a:solidFill>
              </a:rPr>
              <a:t>Por exemplo, “cliente ativo e com pagamento em dia” pode ser escrito como:</a:t>
            </a:r>
            <a:endParaRPr sz="1800">
              <a:solidFill>
                <a:srgbClr val="253A44"/>
              </a:solidFill>
            </a:endParaRPr>
          </a:p>
        </p:txBody>
      </p:sp>
      <p:pic>
        <p:nvPicPr>
          <p:cNvPr id="177" name="Google Shape;177;g1dc5160f6c2_0_138"/>
          <p:cNvPicPr preferRelativeResize="0"/>
          <p:nvPr/>
        </p:nvPicPr>
        <p:blipFill>
          <a:blip r:embed="rId3">
            <a:alphaModFix/>
          </a:blip>
          <a:stretch>
            <a:fillRect/>
          </a:stretch>
        </p:blipFill>
        <p:spPr>
          <a:xfrm>
            <a:off x="2070100" y="3576275"/>
            <a:ext cx="6496050" cy="1114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dc5160f6c2_0_169"/>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Conceitos Importantes: Expressões Lógicas</a:t>
            </a:r>
            <a:endParaRPr sz="2400" b="1">
              <a:solidFill>
                <a:schemeClr val="dk1"/>
              </a:solidFill>
              <a:latin typeface="Times New Roman"/>
              <a:ea typeface="Times New Roman"/>
              <a:cs typeface="Times New Roman"/>
              <a:sym typeface="Times New Roman"/>
            </a:endParaRPr>
          </a:p>
        </p:txBody>
      </p:sp>
      <p:pic>
        <p:nvPicPr>
          <p:cNvPr id="183" name="Google Shape;183;g1dc5160f6c2_0_169"/>
          <p:cNvPicPr preferRelativeResize="0"/>
          <p:nvPr/>
        </p:nvPicPr>
        <p:blipFill>
          <a:blip r:embed="rId3">
            <a:alphaModFix/>
          </a:blip>
          <a:stretch>
            <a:fillRect/>
          </a:stretch>
        </p:blipFill>
        <p:spPr>
          <a:xfrm>
            <a:off x="1701800" y="1122363"/>
            <a:ext cx="6496050" cy="1114425"/>
          </a:xfrm>
          <a:prstGeom prst="rect">
            <a:avLst/>
          </a:prstGeom>
          <a:noFill/>
          <a:ln>
            <a:noFill/>
          </a:ln>
        </p:spPr>
      </p:pic>
      <p:sp>
        <p:nvSpPr>
          <p:cNvPr id="184" name="Google Shape;184;g1dc5160f6c2_0_169"/>
          <p:cNvSpPr txBox="1"/>
          <p:nvPr/>
        </p:nvSpPr>
        <p:spPr>
          <a:xfrm>
            <a:off x="1786650" y="2571750"/>
            <a:ext cx="66090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800">
                <a:solidFill>
                  <a:srgbClr val="253A44"/>
                </a:solidFill>
              </a:rPr>
              <a:t>Considerando que o valor de </a:t>
            </a:r>
            <a:r>
              <a:rPr lang="pt-BR" sz="1800">
                <a:solidFill>
                  <a:srgbClr val="8795A2"/>
                </a:solidFill>
                <a:highlight>
                  <a:srgbClr val="EAEFF2"/>
                </a:highlight>
              </a:rPr>
              <a:t>cliente_ativo</a:t>
            </a:r>
            <a:r>
              <a:rPr lang="pt-BR" sz="1800">
                <a:solidFill>
                  <a:srgbClr val="253A44"/>
                </a:solidFill>
              </a:rPr>
              <a:t> seja </a:t>
            </a:r>
            <a:r>
              <a:rPr lang="pt-BR" sz="1800">
                <a:solidFill>
                  <a:srgbClr val="8795A2"/>
                </a:solidFill>
                <a:highlight>
                  <a:srgbClr val="EAEFF2"/>
                </a:highlight>
              </a:rPr>
              <a:t>VERDADEIRO</a:t>
            </a:r>
            <a:r>
              <a:rPr lang="pt-BR" sz="1800">
                <a:solidFill>
                  <a:srgbClr val="253A44"/>
                </a:solidFill>
              </a:rPr>
              <a:t> e que o valor de </a:t>
            </a:r>
            <a:r>
              <a:rPr lang="pt-BR" sz="1800">
                <a:solidFill>
                  <a:srgbClr val="8795A2"/>
                </a:solidFill>
                <a:highlight>
                  <a:srgbClr val="EAEFF2"/>
                </a:highlight>
              </a:rPr>
              <a:t>pagamento_em_dia</a:t>
            </a:r>
            <a:r>
              <a:rPr lang="pt-BR" sz="1800">
                <a:solidFill>
                  <a:srgbClr val="253A44"/>
                </a:solidFill>
              </a:rPr>
              <a:t> seja </a:t>
            </a:r>
            <a:r>
              <a:rPr lang="pt-BR" sz="1800">
                <a:solidFill>
                  <a:srgbClr val="8795A2"/>
                </a:solidFill>
                <a:highlight>
                  <a:srgbClr val="EAEFF2"/>
                </a:highlight>
              </a:rPr>
              <a:t>FALSO</a:t>
            </a:r>
            <a:r>
              <a:rPr lang="pt-BR" sz="1800">
                <a:solidFill>
                  <a:srgbClr val="253A44"/>
                </a:solidFill>
              </a:rPr>
              <a:t>, no caso acima o valor produzido pela expressão será </a:t>
            </a:r>
            <a:r>
              <a:rPr lang="pt-BR" sz="1800">
                <a:solidFill>
                  <a:srgbClr val="8795A2"/>
                </a:solidFill>
                <a:highlight>
                  <a:srgbClr val="EAEFF2"/>
                </a:highlight>
              </a:rPr>
              <a:t>FALSO</a:t>
            </a:r>
            <a:r>
              <a:rPr lang="pt-BR" sz="1800">
                <a:solidFill>
                  <a:srgbClr val="253A44"/>
                </a:solidFill>
              </a:rPr>
              <a:t>,</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dc5160f6c2_0_176"/>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Conceitos Importantes: Instruções</a:t>
            </a:r>
            <a:endParaRPr sz="2400" b="1">
              <a:solidFill>
                <a:schemeClr val="dk1"/>
              </a:solidFill>
              <a:latin typeface="Times New Roman"/>
              <a:ea typeface="Times New Roman"/>
              <a:cs typeface="Times New Roman"/>
              <a:sym typeface="Times New Roman"/>
            </a:endParaRPr>
          </a:p>
        </p:txBody>
      </p:sp>
      <p:sp>
        <p:nvSpPr>
          <p:cNvPr id="190" name="Google Shape;190;g1dc5160f6c2_0_176"/>
          <p:cNvSpPr txBox="1"/>
          <p:nvPr/>
        </p:nvSpPr>
        <p:spPr>
          <a:xfrm>
            <a:off x="1730000" y="1278750"/>
            <a:ext cx="63384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800">
                <a:solidFill>
                  <a:srgbClr val="253A44"/>
                </a:solidFill>
              </a:rPr>
              <a:t>As instruções são rotinas fundamentais que todo programa deve executar para conseguir gerenciar memória e se comunicar com o mundo exterior. Elas são três, atribuição de valor a uma variável, entrada e saída de dados.</a:t>
            </a:r>
            <a:endParaRPr sz="1800"/>
          </a:p>
        </p:txBody>
      </p:sp>
      <p:pic>
        <p:nvPicPr>
          <p:cNvPr id="191" name="Google Shape;191;g1dc5160f6c2_0_176"/>
          <p:cNvPicPr preferRelativeResize="0"/>
          <p:nvPr/>
        </p:nvPicPr>
        <p:blipFill>
          <a:blip r:embed="rId3">
            <a:alphaModFix/>
          </a:blip>
          <a:stretch>
            <a:fillRect/>
          </a:stretch>
        </p:blipFill>
        <p:spPr>
          <a:xfrm>
            <a:off x="1916388" y="2571750"/>
            <a:ext cx="6066879" cy="2266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dc5160f6c2_0_189"/>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Conceitos Importantes: Saída de Dados</a:t>
            </a:r>
            <a:endParaRPr sz="2400" b="1">
              <a:solidFill>
                <a:schemeClr val="dk1"/>
              </a:solidFill>
              <a:latin typeface="Times New Roman"/>
              <a:ea typeface="Times New Roman"/>
              <a:cs typeface="Times New Roman"/>
              <a:sym typeface="Times New Roman"/>
            </a:endParaRPr>
          </a:p>
        </p:txBody>
      </p:sp>
      <p:pic>
        <p:nvPicPr>
          <p:cNvPr id="197" name="Google Shape;197;g1dc5160f6c2_0_189"/>
          <p:cNvPicPr preferRelativeResize="0"/>
          <p:nvPr/>
        </p:nvPicPr>
        <p:blipFill>
          <a:blip r:embed="rId3">
            <a:alphaModFix/>
          </a:blip>
          <a:stretch>
            <a:fillRect/>
          </a:stretch>
        </p:blipFill>
        <p:spPr>
          <a:xfrm>
            <a:off x="1391500" y="1939949"/>
            <a:ext cx="7116651" cy="3008725"/>
          </a:xfrm>
          <a:prstGeom prst="rect">
            <a:avLst/>
          </a:prstGeom>
          <a:noFill/>
          <a:ln>
            <a:noFill/>
          </a:ln>
        </p:spPr>
      </p:pic>
      <p:pic>
        <p:nvPicPr>
          <p:cNvPr id="198" name="Google Shape;198;g1dc5160f6c2_0_189"/>
          <p:cNvPicPr preferRelativeResize="0"/>
          <p:nvPr/>
        </p:nvPicPr>
        <p:blipFill>
          <a:blip r:embed="rId4">
            <a:alphaModFix/>
          </a:blip>
          <a:stretch>
            <a:fillRect/>
          </a:stretch>
        </p:blipFill>
        <p:spPr>
          <a:xfrm>
            <a:off x="1254187" y="992356"/>
            <a:ext cx="4692517" cy="687218"/>
          </a:xfrm>
          <a:prstGeom prst="rect">
            <a:avLst/>
          </a:prstGeom>
          <a:noFill/>
          <a:ln>
            <a:noFill/>
          </a:ln>
        </p:spPr>
      </p:pic>
      <p:pic>
        <p:nvPicPr>
          <p:cNvPr id="199" name="Google Shape;199;g1dc5160f6c2_0_189"/>
          <p:cNvPicPr preferRelativeResize="0"/>
          <p:nvPr/>
        </p:nvPicPr>
        <p:blipFill>
          <a:blip r:embed="rId5">
            <a:alphaModFix/>
          </a:blip>
          <a:stretch>
            <a:fillRect/>
          </a:stretch>
        </p:blipFill>
        <p:spPr>
          <a:xfrm>
            <a:off x="5631525" y="936625"/>
            <a:ext cx="3344475" cy="729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1dc5160f6c2_0_198"/>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Conceitos Importantes: Entrada de Dados</a:t>
            </a:r>
            <a:endParaRPr sz="2400" b="1">
              <a:solidFill>
                <a:schemeClr val="dk1"/>
              </a:solidFill>
              <a:latin typeface="Times New Roman"/>
              <a:ea typeface="Times New Roman"/>
              <a:cs typeface="Times New Roman"/>
              <a:sym typeface="Times New Roman"/>
            </a:endParaRPr>
          </a:p>
        </p:txBody>
      </p:sp>
      <p:pic>
        <p:nvPicPr>
          <p:cNvPr id="205" name="Google Shape;205;g1dc5160f6c2_0_198"/>
          <p:cNvPicPr preferRelativeResize="0"/>
          <p:nvPr/>
        </p:nvPicPr>
        <p:blipFill>
          <a:blip r:embed="rId3">
            <a:alphaModFix/>
          </a:blip>
          <a:stretch>
            <a:fillRect/>
          </a:stretch>
        </p:blipFill>
        <p:spPr>
          <a:xfrm>
            <a:off x="1217025" y="1120350"/>
            <a:ext cx="7835324" cy="709475"/>
          </a:xfrm>
          <a:prstGeom prst="rect">
            <a:avLst/>
          </a:prstGeom>
          <a:noFill/>
          <a:ln>
            <a:noFill/>
          </a:ln>
        </p:spPr>
      </p:pic>
      <p:pic>
        <p:nvPicPr>
          <p:cNvPr id="206" name="Google Shape;206;g1dc5160f6c2_0_198"/>
          <p:cNvPicPr preferRelativeResize="0"/>
          <p:nvPr/>
        </p:nvPicPr>
        <p:blipFill>
          <a:blip r:embed="rId4">
            <a:alphaModFix/>
          </a:blip>
          <a:stretch>
            <a:fillRect/>
          </a:stretch>
        </p:blipFill>
        <p:spPr>
          <a:xfrm>
            <a:off x="1231488" y="2002250"/>
            <a:ext cx="7806401" cy="3008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3"/>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i="0" u="none" strike="noStrike" cap="none">
                <a:solidFill>
                  <a:schemeClr val="dk1"/>
                </a:solidFill>
                <a:latin typeface="Times New Roman"/>
                <a:ea typeface="Times New Roman"/>
                <a:cs typeface="Times New Roman"/>
                <a:sym typeface="Times New Roman"/>
              </a:rPr>
              <a:t>Definição </a:t>
            </a:r>
            <a:r>
              <a:rPr lang="pt-BR" sz="2400" b="1">
                <a:solidFill>
                  <a:schemeClr val="dk1"/>
                </a:solidFill>
                <a:latin typeface="Times New Roman"/>
                <a:ea typeface="Times New Roman"/>
                <a:cs typeface="Times New Roman"/>
                <a:sym typeface="Times New Roman"/>
              </a:rPr>
              <a:t>Algoritmo</a:t>
            </a:r>
            <a:endParaRPr sz="2400" b="1">
              <a:solidFill>
                <a:schemeClr val="dk1"/>
              </a:solidFill>
              <a:latin typeface="Times New Roman"/>
              <a:ea typeface="Times New Roman"/>
              <a:cs typeface="Times New Roman"/>
              <a:sym typeface="Times New Roman"/>
            </a:endParaRPr>
          </a:p>
        </p:txBody>
      </p:sp>
      <p:sp>
        <p:nvSpPr>
          <p:cNvPr id="35" name="Google Shape;35;p3"/>
          <p:cNvSpPr txBox="1"/>
          <p:nvPr/>
        </p:nvSpPr>
        <p:spPr>
          <a:xfrm>
            <a:off x="1362900" y="1024950"/>
            <a:ext cx="7650300" cy="2047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1200"/>
              </a:spcBef>
              <a:spcAft>
                <a:spcPts val="0"/>
              </a:spcAft>
              <a:buClr>
                <a:srgbClr val="000000"/>
              </a:buClr>
              <a:buSzPts val="2000"/>
              <a:buFont typeface="Arial"/>
              <a:buNone/>
            </a:pPr>
            <a:r>
              <a:rPr lang="pt-BR" sz="1950" b="1" dirty="0">
                <a:solidFill>
                  <a:srgbClr val="253A44"/>
                </a:solidFill>
                <a:latin typeface="Times New Roman"/>
                <a:ea typeface="Times New Roman"/>
                <a:cs typeface="Times New Roman"/>
                <a:sym typeface="Times New Roman"/>
              </a:rPr>
              <a:t>Um algoritmo é uma sequência de passos para se alcançar um objetivo</a:t>
            </a:r>
            <a:r>
              <a:rPr lang="pt-BR" sz="1950" dirty="0">
                <a:solidFill>
                  <a:srgbClr val="253A44"/>
                </a:solidFill>
                <a:latin typeface="Times New Roman"/>
                <a:ea typeface="Times New Roman"/>
                <a:cs typeface="Times New Roman"/>
                <a:sym typeface="Times New Roman"/>
              </a:rPr>
              <a:t>. É um conceito fácil, porque mesmo sem notar lidamos com algoritmos desde os primeiros anos de vida.</a:t>
            </a:r>
            <a:endParaRPr sz="2000" dirty="0"/>
          </a:p>
          <a:p>
            <a:pPr marL="0" marR="0" lvl="0" indent="0" algn="just" rtl="0">
              <a:lnSpc>
                <a:spcPct val="100000"/>
              </a:lnSpc>
              <a:spcBef>
                <a:spcPts val="1200"/>
              </a:spcBef>
              <a:spcAft>
                <a:spcPts val="0"/>
              </a:spcAft>
              <a:buNone/>
            </a:pPr>
            <a:r>
              <a:rPr lang="pt-BR" sz="1950" dirty="0">
                <a:solidFill>
                  <a:srgbClr val="253A44"/>
                </a:solidFill>
                <a:latin typeface="Times New Roman"/>
                <a:ea typeface="Times New Roman"/>
                <a:cs typeface="Times New Roman"/>
                <a:sym typeface="Times New Roman"/>
              </a:rPr>
              <a:t>Por exemplo, no ensino fundamental </a:t>
            </a:r>
            <a:r>
              <a:rPr lang="pt-BR" sz="1950" b="1" dirty="0">
                <a:solidFill>
                  <a:srgbClr val="253A44"/>
                </a:solidFill>
                <a:latin typeface="Times New Roman"/>
                <a:ea typeface="Times New Roman"/>
                <a:cs typeface="Times New Roman"/>
                <a:sym typeface="Times New Roman"/>
              </a:rPr>
              <a:t>aprendemos um algoritmo</a:t>
            </a:r>
            <a:r>
              <a:rPr lang="pt-BR" sz="1950" dirty="0">
                <a:solidFill>
                  <a:srgbClr val="253A44"/>
                </a:solidFill>
                <a:latin typeface="Times New Roman"/>
                <a:ea typeface="Times New Roman"/>
                <a:cs typeface="Times New Roman"/>
                <a:sym typeface="Times New Roman"/>
              </a:rPr>
              <a:t> conhecido como </a:t>
            </a:r>
            <a:r>
              <a:rPr lang="pt-BR" sz="1950" dirty="0" err="1">
                <a:solidFill>
                  <a:srgbClr val="253A44"/>
                </a:solidFill>
                <a:latin typeface="Times New Roman"/>
                <a:ea typeface="Times New Roman"/>
                <a:cs typeface="Times New Roman"/>
                <a:sym typeface="Times New Roman"/>
              </a:rPr>
              <a:t>Long</a:t>
            </a:r>
            <a:r>
              <a:rPr lang="pt-BR" sz="1950" dirty="0">
                <a:solidFill>
                  <a:srgbClr val="253A44"/>
                </a:solidFill>
                <a:latin typeface="Times New Roman"/>
                <a:ea typeface="Times New Roman"/>
                <a:cs typeface="Times New Roman"/>
                <a:sym typeface="Times New Roman"/>
              </a:rPr>
              <a:t> </a:t>
            </a:r>
            <a:r>
              <a:rPr lang="pt-BR" sz="1950" dirty="0" err="1">
                <a:solidFill>
                  <a:srgbClr val="253A44"/>
                </a:solidFill>
                <a:latin typeface="Times New Roman"/>
                <a:ea typeface="Times New Roman"/>
                <a:cs typeface="Times New Roman"/>
                <a:sym typeface="Times New Roman"/>
              </a:rPr>
              <a:t>Multiplication</a:t>
            </a:r>
            <a:r>
              <a:rPr lang="pt-BR" sz="1950" dirty="0">
                <a:solidFill>
                  <a:srgbClr val="253A44"/>
                </a:solidFill>
                <a:latin typeface="Times New Roman"/>
                <a:ea typeface="Times New Roman"/>
                <a:cs typeface="Times New Roman"/>
                <a:sym typeface="Times New Roman"/>
              </a:rPr>
              <a:t> (</a:t>
            </a:r>
            <a:r>
              <a:rPr lang="pt-BR" sz="1950" b="1" dirty="0">
                <a:solidFill>
                  <a:srgbClr val="253A44"/>
                </a:solidFill>
                <a:latin typeface="Times New Roman"/>
                <a:ea typeface="Times New Roman"/>
                <a:cs typeface="Times New Roman"/>
                <a:sym typeface="Times New Roman"/>
              </a:rPr>
              <a:t>Código 1</a:t>
            </a:r>
            <a:r>
              <a:rPr lang="pt-BR" sz="1950" dirty="0">
                <a:solidFill>
                  <a:srgbClr val="253A44"/>
                </a:solidFill>
                <a:latin typeface="Times New Roman"/>
                <a:ea typeface="Times New Roman"/>
                <a:cs typeface="Times New Roman"/>
                <a:sym typeface="Times New Roman"/>
              </a:rPr>
              <a:t>) para multiplicar números com mais de uma casa decimal.</a:t>
            </a:r>
            <a:endParaRPr sz="3200" b="0" i="0" u="none" strike="noStrike" cap="none" dirty="0">
              <a:solidFill>
                <a:schemeClr val="dk1"/>
              </a:solidFill>
              <a:latin typeface="Times New Roman"/>
              <a:ea typeface="Times New Roman"/>
              <a:cs typeface="Times New Roman"/>
              <a:sym typeface="Times New Roman"/>
            </a:endParaRPr>
          </a:p>
        </p:txBody>
      </p:sp>
      <p:pic>
        <p:nvPicPr>
          <p:cNvPr id="36" name="Google Shape;36;p3"/>
          <p:cNvPicPr preferRelativeResize="0"/>
          <p:nvPr/>
        </p:nvPicPr>
        <p:blipFill>
          <a:blip r:embed="rId3">
            <a:alphaModFix/>
          </a:blip>
          <a:stretch>
            <a:fillRect/>
          </a:stretch>
        </p:blipFill>
        <p:spPr>
          <a:xfrm>
            <a:off x="2070112" y="3149168"/>
            <a:ext cx="6203340" cy="197018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dc5160f6c2_0_207"/>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Conceitos Importantes: Exemplo de Algoritmo</a:t>
            </a:r>
            <a:endParaRPr sz="2400" b="1">
              <a:solidFill>
                <a:schemeClr val="dk1"/>
              </a:solidFill>
              <a:latin typeface="Times New Roman"/>
              <a:ea typeface="Times New Roman"/>
              <a:cs typeface="Times New Roman"/>
              <a:sym typeface="Times New Roman"/>
            </a:endParaRPr>
          </a:p>
        </p:txBody>
      </p:sp>
      <p:pic>
        <p:nvPicPr>
          <p:cNvPr id="212" name="Google Shape;212;g1dc5160f6c2_0_207"/>
          <p:cNvPicPr preferRelativeResize="0"/>
          <p:nvPr/>
        </p:nvPicPr>
        <p:blipFill>
          <a:blip r:embed="rId3">
            <a:alphaModFix/>
          </a:blip>
          <a:stretch>
            <a:fillRect/>
          </a:stretch>
        </p:blipFill>
        <p:spPr>
          <a:xfrm>
            <a:off x="1265688" y="1385950"/>
            <a:ext cx="7472786" cy="31678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i="0" u="none" strike="noStrike" cap="none">
                <a:solidFill>
                  <a:schemeClr val="dk1"/>
                </a:solidFill>
                <a:latin typeface="Times New Roman"/>
                <a:ea typeface="Times New Roman"/>
                <a:cs typeface="Times New Roman"/>
                <a:sym typeface="Times New Roman"/>
              </a:rPr>
              <a:t>Componentes</a:t>
            </a:r>
            <a:endParaRPr/>
          </a:p>
        </p:txBody>
      </p:sp>
      <p:sp>
        <p:nvSpPr>
          <p:cNvPr id="218" name="Google Shape;218;p4"/>
          <p:cNvSpPr txBox="1"/>
          <p:nvPr/>
        </p:nvSpPr>
        <p:spPr>
          <a:xfrm>
            <a:off x="1362901" y="1261125"/>
            <a:ext cx="6369158" cy="2092840"/>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00000"/>
              </a:lnSpc>
              <a:spcBef>
                <a:spcPts val="1200"/>
              </a:spcBef>
              <a:spcAft>
                <a:spcPts val="0"/>
              </a:spcAft>
              <a:buClr>
                <a:srgbClr val="000000"/>
              </a:buClr>
              <a:buSzPts val="1800"/>
              <a:buFont typeface="Arial"/>
              <a:buChar char="●"/>
            </a:pPr>
            <a:r>
              <a:rPr lang="pt-BR" sz="2000" b="1" i="0" u="none" strike="noStrike" cap="none">
                <a:solidFill>
                  <a:srgbClr val="000000"/>
                </a:solidFill>
                <a:latin typeface="Arial"/>
                <a:ea typeface="Arial"/>
                <a:cs typeface="Arial"/>
                <a:sym typeface="Arial"/>
              </a:rPr>
              <a:t>Nome do algoritmo;</a:t>
            </a:r>
            <a:endParaRPr/>
          </a:p>
          <a:p>
            <a:pPr marL="457200" marR="0" lvl="0" indent="-342900" algn="just" rtl="0">
              <a:lnSpc>
                <a:spcPct val="100000"/>
              </a:lnSpc>
              <a:spcBef>
                <a:spcPts val="0"/>
              </a:spcBef>
              <a:spcAft>
                <a:spcPts val="0"/>
              </a:spcAft>
              <a:buClr>
                <a:srgbClr val="000000"/>
              </a:buClr>
              <a:buSzPts val="1800"/>
              <a:buFont typeface="Arial"/>
              <a:buChar char="●"/>
            </a:pPr>
            <a:r>
              <a:rPr lang="pt-BR" sz="2000" b="1" i="0" u="none" strike="noStrike" cap="none">
                <a:solidFill>
                  <a:srgbClr val="000000"/>
                </a:solidFill>
                <a:latin typeface="Arial"/>
                <a:ea typeface="Arial"/>
                <a:cs typeface="Arial"/>
                <a:sym typeface="Arial"/>
              </a:rPr>
              <a:t>Declaração de variável;</a:t>
            </a:r>
            <a:endParaRPr/>
          </a:p>
          <a:p>
            <a:pPr marL="457200" marR="0" lvl="0" indent="-342900" algn="just" rtl="0">
              <a:lnSpc>
                <a:spcPct val="100000"/>
              </a:lnSpc>
              <a:spcBef>
                <a:spcPts val="0"/>
              </a:spcBef>
              <a:spcAft>
                <a:spcPts val="0"/>
              </a:spcAft>
              <a:buClr>
                <a:srgbClr val="000000"/>
              </a:buClr>
              <a:buSzPts val="1800"/>
              <a:buFont typeface="Arial"/>
              <a:buChar char="●"/>
            </a:pPr>
            <a:r>
              <a:rPr lang="pt-BR" sz="2000" b="1" i="0" u="none" strike="noStrike" cap="none">
                <a:solidFill>
                  <a:srgbClr val="000000"/>
                </a:solidFill>
                <a:latin typeface="Arial"/>
                <a:ea typeface="Arial"/>
                <a:cs typeface="Arial"/>
                <a:sym typeface="Arial"/>
              </a:rPr>
              <a:t>Início e fim de execuções;</a:t>
            </a:r>
            <a:endParaRPr/>
          </a:p>
          <a:p>
            <a:pPr marL="457200" marR="0" lvl="0" indent="-342900" algn="just" rtl="0">
              <a:lnSpc>
                <a:spcPct val="100000"/>
              </a:lnSpc>
              <a:spcBef>
                <a:spcPts val="0"/>
              </a:spcBef>
              <a:spcAft>
                <a:spcPts val="0"/>
              </a:spcAft>
              <a:buClr>
                <a:srgbClr val="000000"/>
              </a:buClr>
              <a:buSzPts val="1800"/>
              <a:buFont typeface="Arial"/>
              <a:buChar char="●"/>
            </a:pPr>
            <a:r>
              <a:rPr lang="pt-BR" sz="2000" b="1" i="0" u="none" strike="noStrike" cap="none">
                <a:solidFill>
                  <a:srgbClr val="000000"/>
                </a:solidFill>
                <a:latin typeface="Arial"/>
                <a:ea typeface="Arial"/>
                <a:cs typeface="Arial"/>
                <a:sym typeface="Arial"/>
              </a:rPr>
              <a:t>Captura e exibição de informações;</a:t>
            </a:r>
            <a:endParaRPr/>
          </a:p>
          <a:p>
            <a:pPr marL="457200" marR="0" lvl="0" indent="-342900" algn="just" rtl="0">
              <a:lnSpc>
                <a:spcPct val="100000"/>
              </a:lnSpc>
              <a:spcBef>
                <a:spcPts val="0"/>
              </a:spcBef>
              <a:spcAft>
                <a:spcPts val="0"/>
              </a:spcAft>
              <a:buClr>
                <a:srgbClr val="000000"/>
              </a:buClr>
              <a:buSzPts val="1800"/>
              <a:buFont typeface="Arial"/>
              <a:buChar char="●"/>
            </a:pPr>
            <a:r>
              <a:rPr lang="pt-BR" sz="2000" b="1" i="0" u="none" strike="noStrike" cap="none">
                <a:solidFill>
                  <a:srgbClr val="000000"/>
                </a:solidFill>
                <a:latin typeface="Arial"/>
                <a:ea typeface="Arial"/>
                <a:cs typeface="Arial"/>
                <a:sym typeface="Arial"/>
              </a:rPr>
              <a:t>Estrutura de repetição e condicional;</a:t>
            </a:r>
            <a:endParaRPr/>
          </a:p>
          <a:p>
            <a:pPr marL="457200" marR="0" lvl="0" indent="-342900" algn="just" rtl="0">
              <a:lnSpc>
                <a:spcPct val="100000"/>
              </a:lnSpc>
              <a:spcBef>
                <a:spcPts val="0"/>
              </a:spcBef>
              <a:spcAft>
                <a:spcPts val="0"/>
              </a:spcAft>
              <a:buClr>
                <a:srgbClr val="000000"/>
              </a:buClr>
              <a:buSzPts val="1800"/>
              <a:buFont typeface="Arial"/>
              <a:buChar char="●"/>
            </a:pPr>
            <a:r>
              <a:rPr lang="pt-BR" sz="2000" b="1" i="0" u="none" strike="noStrike" cap="none">
                <a:solidFill>
                  <a:srgbClr val="000000"/>
                </a:solidFill>
                <a:latin typeface="Arial"/>
                <a:ea typeface="Arial"/>
                <a:cs typeface="Arial"/>
                <a:sym typeface="Arial"/>
              </a:rPr>
              <a:t>Funções/métodos e argumentos;</a:t>
            </a:r>
            <a:endParaRPr/>
          </a:p>
        </p:txBody>
      </p:sp>
      <p:sp>
        <p:nvSpPr>
          <p:cNvPr id="219" name="Google Shape;219;p4"/>
          <p:cNvSpPr txBox="1"/>
          <p:nvPr/>
        </p:nvSpPr>
        <p:spPr>
          <a:xfrm>
            <a:off x="1682775" y="3667250"/>
            <a:ext cx="708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800"/>
              <a:t>https://www.devmedia.com.br/introducao-aos-algoritmos/40699</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i="0" u="none" strike="noStrike" cap="none">
                <a:solidFill>
                  <a:schemeClr val="dk1"/>
                </a:solidFill>
                <a:latin typeface="Times New Roman"/>
                <a:ea typeface="Times New Roman"/>
                <a:cs typeface="Times New Roman"/>
                <a:sym typeface="Times New Roman"/>
              </a:rPr>
              <a:t>Exemplo</a:t>
            </a:r>
            <a:endParaRPr/>
          </a:p>
        </p:txBody>
      </p:sp>
      <p:pic>
        <p:nvPicPr>
          <p:cNvPr id="225" name="Google Shape;225;p5"/>
          <p:cNvPicPr preferRelativeResize="0"/>
          <p:nvPr/>
        </p:nvPicPr>
        <p:blipFill rotWithShape="1">
          <a:blip r:embed="rId3">
            <a:alphaModFix/>
          </a:blip>
          <a:srcRect/>
          <a:stretch/>
        </p:blipFill>
        <p:spPr>
          <a:xfrm>
            <a:off x="2798475" y="969964"/>
            <a:ext cx="3547050" cy="3921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6"/>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i="0" u="none" strike="noStrike" cap="none">
                <a:solidFill>
                  <a:schemeClr val="dk1"/>
                </a:solidFill>
                <a:latin typeface="Times New Roman"/>
                <a:ea typeface="Times New Roman"/>
                <a:cs typeface="Times New Roman"/>
                <a:sym typeface="Times New Roman"/>
              </a:rPr>
              <a:t>Exemplo</a:t>
            </a:r>
            <a:endParaRPr/>
          </a:p>
        </p:txBody>
      </p:sp>
      <p:pic>
        <p:nvPicPr>
          <p:cNvPr id="231" name="Google Shape;231;p6"/>
          <p:cNvPicPr preferRelativeResize="0"/>
          <p:nvPr/>
        </p:nvPicPr>
        <p:blipFill rotWithShape="1">
          <a:blip r:embed="rId3">
            <a:alphaModFix/>
          </a:blip>
          <a:srcRect/>
          <a:stretch/>
        </p:blipFill>
        <p:spPr>
          <a:xfrm>
            <a:off x="2508450" y="1003343"/>
            <a:ext cx="4127100" cy="36539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7"/>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i="0" u="none" strike="noStrike" cap="none">
                <a:solidFill>
                  <a:schemeClr val="dk1"/>
                </a:solidFill>
                <a:latin typeface="Times New Roman"/>
                <a:ea typeface="Times New Roman"/>
                <a:cs typeface="Times New Roman"/>
                <a:sym typeface="Times New Roman"/>
              </a:rPr>
              <a:t>Exemplo</a:t>
            </a:r>
            <a:endParaRPr/>
          </a:p>
        </p:txBody>
      </p:sp>
      <p:pic>
        <p:nvPicPr>
          <p:cNvPr id="237" name="Google Shape;237;p7"/>
          <p:cNvPicPr preferRelativeResize="0"/>
          <p:nvPr/>
        </p:nvPicPr>
        <p:blipFill rotWithShape="1">
          <a:blip r:embed="rId3">
            <a:alphaModFix/>
          </a:blip>
          <a:srcRect/>
          <a:stretch/>
        </p:blipFill>
        <p:spPr>
          <a:xfrm>
            <a:off x="2744950" y="1047750"/>
            <a:ext cx="3308675" cy="3741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8"/>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i="0" u="none" strike="noStrike" cap="none">
                <a:solidFill>
                  <a:schemeClr val="dk1"/>
                </a:solidFill>
                <a:latin typeface="Times New Roman"/>
                <a:ea typeface="Times New Roman"/>
                <a:cs typeface="Times New Roman"/>
                <a:sym typeface="Times New Roman"/>
              </a:rPr>
              <a:t>Exemplo</a:t>
            </a:r>
            <a:endParaRPr/>
          </a:p>
        </p:txBody>
      </p:sp>
      <p:pic>
        <p:nvPicPr>
          <p:cNvPr id="243" name="Google Shape;243;p8"/>
          <p:cNvPicPr preferRelativeResize="0"/>
          <p:nvPr/>
        </p:nvPicPr>
        <p:blipFill rotWithShape="1">
          <a:blip r:embed="rId3">
            <a:alphaModFix/>
          </a:blip>
          <a:srcRect/>
          <a:stretch/>
        </p:blipFill>
        <p:spPr>
          <a:xfrm>
            <a:off x="2905862" y="947855"/>
            <a:ext cx="3332275" cy="3878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9"/>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i="0" u="none" strike="noStrike" cap="none">
                <a:solidFill>
                  <a:schemeClr val="dk1"/>
                </a:solidFill>
                <a:latin typeface="Times New Roman"/>
                <a:ea typeface="Times New Roman"/>
                <a:cs typeface="Times New Roman"/>
                <a:sym typeface="Times New Roman"/>
              </a:rPr>
              <a:t>Exemplo</a:t>
            </a:r>
            <a:endParaRPr/>
          </a:p>
        </p:txBody>
      </p:sp>
      <p:pic>
        <p:nvPicPr>
          <p:cNvPr id="249" name="Google Shape;249;p9"/>
          <p:cNvPicPr preferRelativeResize="0"/>
          <p:nvPr/>
        </p:nvPicPr>
        <p:blipFill rotWithShape="1">
          <a:blip r:embed="rId3">
            <a:alphaModFix/>
          </a:blip>
          <a:srcRect/>
          <a:stretch/>
        </p:blipFill>
        <p:spPr>
          <a:xfrm>
            <a:off x="2657475" y="981075"/>
            <a:ext cx="3676650" cy="4095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1"/>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i="0" u="none" strike="noStrike" cap="none">
                <a:solidFill>
                  <a:schemeClr val="dk1"/>
                </a:solidFill>
                <a:latin typeface="Times New Roman"/>
                <a:ea typeface="Times New Roman"/>
                <a:cs typeface="Times New Roman"/>
                <a:sym typeface="Times New Roman"/>
              </a:rPr>
              <a:t>Exemplo</a:t>
            </a:r>
            <a:endParaRPr/>
          </a:p>
        </p:txBody>
      </p:sp>
      <p:pic>
        <p:nvPicPr>
          <p:cNvPr id="261" name="Google Shape;261;p11"/>
          <p:cNvPicPr preferRelativeResize="0"/>
          <p:nvPr/>
        </p:nvPicPr>
        <p:blipFill rotWithShape="1">
          <a:blip r:embed="rId3">
            <a:alphaModFix/>
          </a:blip>
          <a:srcRect/>
          <a:stretch/>
        </p:blipFill>
        <p:spPr>
          <a:xfrm>
            <a:off x="2370675" y="1191737"/>
            <a:ext cx="4402650" cy="3304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2"/>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i="0" u="none" strike="noStrike" cap="none">
                <a:solidFill>
                  <a:schemeClr val="dk1"/>
                </a:solidFill>
                <a:latin typeface="Times New Roman"/>
                <a:ea typeface="Times New Roman"/>
                <a:cs typeface="Times New Roman"/>
                <a:sym typeface="Times New Roman"/>
              </a:rPr>
              <a:t>Exemplo</a:t>
            </a:r>
            <a:endParaRPr/>
          </a:p>
        </p:txBody>
      </p:sp>
      <p:pic>
        <p:nvPicPr>
          <p:cNvPr id="267" name="Google Shape;267;p12"/>
          <p:cNvPicPr preferRelativeResize="0"/>
          <p:nvPr/>
        </p:nvPicPr>
        <p:blipFill rotWithShape="1">
          <a:blip r:embed="rId3">
            <a:alphaModFix/>
          </a:blip>
          <a:srcRect/>
          <a:stretch/>
        </p:blipFill>
        <p:spPr>
          <a:xfrm>
            <a:off x="2603662" y="1144092"/>
            <a:ext cx="3936675" cy="36141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5"/>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i="0" u="none" strike="noStrike" cap="none">
                <a:solidFill>
                  <a:schemeClr val="dk1"/>
                </a:solidFill>
                <a:latin typeface="Times New Roman"/>
                <a:ea typeface="Times New Roman"/>
                <a:cs typeface="Times New Roman"/>
                <a:sym typeface="Times New Roman"/>
              </a:rPr>
              <a:t>Exercícios</a:t>
            </a:r>
            <a:endParaRPr/>
          </a:p>
        </p:txBody>
      </p:sp>
      <p:sp>
        <p:nvSpPr>
          <p:cNvPr id="285" name="Google Shape;285;p15"/>
          <p:cNvSpPr txBox="1"/>
          <p:nvPr/>
        </p:nvSpPr>
        <p:spPr>
          <a:xfrm>
            <a:off x="1412985" y="1271279"/>
            <a:ext cx="7450688" cy="3129300"/>
          </a:xfrm>
          <a:prstGeom prst="rect">
            <a:avLst/>
          </a:prstGeom>
          <a:noFill/>
          <a:ln>
            <a:noFill/>
          </a:ln>
        </p:spPr>
        <p:txBody>
          <a:bodyPr spcFirstLastPara="1" wrap="square" lIns="91425" tIns="91425" rIns="91425" bIns="91425" anchor="t" anchorCtr="0">
            <a:normAutofit lnSpcReduction="10000"/>
          </a:bodyPr>
          <a:lstStyle/>
          <a:p>
            <a:pPr marL="0" marR="0" lvl="0" indent="0" algn="just" rtl="0">
              <a:lnSpc>
                <a:spcPct val="100000"/>
              </a:lnSpc>
              <a:spcBef>
                <a:spcPts val="0"/>
              </a:spcBef>
              <a:spcAft>
                <a:spcPts val="0"/>
              </a:spcAft>
              <a:buClr>
                <a:srgbClr val="666666"/>
              </a:buClr>
              <a:buSzPts val="1400"/>
              <a:buFont typeface="Spectral Light"/>
              <a:buNone/>
            </a:pPr>
            <a:r>
              <a:rPr lang="pt-BR" sz="2000" b="0" i="0" u="none" strike="noStrike" cap="none">
                <a:solidFill>
                  <a:srgbClr val="000000"/>
                </a:solidFill>
                <a:latin typeface="Arial"/>
                <a:ea typeface="Arial"/>
                <a:cs typeface="Arial"/>
                <a:sym typeface="Arial"/>
              </a:rPr>
              <a:t>01) Fazer um programa que imprima a média aritmética dos números 8,9 e 7. A média dos números 4, 5 e 6. A soma das duas médias. A media das medias. </a:t>
            </a:r>
            <a:endParaRPr/>
          </a:p>
          <a:p>
            <a:pPr marL="0" marR="0" lvl="0" indent="0" algn="just" rtl="0">
              <a:lnSpc>
                <a:spcPct val="100000"/>
              </a:lnSpc>
              <a:spcBef>
                <a:spcPts val="1200"/>
              </a:spcBef>
              <a:spcAft>
                <a:spcPts val="0"/>
              </a:spcAft>
              <a:buClr>
                <a:srgbClr val="666666"/>
              </a:buClr>
              <a:buSzPts val="1400"/>
              <a:buFont typeface="Spectral Light"/>
              <a:buNone/>
            </a:pPr>
            <a:endParaRPr sz="20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1200"/>
              </a:spcAft>
              <a:buClr>
                <a:srgbClr val="666666"/>
              </a:buClr>
              <a:buSzPts val="1400"/>
              <a:buFont typeface="Spectral Light"/>
              <a:buNone/>
            </a:pPr>
            <a:r>
              <a:rPr lang="pt-BR" sz="2000" b="0" i="0" u="none" strike="noStrike" cap="none">
                <a:solidFill>
                  <a:srgbClr val="000000"/>
                </a:solidFill>
                <a:latin typeface="Arial"/>
                <a:ea typeface="Arial"/>
                <a:cs typeface="Arial"/>
                <a:sym typeface="Arial"/>
              </a:rPr>
              <a:t>02) Ler um ano de nascimento e ano atual. Imprimir a idade da pessoa. Se a idade for maior ou igual a 18 leia o nome da pessoa e imprima o nome digitado e uma mensagem informando que sua entrada é permitida. (Ex: Fulano, sua entrada foi permitida.)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g1dc5160f6c2_0_9"/>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i="0" u="none" strike="noStrike" cap="none">
                <a:solidFill>
                  <a:schemeClr val="dk1"/>
                </a:solidFill>
                <a:latin typeface="Times New Roman"/>
                <a:ea typeface="Times New Roman"/>
                <a:cs typeface="Times New Roman"/>
                <a:sym typeface="Times New Roman"/>
              </a:rPr>
              <a:t>Definição </a:t>
            </a:r>
            <a:r>
              <a:rPr lang="pt-BR" sz="2400" b="1">
                <a:solidFill>
                  <a:schemeClr val="dk1"/>
                </a:solidFill>
                <a:latin typeface="Times New Roman"/>
                <a:ea typeface="Times New Roman"/>
                <a:cs typeface="Times New Roman"/>
                <a:sym typeface="Times New Roman"/>
              </a:rPr>
              <a:t>Algoritmo</a:t>
            </a:r>
            <a:endParaRPr sz="2400" b="1">
              <a:solidFill>
                <a:schemeClr val="dk1"/>
              </a:solidFill>
              <a:latin typeface="Times New Roman"/>
              <a:ea typeface="Times New Roman"/>
              <a:cs typeface="Times New Roman"/>
              <a:sym typeface="Times New Roman"/>
            </a:endParaRPr>
          </a:p>
        </p:txBody>
      </p:sp>
      <p:pic>
        <p:nvPicPr>
          <p:cNvPr id="2" name="Mídia Online 1" title="O que é Algoritmo?">
            <a:hlinkClick r:id="" action="ppaction://media"/>
            <a:extLst>
              <a:ext uri="{FF2B5EF4-FFF2-40B4-BE49-F238E27FC236}">
                <a16:creationId xmlns:a16="http://schemas.microsoft.com/office/drawing/2014/main" id="{483C6A47-5AF0-81DF-9668-35090558DD99}"/>
              </a:ext>
            </a:extLst>
          </p:cNvPr>
          <p:cNvPicPr>
            <a:picLocks noRot="1" noChangeAspect="1"/>
          </p:cNvPicPr>
          <p:nvPr>
            <a:videoFile r:link="rId1"/>
          </p:nvPr>
        </p:nvPicPr>
        <p:blipFill>
          <a:blip r:embed="rId4"/>
          <a:stretch>
            <a:fillRect/>
          </a:stretch>
        </p:blipFill>
        <p:spPr>
          <a:xfrm>
            <a:off x="2914882" y="1459804"/>
            <a:ext cx="3936090" cy="2223891"/>
          </a:xfrm>
          <a:prstGeom prst="rect">
            <a:avLst/>
          </a:prstGeom>
        </p:spPr>
      </p:pic>
      <p:sp>
        <p:nvSpPr>
          <p:cNvPr id="4" name="CaixaDeTexto 3">
            <a:extLst>
              <a:ext uri="{FF2B5EF4-FFF2-40B4-BE49-F238E27FC236}">
                <a16:creationId xmlns:a16="http://schemas.microsoft.com/office/drawing/2014/main" id="{B972EA54-8681-1F9A-939C-225A84FF7C55}"/>
              </a:ext>
            </a:extLst>
          </p:cNvPr>
          <p:cNvSpPr txBox="1"/>
          <p:nvPr/>
        </p:nvSpPr>
        <p:spPr>
          <a:xfrm>
            <a:off x="2813282" y="3887791"/>
            <a:ext cx="4652092" cy="307777"/>
          </a:xfrm>
          <a:prstGeom prst="rect">
            <a:avLst/>
          </a:prstGeom>
          <a:noFill/>
        </p:spPr>
        <p:txBody>
          <a:bodyPr wrap="square">
            <a:spAutoFit/>
          </a:bodyPr>
          <a:lstStyle/>
          <a:p>
            <a:r>
              <a:rPr lang="pt-BR" dirty="0"/>
              <a:t>https://www.youtube.com/watch?v=iEVLDKOLgQk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6"/>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i="0" u="none" strike="noStrike" cap="none">
                <a:solidFill>
                  <a:schemeClr val="dk1"/>
                </a:solidFill>
                <a:latin typeface="Times New Roman"/>
                <a:ea typeface="Times New Roman"/>
                <a:cs typeface="Times New Roman"/>
                <a:sym typeface="Times New Roman"/>
              </a:rPr>
              <a:t>Exercícios</a:t>
            </a:r>
            <a:endParaRPr/>
          </a:p>
        </p:txBody>
      </p:sp>
      <p:sp>
        <p:nvSpPr>
          <p:cNvPr id="291" name="Google Shape;291;p16"/>
          <p:cNvSpPr txBox="1"/>
          <p:nvPr/>
        </p:nvSpPr>
        <p:spPr>
          <a:xfrm>
            <a:off x="1412985" y="1271279"/>
            <a:ext cx="7450688" cy="3129300"/>
          </a:xfrm>
          <a:prstGeom prst="rect">
            <a:avLst/>
          </a:prstGeom>
          <a:noFill/>
          <a:ln>
            <a:noFill/>
          </a:ln>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Clr>
                <a:srgbClr val="666666"/>
              </a:buClr>
              <a:buSzPts val="1400"/>
              <a:buFont typeface="Spectral Light"/>
              <a:buNone/>
            </a:pPr>
            <a:r>
              <a:rPr lang="pt-BR" sz="2000" b="0" i="0" u="none" strike="noStrike" cap="none">
                <a:solidFill>
                  <a:srgbClr val="000000"/>
                </a:solidFill>
                <a:latin typeface="Arial"/>
                <a:ea typeface="Arial"/>
                <a:cs typeface="Arial"/>
                <a:sym typeface="Arial"/>
              </a:rPr>
              <a:t>03) Solicitar salário, prestação. Se prestação for maior que 20% do salário, imprimir : Empréstimo não pode ser concedido. Senão imprimir Empréstimo pode ser concedido. </a:t>
            </a:r>
            <a:endParaRPr/>
          </a:p>
          <a:p>
            <a:pPr marL="0" marR="0" lvl="0" indent="0" algn="just" rtl="0">
              <a:lnSpc>
                <a:spcPct val="100000"/>
              </a:lnSpc>
              <a:spcBef>
                <a:spcPts val="1200"/>
              </a:spcBef>
              <a:spcAft>
                <a:spcPts val="0"/>
              </a:spcAft>
              <a:buClr>
                <a:srgbClr val="666666"/>
              </a:buClr>
              <a:buSzPts val="1400"/>
              <a:buFont typeface="Spectral Light"/>
              <a:buNone/>
            </a:pPr>
            <a:endParaRPr sz="20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1200"/>
              </a:spcAft>
              <a:buClr>
                <a:srgbClr val="666666"/>
              </a:buClr>
              <a:buSzPts val="1400"/>
              <a:buFont typeface="Spectral Light"/>
              <a:buNone/>
            </a:pPr>
            <a:r>
              <a:rPr lang="pt-BR" sz="2000" b="0" i="0" u="none" strike="noStrike" cap="none">
                <a:solidFill>
                  <a:srgbClr val="000000"/>
                </a:solidFill>
                <a:latin typeface="Arial"/>
                <a:ea typeface="Arial"/>
                <a:cs typeface="Arial"/>
                <a:sym typeface="Arial"/>
              </a:rPr>
              <a:t>04) Determinar o fatorial de 6, 5, 4. Determinar valores a partir da operação de potenciação.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7"/>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i="0" u="none" strike="noStrike" cap="none">
                <a:solidFill>
                  <a:schemeClr val="dk1"/>
                </a:solidFill>
                <a:latin typeface="Times New Roman"/>
                <a:ea typeface="Times New Roman"/>
                <a:cs typeface="Times New Roman"/>
                <a:sym typeface="Times New Roman"/>
              </a:rPr>
              <a:t>Exercícios</a:t>
            </a:r>
            <a:endParaRPr/>
          </a:p>
        </p:txBody>
      </p:sp>
      <p:sp>
        <p:nvSpPr>
          <p:cNvPr id="297" name="Google Shape;297;p17"/>
          <p:cNvSpPr txBox="1"/>
          <p:nvPr/>
        </p:nvSpPr>
        <p:spPr>
          <a:xfrm>
            <a:off x="1412985" y="1271279"/>
            <a:ext cx="7450688" cy="3020394"/>
          </a:xfrm>
          <a:prstGeom prst="rect">
            <a:avLst/>
          </a:prstGeom>
          <a:noFill/>
          <a:ln>
            <a:noFill/>
          </a:ln>
        </p:spPr>
        <p:txBody>
          <a:bodyPr spcFirstLastPara="1" wrap="square" lIns="91425" tIns="91425" rIns="91425" bIns="91425" anchor="t" anchorCtr="0">
            <a:normAutofit fontScale="85000" lnSpcReduction="20000"/>
          </a:bodyPr>
          <a:lstStyle/>
          <a:p>
            <a:pPr marL="0" marR="0" lvl="0" indent="0" algn="just" rtl="0">
              <a:lnSpc>
                <a:spcPct val="100000"/>
              </a:lnSpc>
              <a:spcBef>
                <a:spcPts val="0"/>
              </a:spcBef>
              <a:spcAft>
                <a:spcPts val="0"/>
              </a:spcAft>
              <a:buClr>
                <a:srgbClr val="666666"/>
              </a:buClr>
              <a:buSzPct val="58823"/>
              <a:buFont typeface="Spectral Light"/>
              <a:buNone/>
            </a:pPr>
            <a:r>
              <a:rPr lang="pt-BR" sz="2800" b="0" i="0" u="none" strike="noStrike" cap="none">
                <a:solidFill>
                  <a:srgbClr val="000000"/>
                </a:solidFill>
                <a:latin typeface="Arial"/>
                <a:ea typeface="Arial"/>
                <a:cs typeface="Arial"/>
                <a:sym typeface="Arial"/>
              </a:rPr>
              <a:t>05) Informar um número e imprimir se é par ou ímpar. </a:t>
            </a:r>
            <a:endParaRPr/>
          </a:p>
          <a:p>
            <a:pPr marL="0" marR="0" lvl="0" indent="0" algn="just" rtl="0">
              <a:lnSpc>
                <a:spcPct val="100000"/>
              </a:lnSpc>
              <a:spcBef>
                <a:spcPts val="1200"/>
              </a:spcBef>
              <a:spcAft>
                <a:spcPts val="0"/>
              </a:spcAft>
              <a:buClr>
                <a:srgbClr val="666666"/>
              </a:buClr>
              <a:buSzPct val="58823"/>
              <a:buFont typeface="Spectral Light"/>
              <a:buNone/>
            </a:pPr>
            <a:r>
              <a:rPr lang="pt-BR" sz="2800" b="0" i="0" u="none" strike="noStrike" cap="none">
                <a:solidFill>
                  <a:srgbClr val="000000"/>
                </a:solidFill>
                <a:latin typeface="Arial"/>
                <a:ea typeface="Arial"/>
                <a:cs typeface="Arial"/>
                <a:sym typeface="Arial"/>
              </a:rPr>
              <a:t>06) Ler 1 número. Se positivo, imprimir raiz quadrada senão o quadrado do número. </a:t>
            </a:r>
            <a:endParaRPr/>
          </a:p>
          <a:p>
            <a:pPr marL="0" marR="0" lvl="0" indent="0" algn="just" rtl="0">
              <a:lnSpc>
                <a:spcPct val="100000"/>
              </a:lnSpc>
              <a:spcBef>
                <a:spcPts val="1200"/>
              </a:spcBef>
              <a:spcAft>
                <a:spcPts val="0"/>
              </a:spcAft>
              <a:buClr>
                <a:srgbClr val="666666"/>
              </a:buClr>
              <a:buSzPct val="58823"/>
              <a:buFont typeface="Spectral Light"/>
              <a:buNone/>
            </a:pPr>
            <a:r>
              <a:rPr lang="pt-BR" sz="2800" b="0" i="0" u="none" strike="noStrike" cap="none">
                <a:solidFill>
                  <a:srgbClr val="000000"/>
                </a:solidFill>
                <a:latin typeface="Arial"/>
                <a:ea typeface="Arial"/>
                <a:cs typeface="Arial"/>
                <a:sym typeface="Arial"/>
              </a:rPr>
              <a:t>07) Ler um número e imprimir igual a 20, menor que 20, maior que 20. </a:t>
            </a:r>
            <a:endParaRPr/>
          </a:p>
          <a:p>
            <a:pPr marL="0" marR="0" lvl="0" indent="0" algn="just" rtl="0">
              <a:lnSpc>
                <a:spcPct val="100000"/>
              </a:lnSpc>
              <a:spcBef>
                <a:spcPts val="1200"/>
              </a:spcBef>
              <a:spcAft>
                <a:spcPts val="0"/>
              </a:spcAft>
              <a:buClr>
                <a:srgbClr val="666666"/>
              </a:buClr>
              <a:buSzPct val="58823"/>
              <a:buFont typeface="Spectral Light"/>
              <a:buNone/>
            </a:pPr>
            <a:r>
              <a:rPr lang="pt-BR" sz="2800" b="0" i="0" u="none" strike="noStrike" cap="none">
                <a:solidFill>
                  <a:srgbClr val="000000"/>
                </a:solidFill>
                <a:latin typeface="Arial"/>
                <a:ea typeface="Arial"/>
                <a:cs typeface="Arial"/>
                <a:sym typeface="Arial"/>
              </a:rPr>
              <a:t>08) Crie um algoritmo que receba 3 números e informe qual o maior entre eles.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8"/>
          <p:cNvSpPr txBox="1"/>
          <p:nvPr/>
        </p:nvSpPr>
        <p:spPr>
          <a:xfrm>
            <a:off x="1362901" y="486231"/>
            <a:ext cx="7942263"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i="0" u="none" strike="noStrike" cap="none">
                <a:solidFill>
                  <a:schemeClr val="dk1"/>
                </a:solidFill>
                <a:latin typeface="Times New Roman"/>
                <a:ea typeface="Times New Roman"/>
                <a:cs typeface="Times New Roman"/>
                <a:sym typeface="Times New Roman"/>
              </a:rPr>
              <a:t>Exercícios</a:t>
            </a:r>
            <a:endParaRPr/>
          </a:p>
        </p:txBody>
      </p:sp>
      <p:sp>
        <p:nvSpPr>
          <p:cNvPr id="303" name="Google Shape;303;p18"/>
          <p:cNvSpPr txBox="1"/>
          <p:nvPr/>
        </p:nvSpPr>
        <p:spPr>
          <a:xfrm>
            <a:off x="1412985" y="1271279"/>
            <a:ext cx="7450688" cy="3020394"/>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just" rtl="0">
              <a:lnSpc>
                <a:spcPct val="100000"/>
              </a:lnSpc>
              <a:spcBef>
                <a:spcPts val="0"/>
              </a:spcBef>
              <a:spcAft>
                <a:spcPts val="0"/>
              </a:spcAft>
              <a:buClr>
                <a:srgbClr val="666666"/>
              </a:buClr>
              <a:buSzPct val="70707"/>
              <a:buFont typeface="Spectral Light"/>
              <a:buNone/>
            </a:pPr>
            <a:r>
              <a:rPr lang="pt-BR" sz="3600" b="0" i="0" u="none" strike="noStrike" cap="none">
                <a:solidFill>
                  <a:srgbClr val="000000"/>
                </a:solidFill>
                <a:latin typeface="Arial"/>
                <a:ea typeface="Arial"/>
                <a:cs typeface="Arial"/>
                <a:sym typeface="Arial"/>
              </a:rPr>
              <a:t>09) Faça um algoritmo que leia dois números nas variáveis NumA e NumB, nessa ordem, e imprima em ordem inversa, isto é, se os dados lidos forem NumA = 5 e NumB = 9, por exemplo, devem ser impressos na ordem NumA = 9 e NumB = 5. </a:t>
            </a:r>
            <a:endParaRPr/>
          </a:p>
          <a:p>
            <a:pPr marL="0" marR="0" lvl="0" indent="0" algn="just" rtl="0">
              <a:lnSpc>
                <a:spcPct val="100000"/>
              </a:lnSpc>
              <a:spcBef>
                <a:spcPts val="1200"/>
              </a:spcBef>
              <a:spcAft>
                <a:spcPts val="0"/>
              </a:spcAft>
              <a:buClr>
                <a:srgbClr val="666666"/>
              </a:buClr>
              <a:buSzPct val="70707"/>
              <a:buFont typeface="Spectral Light"/>
              <a:buNone/>
            </a:pPr>
            <a:endParaRPr sz="36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1200"/>
              </a:spcAft>
              <a:buClr>
                <a:srgbClr val="666666"/>
              </a:buClr>
              <a:buSzPct val="70707"/>
              <a:buFont typeface="Spectral Light"/>
              <a:buNone/>
            </a:pPr>
            <a:r>
              <a:rPr lang="pt-BR" sz="3600" b="0" i="0" u="none" strike="noStrike" cap="none">
                <a:solidFill>
                  <a:srgbClr val="000000"/>
                </a:solidFill>
                <a:latin typeface="Arial"/>
                <a:ea typeface="Arial"/>
                <a:cs typeface="Arial"/>
                <a:sym typeface="Arial"/>
              </a:rPr>
              <a:t>10) Faça um algoritmo que leia dois números e indique se são iguais ou se são diferentes. Mostre o maior e o menor (nesta sequência).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9"/>
          <p:cNvSpPr txBox="1">
            <a:spLocks noGrp="1"/>
          </p:cNvSpPr>
          <p:nvPr>
            <p:ph type="ctrTitle"/>
          </p:nvPr>
        </p:nvSpPr>
        <p:spPr>
          <a:xfrm>
            <a:off x="2106771" y="1852628"/>
            <a:ext cx="6135000" cy="115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pt-BR" sz="6400">
                <a:solidFill>
                  <a:srgbClr val="252525"/>
                </a:solidFill>
              </a:rPr>
              <a:t>obrigado</a:t>
            </a:r>
            <a:r>
              <a:rPr lang="pt-BR" sz="6400">
                <a:solidFill>
                  <a:srgbClr val="174584"/>
                </a:solidFill>
              </a:rPr>
              <a:t>!</a:t>
            </a:r>
            <a:endParaRPr sz="6400">
              <a:solidFill>
                <a:srgbClr val="174584"/>
              </a:solidFill>
            </a:endParaRPr>
          </a:p>
        </p:txBody>
      </p:sp>
      <p:pic>
        <p:nvPicPr>
          <p:cNvPr id="309" name="Google Shape;309;p19"/>
          <p:cNvPicPr preferRelativeResize="0"/>
          <p:nvPr/>
        </p:nvPicPr>
        <p:blipFill rotWithShape="1">
          <a:blip r:embed="rId3">
            <a:alphaModFix/>
          </a:blip>
          <a:srcRect/>
          <a:stretch/>
        </p:blipFill>
        <p:spPr>
          <a:xfrm>
            <a:off x="4436160" y="3780429"/>
            <a:ext cx="1571756" cy="50924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0"/>
          <p:cNvSpPr txBox="1"/>
          <p:nvPr/>
        </p:nvSpPr>
        <p:spPr>
          <a:xfrm>
            <a:off x="1396272" y="486231"/>
            <a:ext cx="794226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i="0" u="none" strike="noStrike" cap="none">
                <a:solidFill>
                  <a:schemeClr val="dk1"/>
                </a:solidFill>
                <a:latin typeface="Times New Roman"/>
                <a:ea typeface="Times New Roman"/>
                <a:cs typeface="Times New Roman"/>
                <a:sym typeface="Times New Roman"/>
              </a:rPr>
              <a:t>Referências</a:t>
            </a:r>
            <a:endParaRPr sz="2400" b="0" i="0" u="none" strike="noStrike" cap="none">
              <a:solidFill>
                <a:schemeClr val="dk1"/>
              </a:solidFill>
              <a:latin typeface="Times New Roman"/>
              <a:ea typeface="Times New Roman"/>
              <a:cs typeface="Times New Roman"/>
              <a:sym typeface="Times New Roman"/>
            </a:endParaRPr>
          </a:p>
        </p:txBody>
      </p:sp>
      <p:sp>
        <p:nvSpPr>
          <p:cNvPr id="315" name="Google Shape;315;p20"/>
          <p:cNvSpPr txBox="1"/>
          <p:nvPr/>
        </p:nvSpPr>
        <p:spPr>
          <a:xfrm>
            <a:off x="1396272" y="1680881"/>
            <a:ext cx="7100306" cy="101562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pt-BR" sz="2000" b="0" i="0" u="none" strike="noStrike" cap="none">
                <a:solidFill>
                  <a:srgbClr val="000000"/>
                </a:solidFill>
                <a:latin typeface="Arial"/>
                <a:ea typeface="Arial"/>
                <a:cs typeface="Arial"/>
                <a:sym typeface="Arial"/>
              </a:rPr>
              <a:t>https://docente.ifrn.edu.br/nickersonferreira/disciplinas/fundamentos-de-logica-e-algoritmos-1o-ano-info/lista-de-exercicios-pseudo-codigo/view</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g1dc5160f6c2_0_16"/>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Para que serve</a:t>
            </a:r>
            <a:endParaRPr sz="2400" b="1">
              <a:solidFill>
                <a:schemeClr val="dk1"/>
              </a:solidFill>
              <a:latin typeface="Times New Roman"/>
              <a:ea typeface="Times New Roman"/>
              <a:cs typeface="Times New Roman"/>
              <a:sym typeface="Times New Roman"/>
            </a:endParaRPr>
          </a:p>
        </p:txBody>
      </p:sp>
      <p:sp>
        <p:nvSpPr>
          <p:cNvPr id="48" name="Google Shape;48;g1dc5160f6c2_0_16"/>
          <p:cNvSpPr txBox="1"/>
          <p:nvPr/>
        </p:nvSpPr>
        <p:spPr>
          <a:xfrm>
            <a:off x="1362900" y="1024950"/>
            <a:ext cx="7650300" cy="1600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1200"/>
              </a:spcBef>
              <a:spcAft>
                <a:spcPts val="0"/>
              </a:spcAft>
              <a:buNone/>
            </a:pPr>
            <a:r>
              <a:rPr lang="pt-BR" sz="1950" b="1">
                <a:solidFill>
                  <a:srgbClr val="253A44"/>
                </a:solidFill>
                <a:latin typeface="Times New Roman"/>
                <a:ea typeface="Times New Roman"/>
                <a:cs typeface="Times New Roman"/>
                <a:sym typeface="Times New Roman"/>
              </a:rPr>
              <a:t>1)Serve para registrar o processo de solução de um problema </a:t>
            </a:r>
            <a:endParaRPr sz="1950" b="1">
              <a:solidFill>
                <a:srgbClr val="253A44"/>
              </a:solidFill>
              <a:latin typeface="Times New Roman"/>
              <a:ea typeface="Times New Roman"/>
              <a:cs typeface="Times New Roman"/>
              <a:sym typeface="Times New Roman"/>
            </a:endParaRPr>
          </a:p>
          <a:p>
            <a:pPr marL="0" marR="0" lvl="0" indent="0" algn="just" rtl="0">
              <a:lnSpc>
                <a:spcPct val="100000"/>
              </a:lnSpc>
              <a:spcBef>
                <a:spcPts val="1200"/>
              </a:spcBef>
              <a:spcAft>
                <a:spcPts val="0"/>
              </a:spcAft>
              <a:buNone/>
            </a:pPr>
            <a:endParaRPr sz="1950" b="1">
              <a:solidFill>
                <a:srgbClr val="253A44"/>
              </a:solidFill>
              <a:latin typeface="Times New Roman"/>
              <a:ea typeface="Times New Roman"/>
              <a:cs typeface="Times New Roman"/>
              <a:sym typeface="Times New Roman"/>
            </a:endParaRPr>
          </a:p>
          <a:p>
            <a:pPr marL="0" marR="0" lvl="0" indent="0" algn="just" rtl="0">
              <a:lnSpc>
                <a:spcPct val="100000"/>
              </a:lnSpc>
              <a:spcBef>
                <a:spcPts val="1200"/>
              </a:spcBef>
              <a:spcAft>
                <a:spcPts val="0"/>
              </a:spcAft>
              <a:buNone/>
            </a:pPr>
            <a:r>
              <a:rPr lang="pt-BR" sz="1950" b="1">
                <a:solidFill>
                  <a:srgbClr val="253A44"/>
                </a:solidFill>
                <a:latin typeface="Times New Roman"/>
                <a:ea typeface="Times New Roman"/>
                <a:cs typeface="Times New Roman"/>
                <a:sym typeface="Times New Roman"/>
              </a:rPr>
              <a:t>2)Serve para que outra pessoa possa resolver o mesmo problema, sem ter que reinventar a roda</a:t>
            </a:r>
            <a:endParaRPr sz="3200" b="0" i="0" u="none" strike="noStrike" cap="none">
              <a:solidFill>
                <a:schemeClr val="dk1"/>
              </a:solidFill>
              <a:latin typeface="Times New Roman"/>
              <a:ea typeface="Times New Roman"/>
              <a:cs typeface="Times New Roman"/>
              <a:sym typeface="Times New Roman"/>
            </a:endParaRPr>
          </a:p>
        </p:txBody>
      </p:sp>
      <p:pic>
        <p:nvPicPr>
          <p:cNvPr id="49" name="Google Shape;49;g1dc5160f6c2_0_16"/>
          <p:cNvPicPr preferRelativeResize="0"/>
          <p:nvPr/>
        </p:nvPicPr>
        <p:blipFill>
          <a:blip r:embed="rId3">
            <a:alphaModFix/>
          </a:blip>
          <a:stretch>
            <a:fillRect/>
          </a:stretch>
        </p:blipFill>
        <p:spPr>
          <a:xfrm>
            <a:off x="894474" y="3137259"/>
            <a:ext cx="7942199" cy="17869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g1dc5160f6c2_0_24"/>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Exemplo: Receita de bolo</a:t>
            </a:r>
            <a:endParaRPr sz="2400" b="1">
              <a:solidFill>
                <a:schemeClr val="dk1"/>
              </a:solidFill>
              <a:latin typeface="Times New Roman"/>
              <a:ea typeface="Times New Roman"/>
              <a:cs typeface="Times New Roman"/>
              <a:sym typeface="Times New Roman"/>
            </a:endParaRPr>
          </a:p>
        </p:txBody>
      </p:sp>
      <p:sp>
        <p:nvSpPr>
          <p:cNvPr id="55" name="Google Shape;55;g1dc5160f6c2_0_24"/>
          <p:cNvSpPr txBox="1"/>
          <p:nvPr/>
        </p:nvSpPr>
        <p:spPr>
          <a:xfrm>
            <a:off x="2148525" y="1401900"/>
            <a:ext cx="63789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800"/>
              <a:t>Bata em uma batedeira a manteiga e o açucar. Junte as gemas uma a uma até obter um creme homogêneo. Adicione o leite aos poucos. Desligue a batedeira e adicione a farinha de trigo, o chocolate em pó, o fermento e reserve. Bata as claras em neve e junte-as à massa de chocolate misturando delicadamente. Unte uma forma retangular pequena com manteiga e farinha e leve para assar em forno médio pré-aquecido por aproximadamente 30 minutos. Desenforme o bolo ainda quente e reserve...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g1dc5160f6c2_0_32"/>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Características: Receita de bolo</a:t>
            </a:r>
            <a:endParaRPr sz="2400" b="1">
              <a:solidFill>
                <a:schemeClr val="dk1"/>
              </a:solidFill>
              <a:latin typeface="Times New Roman"/>
              <a:ea typeface="Times New Roman"/>
              <a:cs typeface="Times New Roman"/>
              <a:sym typeface="Times New Roman"/>
            </a:endParaRPr>
          </a:p>
        </p:txBody>
      </p:sp>
      <p:sp>
        <p:nvSpPr>
          <p:cNvPr id="61" name="Google Shape;61;g1dc5160f6c2_0_32"/>
          <p:cNvSpPr txBox="1"/>
          <p:nvPr/>
        </p:nvSpPr>
        <p:spPr>
          <a:xfrm>
            <a:off x="2148525" y="1401900"/>
            <a:ext cx="63789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800"/>
              <a:t>● Outra pessoa pode fazer o bolo </a:t>
            </a:r>
            <a:endParaRPr sz="1800"/>
          </a:p>
          <a:p>
            <a:pPr marL="0" lvl="0" indent="0" algn="l" rtl="0">
              <a:spcBef>
                <a:spcPts val="0"/>
              </a:spcBef>
              <a:spcAft>
                <a:spcPts val="0"/>
              </a:spcAft>
              <a:buNone/>
            </a:pPr>
            <a:r>
              <a:rPr lang="pt-BR" sz="1800"/>
              <a:t>● As frases estão no imperativo</a:t>
            </a:r>
            <a:endParaRPr sz="1800"/>
          </a:p>
          <a:p>
            <a:pPr marL="0" lvl="0" indent="0" algn="l" rtl="0">
              <a:spcBef>
                <a:spcPts val="0"/>
              </a:spcBef>
              <a:spcAft>
                <a:spcPts val="0"/>
              </a:spcAft>
              <a:buNone/>
            </a:pPr>
            <a:r>
              <a:rPr lang="pt-BR" sz="1800"/>
              <a:t>● Existe uma ordem para executar as ações </a:t>
            </a:r>
            <a:endParaRPr sz="1800"/>
          </a:p>
          <a:p>
            <a:pPr marL="0" lvl="0" indent="0" algn="l" rtl="0">
              <a:spcBef>
                <a:spcPts val="0"/>
              </a:spcBef>
              <a:spcAft>
                <a:spcPts val="0"/>
              </a:spcAft>
              <a:buNone/>
            </a:pPr>
            <a:r>
              <a:rPr lang="pt-BR" sz="1800"/>
              <a:t>● Algumas ações devem esperar outras terminarem </a:t>
            </a:r>
            <a:endParaRPr sz="1800"/>
          </a:p>
          <a:p>
            <a:pPr marL="0" lvl="0" indent="0" algn="l" rtl="0">
              <a:spcBef>
                <a:spcPts val="0"/>
              </a:spcBef>
              <a:spcAft>
                <a:spcPts val="0"/>
              </a:spcAft>
              <a:buNone/>
            </a:pPr>
            <a:r>
              <a:rPr lang="pt-BR" sz="1800"/>
              <a:t>● Algumas ações podem ter a ordem invertida, outras não</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1dc5160f6c2_0_38"/>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Problemas: Receita de bolo</a:t>
            </a:r>
            <a:endParaRPr sz="2400" b="1">
              <a:solidFill>
                <a:schemeClr val="dk1"/>
              </a:solidFill>
              <a:latin typeface="Times New Roman"/>
              <a:ea typeface="Times New Roman"/>
              <a:cs typeface="Times New Roman"/>
              <a:sym typeface="Times New Roman"/>
            </a:endParaRPr>
          </a:p>
        </p:txBody>
      </p:sp>
      <p:sp>
        <p:nvSpPr>
          <p:cNvPr id="67" name="Google Shape;67;g1dc5160f6c2_0_38"/>
          <p:cNvSpPr txBox="1"/>
          <p:nvPr/>
        </p:nvSpPr>
        <p:spPr>
          <a:xfrm>
            <a:off x="2148525" y="1401900"/>
            <a:ext cx="63789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800"/>
              <a:t>Algumas ações são omitidas, quem as escreveu acha que são óbvias (ex.: separar as gemas das claras)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pt-BR" sz="1800"/>
              <a:t>● Quem escreveu a receita espera que a outra que vai fazer o bolo tenha um mínimo de conhecimento culinário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pt-BR" sz="1800"/>
              <a:t>● Algumas instruções são obscuras: – até obter um creme homogêneo – misturando delicadamente – forno médio pré-aquecido</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dc5160f6c2_0_44"/>
          <p:cNvSpPr txBox="1"/>
          <p:nvPr/>
        </p:nvSpPr>
        <p:spPr>
          <a:xfrm>
            <a:off x="1362901" y="486231"/>
            <a:ext cx="794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pt-BR" sz="2400" b="1">
                <a:solidFill>
                  <a:schemeClr val="dk1"/>
                </a:solidFill>
                <a:latin typeface="Times New Roman"/>
                <a:ea typeface="Times New Roman"/>
                <a:cs typeface="Times New Roman"/>
                <a:sym typeface="Times New Roman"/>
              </a:rPr>
              <a:t>Problemas: Receita de bolo</a:t>
            </a:r>
            <a:endParaRPr sz="2400" b="1">
              <a:solidFill>
                <a:schemeClr val="dk1"/>
              </a:solidFill>
              <a:latin typeface="Times New Roman"/>
              <a:ea typeface="Times New Roman"/>
              <a:cs typeface="Times New Roman"/>
              <a:sym typeface="Times New Roman"/>
            </a:endParaRPr>
          </a:p>
        </p:txBody>
      </p:sp>
      <p:sp>
        <p:nvSpPr>
          <p:cNvPr id="73" name="Google Shape;73;g1dc5160f6c2_0_44"/>
          <p:cNvSpPr txBox="1"/>
          <p:nvPr/>
        </p:nvSpPr>
        <p:spPr>
          <a:xfrm>
            <a:off x="2148525" y="1401900"/>
            <a:ext cx="63789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800"/>
              <a:t>Pedir para quem escreveu a receita explicar melhor... </a:t>
            </a:r>
            <a:endParaRPr sz="1800"/>
          </a:p>
          <a:p>
            <a:pPr marL="0" lvl="0" indent="0" algn="l" rtl="0">
              <a:spcBef>
                <a:spcPts val="0"/>
              </a:spcBef>
              <a:spcAft>
                <a:spcPts val="0"/>
              </a:spcAft>
              <a:buNone/>
            </a:pPr>
            <a:r>
              <a:rPr lang="pt-BR" sz="1800"/>
              <a:t>● Como se faz claras em neve? </a:t>
            </a:r>
            <a:endParaRPr sz="1800"/>
          </a:p>
          <a:p>
            <a:pPr marL="0" lvl="0" indent="0" algn="l" rtl="0">
              <a:spcBef>
                <a:spcPts val="0"/>
              </a:spcBef>
              <a:spcAft>
                <a:spcPts val="0"/>
              </a:spcAft>
              <a:buNone/>
            </a:pPr>
            <a:r>
              <a:rPr lang="pt-BR" sz="1800"/>
              <a:t>● Como se separa a gema do ovo? </a:t>
            </a:r>
            <a:endParaRPr sz="1800"/>
          </a:p>
          <a:p>
            <a:pPr marL="0" lvl="0" indent="0" algn="l" rtl="0">
              <a:spcBef>
                <a:spcPts val="0"/>
              </a:spcBef>
              <a:spcAft>
                <a:spcPts val="0"/>
              </a:spcAft>
              <a:buNone/>
            </a:pPr>
            <a:r>
              <a:rPr lang="pt-BR" sz="1800"/>
              <a:t>● Como se quebra um ovo? </a:t>
            </a:r>
            <a:endParaRPr sz="1800"/>
          </a:p>
          <a:p>
            <a:pPr marL="0" lvl="0" indent="0" algn="l" rtl="0">
              <a:spcBef>
                <a:spcPts val="0"/>
              </a:spcBef>
              <a:spcAft>
                <a:spcPts val="0"/>
              </a:spcAft>
              <a:buNone/>
            </a:pPr>
            <a:r>
              <a:rPr lang="pt-BR" sz="1800"/>
              <a:t>● Onde achar um ovo? </a:t>
            </a:r>
            <a:endParaRPr sz="1800"/>
          </a:p>
          <a:p>
            <a:pPr marL="0" lvl="0" indent="0" algn="l" rtl="0">
              <a:spcBef>
                <a:spcPts val="0"/>
              </a:spcBef>
              <a:spcAft>
                <a:spcPts val="0"/>
              </a:spcAft>
              <a:buNone/>
            </a:pPr>
            <a:r>
              <a:rPr lang="pt-BR" sz="1800"/>
              <a:t>● Uso ovo marrom ou branco? </a:t>
            </a:r>
            <a:endParaRPr sz="1800"/>
          </a:p>
          <a:p>
            <a:pPr marL="0" lvl="0" indent="0" algn="l" rtl="0">
              <a:spcBef>
                <a:spcPts val="0"/>
              </a:spcBef>
              <a:spcAft>
                <a:spcPts val="0"/>
              </a:spcAft>
              <a:buNone/>
            </a:pPr>
            <a:r>
              <a:rPr lang="pt-BR" sz="1800"/>
              <a:t>● Pode ser ovo de codorna?</a:t>
            </a:r>
            <a:endParaRPr sz="1800"/>
          </a:p>
        </p:txBody>
      </p:sp>
    </p:spTree>
  </p:cSld>
  <p:clrMapOvr>
    <a:masterClrMapping/>
  </p:clrMapOvr>
</p:sld>
</file>

<file path=ppt/theme/theme1.xml><?xml version="1.0" encoding="utf-8"?>
<a:theme xmlns:a="http://schemas.openxmlformats.org/drawingml/2006/main" name="Elegant Blue">
  <a:themeElements>
    <a:clrScheme name="Azul">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1606</Words>
  <Application>Microsoft Office PowerPoint</Application>
  <PresentationFormat>Apresentação na tela (16:9)</PresentationFormat>
  <Paragraphs>152</Paragraphs>
  <Slides>44</Slides>
  <Notes>44</Notes>
  <HiddenSlides>0</HiddenSlides>
  <MMClips>1</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44</vt:i4>
      </vt:variant>
    </vt:vector>
  </HeadingPairs>
  <TitlesOfParts>
    <vt:vector size="49" baseType="lpstr">
      <vt:lpstr>Arial</vt:lpstr>
      <vt:lpstr>Times New Roman</vt:lpstr>
      <vt:lpstr>Montserrat ExtraBold</vt:lpstr>
      <vt:lpstr>Spectral Light</vt:lpstr>
      <vt:lpstr>Elegant Blue</vt:lpstr>
      <vt:lpstr>Introdução a Programação e Pseudocódigo  Profº. Tarik Ponciano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obrigado!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 Programação e Pseudocódigo  Profº. Tarik Ponciano</dc:title>
  <dc:creator>Doraneide Albuquerque Fernandes</dc:creator>
  <cp:lastModifiedBy>Bruna Abucater</cp:lastModifiedBy>
  <cp:revision>4</cp:revision>
  <dcterms:modified xsi:type="dcterms:W3CDTF">2023-08-01T15:10:35Z</dcterms:modified>
</cp:coreProperties>
</file>