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55"/>
  </p:notesMasterIdLst>
  <p:handoutMasterIdLst>
    <p:handoutMasterId r:id="rId56"/>
  </p:handoutMasterIdLst>
  <p:sldIdLst>
    <p:sldId id="256" r:id="rId2"/>
    <p:sldId id="260" r:id="rId3"/>
    <p:sldId id="263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66" r:id="rId16"/>
    <p:sldId id="298" r:id="rId17"/>
    <p:sldId id="299" r:id="rId18"/>
    <p:sldId id="300" r:id="rId19"/>
    <p:sldId id="301" r:id="rId20"/>
    <p:sldId id="302" r:id="rId21"/>
    <p:sldId id="305" r:id="rId22"/>
    <p:sldId id="303" r:id="rId23"/>
    <p:sldId id="304" r:id="rId24"/>
    <p:sldId id="306" r:id="rId25"/>
    <p:sldId id="307" r:id="rId26"/>
    <p:sldId id="308" r:id="rId27"/>
    <p:sldId id="309" r:id="rId28"/>
    <p:sldId id="311" r:id="rId29"/>
    <p:sldId id="313" r:id="rId30"/>
    <p:sldId id="314" r:id="rId31"/>
    <p:sldId id="315" r:id="rId32"/>
    <p:sldId id="328" r:id="rId33"/>
    <p:sldId id="316" r:id="rId34"/>
    <p:sldId id="317" r:id="rId35"/>
    <p:sldId id="329" r:id="rId36"/>
    <p:sldId id="330" r:id="rId37"/>
    <p:sldId id="331" r:id="rId38"/>
    <p:sldId id="332" r:id="rId39"/>
    <p:sldId id="333" r:id="rId40"/>
    <p:sldId id="326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18" r:id="rId49"/>
    <p:sldId id="321" r:id="rId50"/>
    <p:sldId id="327" r:id="rId51"/>
    <p:sldId id="310" r:id="rId52"/>
    <p:sldId id="324" r:id="rId53"/>
    <p:sldId id="325" r:id="rId5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7"/>
      <p:bold r:id="rId58"/>
      <p:italic r:id="rId59"/>
      <p:boldItalic r:id="rId60"/>
    </p:embeddedFont>
    <p:embeddedFont>
      <p:font typeface="Montserrat ExtraBold" panose="00000900000000000000" pitchFamily="2" charset="0"/>
      <p:bold r:id="rId61"/>
      <p:boldItalic r:id="rId62"/>
    </p:embeddedFont>
    <p:embeddedFont>
      <p:font typeface="Montserrat SemiBold" panose="00000700000000000000" pitchFamily="2" charset="0"/>
      <p:regular r:id="rId63"/>
      <p:bold r:id="rId64"/>
      <p:italic r:id="rId65"/>
      <p:boldItalic r:id="rId66"/>
    </p:embeddedFont>
    <p:embeddedFont>
      <p:font typeface="Spectral Light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302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30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6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132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94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523b52df0_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523b52df0_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958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2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605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1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17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884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37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286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026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052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00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003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e745794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e745794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34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49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692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23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287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12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34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490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2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06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2180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287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12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345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49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236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2879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5259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50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898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2122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7679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969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46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84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7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38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93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937250" y="1495850"/>
            <a:ext cx="3522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 rot="-5400000">
            <a:off x="2297700" y="3573600"/>
            <a:ext cx="17139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4927200" y="3573625"/>
            <a:ext cx="17139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-5400000">
            <a:off x="7556700" y="3573625"/>
            <a:ext cx="17139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00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700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33301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3301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5959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5959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alt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do curso e da instituição Senac.</a:t>
            </a:r>
            <a:br>
              <a:rPr lang="pt-BR" alt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 ainda é a profissão do futuro? </a:t>
            </a:r>
            <a:br>
              <a:rPr lang="pt-BR" alt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Nacional de Aprendizagem Comercial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9A885-EADB-347E-3101-1C2FB209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42" y="1308719"/>
            <a:ext cx="7068382" cy="3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7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Nacional de Aprendizagem Comercial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Desde 1946, o Serviço Nacional de Aprendizagem Comercial (Senac) é o principal agente de educação profissional voltado para o Comércio de Bens, Serviços e Turismo do País.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Hoje, está presente em mais de 1.800 municípios, de Norte a Sul do Brasil, onde mantém infraestrutura de ponta composta por mais de 600 unidades escolares, empresas pedagógicas e unidades móveis.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6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Nacional de Aprendizagem Comercial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portfólio contempla cursos presenciais e a distância, em diversas áreas do conhecimento, que vão da Formação Inicial e Continuada à Pós-graduação e permitem ao aluno planejar sua carreira profissional em uma perspectiva de educação continuada.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acessar os cursos em: 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https://cursos.ce.senac.br/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6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 do Senac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Artes;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Beleza;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Comércio;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Saúde;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da informação;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Gastronomia;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Turismo;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civil;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Outros.</a:t>
            </a:r>
            <a:endParaRPr lang="pt-BR" alt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1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cursos do Senac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Aberta: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Cursos sem limitações de faixa etária ou renda, tendo que pagar um valor específico;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Senac de gratuidade: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Cursos com limitações de renda, não tendo que pagar um valor específico;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in </a:t>
            </a:r>
            <a:r>
              <a:rPr lang="pt-BR" altLang="pt-BR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Cursos ofertados para empresas parceiras.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l="1146" t="11131" b="9641"/>
          <a:stretch/>
        </p:blipFill>
        <p:spPr>
          <a:xfrm>
            <a:off x="1180675" y="534325"/>
            <a:ext cx="7626956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 rot="-5400000">
            <a:off x="-1173125" y="279572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1589603" y="1878699"/>
            <a:ext cx="6809100" cy="138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200" dirty="0">
                <a:solidFill>
                  <a:srgbClr val="174584"/>
                </a:solidFill>
              </a:rPr>
              <a:t>TI ainda é a profissão do futuro?</a:t>
            </a:r>
            <a:endParaRPr sz="4200" dirty="0">
              <a:solidFill>
                <a:srgbClr val="174584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A965CA-0038-3C10-4704-689DC0E9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97" y="4358418"/>
            <a:ext cx="711753" cy="7383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2474BC-4082-8994-20F1-84F77FE86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13" y="534325"/>
            <a:ext cx="1190588" cy="46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o que é a tal da TI?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da informação (TI), é uma área que utiliza a computação como um meio para produzir, transmitir, armazenar, aceder e usar diversas informações.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termo se refere a uma série de soluções e atividades tecnológicas, que envolvem banco de dados, hardwares, softwares e redes (doméstica ou empresarial), usadas para lidar com as informações.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termo para definir recursos tecnológicos e o processamento de informações. Assim, podemos incluir, softwares, hardware, tecnologias usadas nas comunicações e outros serviços relacionados".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7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">
            <a:extLst>
              <a:ext uri="{FF2B5EF4-FFF2-40B4-BE49-F238E27FC236}">
                <a16:creationId xmlns:a16="http://schemas.microsoft.com/office/drawing/2014/main" id="{B594B2BF-AA0E-C005-3038-C37474B0C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importância da TI na sociedade</a:t>
            </a: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D4E31A71-AF2C-D505-71BC-42A1BE77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475730"/>
            <a:ext cx="702021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imaginou a vida sem Facebook, Instagram ou WhatsApp? Deixa eu ser mais ruim,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vida sem internet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tecnologia da informação tem espaço desde o suporte nos processos, até as tomadas de decisões.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 viabiliza uma gestão mais assertiva e encontra soluções inovadoras.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a tecnologia da informação possibilita o monitoramento de dados, melhoria ao acesso das informações necessárias e acompanhamento da produtividade de uma empresa. </a:t>
            </a:r>
          </a:p>
        </p:txBody>
      </p:sp>
    </p:spTree>
    <p:extLst>
      <p:ext uri="{BB962C8B-B14F-4D97-AF65-F5344CB8AC3E}">
        <p14:creationId xmlns:p14="http://schemas.microsoft.com/office/powerpoint/2010/main" val="30969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1D1FAE-D31D-8124-1B09-AE7E849C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importância da TI na sociedade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D9A5A32E-0B29-3D64-B4C2-9E41967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55356"/>
            <a:ext cx="8035654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benefícios da TI são, mas não se limita a: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estratégica.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Reduções de custos.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Aumento de produtividade e eficiência.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Integração/Interoperabilidade.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lucro.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Celeridade.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precisão, menos erros.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Interatividade.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Automatização de processos arcaicos.</a:t>
            </a:r>
          </a:p>
        </p:txBody>
      </p:sp>
    </p:spTree>
    <p:extLst>
      <p:ext uri="{BB962C8B-B14F-4D97-AF65-F5344CB8AC3E}">
        <p14:creationId xmlns:p14="http://schemas.microsoft.com/office/powerpoint/2010/main" val="358253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123849D6-D0A6-12DA-517F-6AB10054D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674701BE-AA74-4111-F834-E0BC07159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98" y="1294477"/>
            <a:ext cx="687999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detrimento do mercado extremamente efervescente, a TI se valorizou, a tal ponto, que há mais vagas do que profissionais e há vagas que ficam meses disponíveis, em busca do amiguinho da TI.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noticias a seguir, deixa-nos estarrecidos e preocupados com esse mercado.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deve chegar a quase 800 mil em 2025, apenas no Brasil (Notícia 1).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pode chegar a meio milhão até 2025 (Notícia 2).</a:t>
            </a:r>
          </a:p>
        </p:txBody>
      </p:sp>
    </p:spTree>
    <p:extLst>
      <p:ext uri="{BB962C8B-B14F-4D97-AF65-F5344CB8AC3E}">
        <p14:creationId xmlns:p14="http://schemas.microsoft.com/office/powerpoint/2010/main" val="354512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C48E00FA-7C66-7309-8EA8-71F98097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34" y="1475730"/>
            <a:ext cx="8035654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professor.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dos alunos.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Nacional de Aprendizagem Comercial.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 do Senac.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cursos do Senac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o que é a tal da TI?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importância da TI na sociedade.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atuação, salários e carreiras em TI.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3B04DB-E7EB-EC6F-A8E1-086BE0BE1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DD876263-AD5C-66B3-585F-42BFF970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720" y="1468025"/>
            <a:ext cx="724709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chegará a 797 mil em 2025 (Notícia 3).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 de profissionais em TI pode chegar a 70 mil anuais, diz estudo (Notícia 4)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 de mão de obra em TI faz crescer aposta em curso profissionalizante (Notícia 5).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Segundo um estudo da </a:t>
            </a:r>
            <a:r>
              <a:rPr lang="pt-BR" altLang="pt-B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mais de um terço das vagas em tecnologia fica aberta por mais de dois meses. Engenheiro de Software, Desenvolvedor Java e Desenvolvedor Android são alguns dos cargos mais difíceis de preencher, cada um com mais de 38% das vagas abertas há mais de 60 dias (Notícia 6).</a:t>
            </a:r>
          </a:p>
        </p:txBody>
      </p:sp>
    </p:spTree>
    <p:extLst>
      <p:ext uri="{BB962C8B-B14F-4D97-AF65-F5344CB8AC3E}">
        <p14:creationId xmlns:p14="http://schemas.microsoft.com/office/powerpoint/2010/main" val="323308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9A1F64-D617-98B3-F6F2-CFED9E27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DD282C-2742-5436-EFC6-AD8F90481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0" y="1311366"/>
            <a:ext cx="4815191" cy="35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894519-44EA-75DA-8292-9807747B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425CC1-0EBC-0574-B3D0-95E0807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80" y="1410522"/>
            <a:ext cx="4735951" cy="33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07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B91481-2091-CCA5-3168-0A7AEB3A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6" y="539626"/>
            <a:ext cx="6984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E4489B2D-3014-B08B-CB42-340618505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534" y="1572706"/>
            <a:ext cx="706688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Levantamento de dados sobre as vagas de TI da Associação Brasileira das Empresas de Tecnologia da Informação e Comunicação (</a:t>
            </a:r>
            <a:r>
              <a:rPr lang="pt-BR" alt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Brasscom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investimentos no estudo a seguir: 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https://brasscom.org.br/pdfs/demanda-de-talentos-em-tic-e-estrategia-tcem/</a:t>
            </a:r>
          </a:p>
        </p:txBody>
      </p:sp>
    </p:spTree>
    <p:extLst>
      <p:ext uri="{BB962C8B-B14F-4D97-AF65-F5344CB8AC3E}">
        <p14:creationId xmlns:p14="http://schemas.microsoft.com/office/powerpoint/2010/main" val="101990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25E293-DFEA-D536-35BD-D1ACB01B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atuação, salários e carreiras em TI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EE6A594D-A557-8591-FF7B-C569B96C4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534" y="1115690"/>
            <a:ext cx="687332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 variados níveis durante a carreira de uma pessoa de TI, mas normalmente são: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júnior, pleno, sênior, líder de equipe e gerente técnico.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seguir, algumas das áreas de TI: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da Informação.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Suporte técnico.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de software mobile/web/desktop/embarcados.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Teste/Qualidade de software.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 de redes e sistemas operacionais.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 de banco de dados.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Especialista em </a:t>
            </a:r>
            <a:r>
              <a:rPr lang="pt-BR" altLang="pt-BR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altLang="pt-B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Especialista em Infraestrutura.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negócios.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UI/UX.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software.</a:t>
            </a:r>
          </a:p>
        </p:txBody>
      </p:sp>
    </p:spTree>
    <p:extLst>
      <p:ext uri="{BB962C8B-B14F-4D97-AF65-F5344CB8AC3E}">
        <p14:creationId xmlns:p14="http://schemas.microsoft.com/office/powerpoint/2010/main" val="235986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5235694-DA1E-0CD5-2E92-C1FA91C5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6745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atuação, salários e carreiras em TI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96F26BD0-F6DF-F633-23BB-3E8BA08E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308" y="1696978"/>
            <a:ext cx="682529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salários variam de acordo com o nível e o cargo em questão, por exemplo, um desenvolvedor de software sênior tem salário maior que um suporte técnico pleno. A seguir, alguns salários de profissionais de TI e áreas: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https://www.salario.com.br/estatisticas/cargos-e-salarios-de-ti-tecnologia-da-informacao/ 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https://blog.betrybe.com/carreira/principais-areas-de-ti/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">
            <a:extLst>
              <a:ext uri="{FF2B5EF4-FFF2-40B4-BE49-F238E27FC236}">
                <a16:creationId xmlns:a16="http://schemas.microsoft.com/office/drawing/2014/main" id="{F4C440A4-3300-2B84-F294-D00EC63D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atuação, salários e carreiras em TI</a:t>
            </a: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5AFBDA22-F1A5-59FE-9677-649F7866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562498"/>
            <a:ext cx="655164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https://www.glassdoor.com.br/Sal%C3%A1rios/ti-sal%C3%A1rio-SRCH_KO0,2.htm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https://www.ivoryit.com.br/quanto-ganha-um-profissional-de-ti-veja-os-salarios-das-principais-carreiras/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https://g1.globo.com/tecnologia/noticia/2022/05/07/salarios-em-ti-veja-quanto-paga-cada-carreira-na-area-segundo-consultoria.ghtml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https://www.guiadacarreira.com.br/salarios/quanto-ganha-um-profissional-de-ti/</a:t>
            </a:r>
          </a:p>
        </p:txBody>
      </p:sp>
    </p:spTree>
    <p:extLst>
      <p:ext uri="{BB962C8B-B14F-4D97-AF65-F5344CB8AC3E}">
        <p14:creationId xmlns:p14="http://schemas.microsoft.com/office/powerpoint/2010/main" val="338451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">
            <a:extLst>
              <a:ext uri="{FF2B5EF4-FFF2-40B4-BE49-F238E27FC236}">
                <a16:creationId xmlns:a16="http://schemas.microsoft.com/office/drawing/2014/main" id="{F4C440A4-3300-2B84-F294-D00EC63D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Dúvidas???</a:t>
            </a:r>
          </a:p>
        </p:txBody>
      </p:sp>
      <p:pic>
        <p:nvPicPr>
          <p:cNvPr id="2" name="Picture 2" descr="homem com dúvida - Casadaptada">
            <a:extLst>
              <a:ext uri="{FF2B5EF4-FFF2-40B4-BE49-F238E27FC236}">
                <a16:creationId xmlns:a16="http://schemas.microsoft.com/office/drawing/2014/main" id="{99C5A8C5-5F9C-8189-E085-683D0ECD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55" y="770458"/>
            <a:ext cx="32575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27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Programador de Sistemas – UC1</a:t>
            </a:r>
            <a:b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Curriculares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421560" y="1070229"/>
            <a:ext cx="7562254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1 – Desenvolver Sistemas de Informação (72 horas – 18 aulas)</a:t>
            </a:r>
          </a:p>
          <a:p>
            <a:pPr lvl="4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2 – Implementar Banco de Dados (72 horas – 18 aulas)</a:t>
            </a:r>
          </a:p>
          <a:p>
            <a:pPr lvl="1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3 – Realizar testes e manutenção do Sistema de Informação (36 horas – 9 aulas)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4 – Projeto Integrador em Programador de Sistemas (20 horas – 5 aulas)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70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700654" y="551991"/>
            <a:ext cx="478177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252525"/>
                </a:solidFill>
              </a:rPr>
              <a:t>Quem é o Tarik?</a:t>
            </a:r>
            <a:endParaRPr sz="3200" dirty="0">
              <a:solidFill>
                <a:srgbClr val="174584"/>
              </a:solidFill>
            </a:endParaRPr>
          </a:p>
        </p:txBody>
      </p:sp>
      <p:sp>
        <p:nvSpPr>
          <p:cNvPr id="227" name="Google Shape;227;p33"/>
          <p:cNvSpPr txBox="1">
            <a:spLocks noGrp="1"/>
          </p:cNvSpPr>
          <p:nvPr>
            <p:ph type="subTitle" idx="1"/>
          </p:nvPr>
        </p:nvSpPr>
        <p:spPr>
          <a:xfrm>
            <a:off x="700662" y="1195330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Universidade</a:t>
            </a:r>
            <a:endParaRPr dirty="0"/>
          </a:p>
        </p:txBody>
      </p:sp>
      <p:sp>
        <p:nvSpPr>
          <p:cNvPr id="228" name="Google Shape;228;p33"/>
          <p:cNvSpPr txBox="1">
            <a:spLocks noGrp="1"/>
          </p:cNvSpPr>
          <p:nvPr>
            <p:ph type="subTitle" idx="2"/>
          </p:nvPr>
        </p:nvSpPr>
        <p:spPr>
          <a:xfrm>
            <a:off x="594026" y="2285207"/>
            <a:ext cx="2385128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Formado em Sistemas e Mídias Digitais pela Universidade Federal do Ceará em 2022.</a:t>
            </a:r>
          </a:p>
          <a:p>
            <a:pPr marL="0" lvl="0" indent="0"/>
            <a:endParaRPr lang="pt-PT" dirty="0"/>
          </a:p>
          <a:p>
            <a:pPr marL="0" lvl="0" indent="0"/>
            <a:r>
              <a:rPr lang="pt-PT" dirty="0"/>
              <a:t>Artigos publicados nos temas de Computação Contextual e Ensino de Computação.</a:t>
            </a:r>
          </a:p>
          <a:p>
            <a:pPr marL="0" lvl="0" indent="0"/>
            <a:endParaRPr lang="pt-PT" dirty="0"/>
          </a:p>
          <a:p>
            <a:pPr marL="0" lvl="0" indent="0"/>
            <a:r>
              <a:rPr lang="pt-PT" dirty="0"/>
              <a:t>Monitor de Redes de Computadores, Pesquisador de Acessibilidade e Colaborador da Empresa Júnior TGD.</a:t>
            </a:r>
          </a:p>
          <a:p>
            <a:pPr marL="0" lvl="0" indent="0"/>
            <a:endParaRPr lang="pt-PT" dirty="0"/>
          </a:p>
          <a:p>
            <a:pPr marL="0" lvl="0" indent="0"/>
            <a:endParaRPr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subTitle" idx="3"/>
          </p:nvPr>
        </p:nvSpPr>
        <p:spPr>
          <a:xfrm>
            <a:off x="3330158" y="11660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Desenvolvimento</a:t>
            </a:r>
            <a:endParaRPr dirty="0"/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4"/>
          </p:nvPr>
        </p:nvSpPr>
        <p:spPr>
          <a:xfrm>
            <a:off x="3330150" y="22559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Desenvolvedor </a:t>
            </a:r>
            <a:r>
              <a:rPr lang="pt-BR" dirty="0" err="1"/>
              <a:t>Front-end</a:t>
            </a:r>
            <a:endParaRPr lang="pt-BR" dirty="0"/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Aluno SMD – Diversos projetos</a:t>
            </a:r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Bolsista CNPQ – EasyContext</a:t>
            </a:r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Bolsista </a:t>
            </a:r>
            <a:r>
              <a:rPr lang="pt-BR" dirty="0" err="1"/>
              <a:t>Funcap</a:t>
            </a:r>
            <a:r>
              <a:rPr lang="pt-BR" dirty="0"/>
              <a:t> – UFC e Governo do Estado</a:t>
            </a:r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Celetista – UFC e Governo do Estado</a:t>
            </a:r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 </a:t>
            </a:r>
            <a:endParaRPr dirty="0"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5"/>
          </p:nvPr>
        </p:nvSpPr>
        <p:spPr>
          <a:xfrm>
            <a:off x="5959638" y="1152699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Hobbies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6"/>
          </p:nvPr>
        </p:nvSpPr>
        <p:spPr>
          <a:xfrm>
            <a:off x="5959630" y="2242576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Violão</a:t>
            </a:r>
          </a:p>
          <a:p>
            <a:pPr marL="0" lvl="0" indent="0"/>
            <a:endParaRPr lang="pt-PT" dirty="0"/>
          </a:p>
          <a:p>
            <a:pPr marL="0" lvl="0" indent="0"/>
            <a:r>
              <a:rPr lang="pt-PT" dirty="0"/>
              <a:t>Jogos (Valorant, Overwatch 2, League of Legends)</a:t>
            </a:r>
          </a:p>
          <a:p>
            <a:pPr marL="0" lvl="0" indent="0"/>
            <a:endParaRPr lang="pt-PT" dirty="0"/>
          </a:p>
          <a:p>
            <a:pPr marL="0" lvl="0" indent="0"/>
            <a:r>
              <a:rPr lang="pt-PT" dirty="0"/>
              <a:t>Animes, Séries, Filmes, Documentários (O que tiver no catálogo)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Indicadores da UC 1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8;p4">
            <a:extLst>
              <a:ext uri="{FF2B5EF4-FFF2-40B4-BE49-F238E27FC236}">
                <a16:creationId xmlns:a16="http://schemas.microsoft.com/office/drawing/2014/main" id="{4BDBEA36-ED9C-E4CA-2FE1-865DE36FE7FB}"/>
              </a:ext>
            </a:extLst>
          </p:cNvPr>
          <p:cNvSpPr txBox="1"/>
          <p:nvPr/>
        </p:nvSpPr>
        <p:spPr>
          <a:xfrm>
            <a:off x="1669926" y="1183694"/>
            <a:ext cx="6841412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 o desenvolvimento do software conforme análise de requisitos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 as fase do desenvolvimento de acordo com o planejamento realizado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algoritmos utilizando padrões de lógica de programação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Seleciona a metodologia e a linguagem de programação para o desenvolvimento do software conforme suas funcionalidades e características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Constrói aplicação, a partir da análise de requisitos, de acordo com as funcionalidades do sistema e linguagem de programação selecionada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6759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26C18709-61A2-8725-EC26-ED129A99992A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conhecimentos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5">
            <a:extLst>
              <a:ext uri="{FF2B5EF4-FFF2-40B4-BE49-F238E27FC236}">
                <a16:creationId xmlns:a16="http://schemas.microsoft.com/office/drawing/2014/main" id="{E55643A1-BA24-C215-978D-18BD963420F3}"/>
              </a:ext>
            </a:extLst>
          </p:cNvPr>
          <p:cNvSpPr txBox="1"/>
          <p:nvPr/>
        </p:nvSpPr>
        <p:spPr>
          <a:xfrm>
            <a:off x="1741934" y="1115690"/>
            <a:ext cx="711506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informação: conceito e tipos.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Regras de negócio: conceitos; tipos, características; requisitos funcionais e não funcionais.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Lógica da Programação: conceito de algoritmo; algoritmos estruturados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Variáveis e constantes: expressões e operadores; estrutura condicional simples e composta; estrutura de repetição; vetores e matrizes.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Ferramentas de desenvolvimento de software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 colaborativo: conceito e ferramentas para o desenvolvimento de sistemas.</a:t>
            </a:r>
            <a:endParaRPr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307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26C18709-61A2-8725-EC26-ED129A99992A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conhecimentos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5">
            <a:extLst>
              <a:ext uri="{FF2B5EF4-FFF2-40B4-BE49-F238E27FC236}">
                <a16:creationId xmlns:a16="http://schemas.microsoft.com/office/drawing/2014/main" id="{E55643A1-BA24-C215-978D-18BD963420F3}"/>
              </a:ext>
            </a:extLst>
          </p:cNvPr>
          <p:cNvSpPr txBox="1"/>
          <p:nvPr/>
        </p:nvSpPr>
        <p:spPr>
          <a:xfrm>
            <a:off x="1741934" y="1115690"/>
            <a:ext cx="7115065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orientada a objetos: classes, atributos, métodos, propriedades, herança, polimorfismo, encapsulamento e ambientes de programação (IDE).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Planejamento: conceito, tipos de metodologias para o desenvolvimento de sistemas.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6388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6">
            <a:extLst>
              <a:ext uri="{FF2B5EF4-FFF2-40B4-BE49-F238E27FC236}">
                <a16:creationId xmlns:a16="http://schemas.microsoft.com/office/drawing/2014/main" id="{DB3A33B3-0BDA-DE78-CCD7-DEBDC65D7D76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habilidades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6">
            <a:extLst>
              <a:ext uri="{FF2B5EF4-FFF2-40B4-BE49-F238E27FC236}">
                <a16:creationId xmlns:a16="http://schemas.microsoft.com/office/drawing/2014/main" id="{A1F913CE-2FF5-083F-E15A-C4FB25427C1A}"/>
              </a:ext>
            </a:extLst>
          </p:cNvPr>
          <p:cNvSpPr txBox="1"/>
          <p:nvPr/>
        </p:nvSpPr>
        <p:spPr>
          <a:xfrm>
            <a:off x="1669925" y="1350556"/>
            <a:ext cx="622736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Elaborar documentos técnicos;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Efetuar as quatro operações matemáticas básicas;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Utilizar termos técnicos nas rotinas de trabalho;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Testar algoritmos desenvolvidos;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Identificar os aspectos do próprio trabalho que interferem na organização.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189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5F95CE6D-A4D3-4A06-CF21-37A58AD79689}"/>
              </a:ext>
            </a:extLst>
          </p:cNvPr>
          <p:cNvSpPr txBox="1"/>
          <p:nvPr/>
        </p:nvSpPr>
        <p:spPr>
          <a:xfrm>
            <a:off x="1669925" y="539626"/>
            <a:ext cx="65837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– Atitudes/valores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5543FA8-761B-FE2C-82F9-D5FC1B7DC5CA}"/>
              </a:ext>
            </a:extLst>
          </p:cNvPr>
          <p:cNvSpPr txBox="1"/>
          <p:nvPr/>
        </p:nvSpPr>
        <p:spPr>
          <a:xfrm>
            <a:off x="1669925" y="1433816"/>
            <a:ext cx="666120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Colaboração no desenvolvimento do trabalho em equipe;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Zelo na apresentação pessoal e postura profissional; 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Proatividade na proposição de soluções de problemas;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Sigilo no tratamento de dados e informações;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Cordialidade no trato com as pessoas.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94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Programador de Sistemas – UC2</a:t>
            </a:r>
            <a:b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26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Curriculares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421560" y="1070229"/>
            <a:ext cx="7562254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1 – Desenvolver Sistemas de Informação (72 horas – 18 aulas)</a:t>
            </a:r>
          </a:p>
          <a:p>
            <a:pPr lvl="4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2 – Implementar Banco de Dados (72 horas – 18 aulas)</a:t>
            </a:r>
          </a:p>
          <a:p>
            <a:pPr lvl="1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3 – Realizar testes e manutenção do Sistema de Informação (36 horas – 9 aulas)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4 – Projeto Integrador em Programador de Sistemas (20 horas – 5 aulas)</a:t>
            </a: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2044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Indicadores da UC 1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8;p4">
            <a:extLst>
              <a:ext uri="{FF2B5EF4-FFF2-40B4-BE49-F238E27FC236}">
                <a16:creationId xmlns:a16="http://schemas.microsoft.com/office/drawing/2014/main" id="{4BDBEA36-ED9C-E4CA-2FE1-865DE36FE7FB}"/>
              </a:ext>
            </a:extLst>
          </p:cNvPr>
          <p:cNvSpPr txBox="1"/>
          <p:nvPr/>
        </p:nvSpPr>
        <p:spPr>
          <a:xfrm>
            <a:off x="1669926" y="1072451"/>
            <a:ext cx="6841412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arquitetura de banco de dados, de acordo com a modelagem de dados.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 o banco de dados conforme as regras de negócio.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Desenvolve estruturas de dados, de acordo com o planejamento definido.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 o banco de dados, de acordo com o planejamento definido.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 a persistência dos dados gerados pelo software, verificando sua funcionalidade, conforme o planejamento definido.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Operacionaliza atividades de atualização, permissões de acesso e cópias de segurança de acordo com o banco implantado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2444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26C18709-61A2-8725-EC26-ED129A99992A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conhecimentos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5">
            <a:extLst>
              <a:ext uri="{FF2B5EF4-FFF2-40B4-BE49-F238E27FC236}">
                <a16:creationId xmlns:a16="http://schemas.microsoft.com/office/drawing/2014/main" id="{E55643A1-BA24-C215-978D-18BD963420F3}"/>
              </a:ext>
            </a:extLst>
          </p:cNvPr>
          <p:cNvSpPr txBox="1"/>
          <p:nvPr/>
        </p:nvSpPr>
        <p:spPr>
          <a:xfrm>
            <a:off x="1741934" y="1115690"/>
            <a:ext cx="7115065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Modelagem de dados: definição, planejamento, ferramentas, levantamento de requisitos, dicionário de dados, modelo de dados relacional, Modelo de Entidade e Relacionamento (MER).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Normalização de dados: níveis e aplicabilidade.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Gerenciador de Banco de Dados (SGBD): conceito e arquitetura.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Query </a:t>
            </a:r>
            <a:r>
              <a:rPr lang="pt-BR" sz="1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r>
              <a:rPr lang="pt-BR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(SQL) – Linguagem estruturada de consulta: scripts</a:t>
            </a:r>
          </a:p>
          <a:p>
            <a:pPr lvl="2" algn="just">
              <a:buSzPts val="2000"/>
            </a:pP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        </a:t>
            </a:r>
            <a:r>
              <a:rPr lang="pt-BR" sz="1600" i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DataDefinitionLanguage</a:t>
            </a: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(DDL) – Linguagem de definição de dados;</a:t>
            </a:r>
            <a:b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       </a:t>
            </a:r>
            <a:r>
              <a:rPr lang="pt-BR" sz="1600" i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pt-BR" sz="1600" i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ManipulationLanguage</a:t>
            </a:r>
            <a:r>
              <a:rPr lang="pt-BR" sz="1600" i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(DML) – Linguagem de manipulação de dados</a:t>
            </a:r>
          </a:p>
          <a:p>
            <a:pPr lvl="2" algn="just">
              <a:buSzPts val="2000"/>
            </a:pPr>
            <a:endParaRPr lang="pt-BR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5.      Gestão de dados: usuários, backup e recuperação de dados.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89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6">
            <a:extLst>
              <a:ext uri="{FF2B5EF4-FFF2-40B4-BE49-F238E27FC236}">
                <a16:creationId xmlns:a16="http://schemas.microsoft.com/office/drawing/2014/main" id="{DB3A33B3-0BDA-DE78-CCD7-DEBDC65D7D76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habilidades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6">
            <a:extLst>
              <a:ext uri="{FF2B5EF4-FFF2-40B4-BE49-F238E27FC236}">
                <a16:creationId xmlns:a16="http://schemas.microsoft.com/office/drawing/2014/main" id="{A1F913CE-2FF5-083F-E15A-C4FB25427C1A}"/>
              </a:ext>
            </a:extLst>
          </p:cNvPr>
          <p:cNvSpPr txBox="1"/>
          <p:nvPr/>
        </p:nvSpPr>
        <p:spPr>
          <a:xfrm>
            <a:off x="1669925" y="1350556"/>
            <a:ext cx="622736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Comunicar-se de maneira assertiva;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Interpretar textos e manuais;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Elaborar relatórios e documentos técnicos;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Pesquisar informações necessários ao desenvolvimento do seu trabalho;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Levantar dados e informações para o banco de dados.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92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precisar falar comigo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C48E00FA-7C66-7309-8EA8-71F98097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34" y="1475730"/>
            <a:ext cx="803565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(85) 98894-2250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Institucional: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tarikponciano@ce.senac.br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pessoal: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tarikponciano@gmail.com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https://www.linkedin.com/in/tarik-ponciano-963ab915b/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Tarik#1526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6">
            <a:extLst>
              <a:ext uri="{FF2B5EF4-FFF2-40B4-BE49-F238E27FC236}">
                <a16:creationId xmlns:a16="http://schemas.microsoft.com/office/drawing/2014/main" id="{DB3A33B3-0BDA-DE78-CCD7-DEBDC65D7D76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habilidades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6">
            <a:extLst>
              <a:ext uri="{FF2B5EF4-FFF2-40B4-BE49-F238E27FC236}">
                <a16:creationId xmlns:a16="http://schemas.microsoft.com/office/drawing/2014/main" id="{A1F913CE-2FF5-083F-E15A-C4FB25427C1A}"/>
              </a:ext>
            </a:extLst>
          </p:cNvPr>
          <p:cNvSpPr txBox="1"/>
          <p:nvPr/>
        </p:nvSpPr>
        <p:spPr>
          <a:xfrm>
            <a:off x="1669925" y="1350556"/>
            <a:ext cx="622736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Utilizar comandos SQL;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Operar software de SGBD;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 os aspectos do próprio trabalho que interferem na organização;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7697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5F95CE6D-A4D3-4A06-CF21-37A58AD79689}"/>
              </a:ext>
            </a:extLst>
          </p:cNvPr>
          <p:cNvSpPr txBox="1"/>
          <p:nvPr/>
        </p:nvSpPr>
        <p:spPr>
          <a:xfrm>
            <a:off x="1669925" y="539626"/>
            <a:ext cx="65837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– Atitudes/valores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5543FA8-761B-FE2C-82F9-D5FC1B7DC5CA}"/>
              </a:ext>
            </a:extLst>
          </p:cNvPr>
          <p:cNvSpPr txBox="1"/>
          <p:nvPr/>
        </p:nvSpPr>
        <p:spPr>
          <a:xfrm>
            <a:off x="1669925" y="1153488"/>
            <a:ext cx="6661202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Colaboração no desenvolvimento do trabalho em equipe;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Zelo na apresentação pessoal e postura profissional; </a:t>
            </a:r>
            <a:endParaRPr lang="pt-BR" dirty="0">
              <a:ea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Proatividade na resolução de problemas;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Cordialidade no trato com as pessoas.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Senso crítico frente ao processo de trabalho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Responsabilidade e compromisso com os prazos estabelecidos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570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Programador de Sistemas – UC3</a:t>
            </a:r>
            <a:b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63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Curriculares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421560" y="1070229"/>
            <a:ext cx="7562254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1 – Desenvolver Sistemas de Informação (72 horas – 18 aulas)</a:t>
            </a:r>
          </a:p>
          <a:p>
            <a:pPr lvl="4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2 – Implementar Banco de Dados (72 horas – 18 aulas)</a:t>
            </a:r>
          </a:p>
          <a:p>
            <a:pPr lvl="1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3 – Realizar testes e manutenção do Sistema de Informação (36 horas – 9 aulas)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4 – Projeto Integrador em Programador de Sistemas (20 horas – 5 aulas)</a:t>
            </a: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86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Indicadores da UC 3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8;p4">
            <a:extLst>
              <a:ext uri="{FF2B5EF4-FFF2-40B4-BE49-F238E27FC236}">
                <a16:creationId xmlns:a16="http://schemas.microsoft.com/office/drawing/2014/main" id="{4BDBEA36-ED9C-E4CA-2FE1-865DE36FE7FB}"/>
              </a:ext>
            </a:extLst>
          </p:cNvPr>
          <p:cNvSpPr txBox="1"/>
          <p:nvPr/>
        </p:nvSpPr>
        <p:spPr>
          <a:xfrm>
            <a:off x="1669926" y="1072451"/>
            <a:ext cx="684141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 diferentes metodologias testes, de acordo com funcionalidade do sistema.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Tabula o resultado, de acordo com as informações obtidas no teste realizado.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 ajustes e ações corretivas, conforme a análise do resultado coletado.</a:t>
            </a:r>
          </a:p>
        </p:txBody>
      </p:sp>
    </p:spTree>
    <p:extLst>
      <p:ext uri="{BB962C8B-B14F-4D97-AF65-F5344CB8AC3E}">
        <p14:creationId xmlns:p14="http://schemas.microsoft.com/office/powerpoint/2010/main" val="4088103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26C18709-61A2-8725-EC26-ED129A99992A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conhecimentos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5">
            <a:extLst>
              <a:ext uri="{FF2B5EF4-FFF2-40B4-BE49-F238E27FC236}">
                <a16:creationId xmlns:a16="http://schemas.microsoft.com/office/drawing/2014/main" id="{E55643A1-BA24-C215-978D-18BD963420F3}"/>
              </a:ext>
            </a:extLst>
          </p:cNvPr>
          <p:cNvSpPr txBox="1"/>
          <p:nvPr/>
        </p:nvSpPr>
        <p:spPr>
          <a:xfrm>
            <a:off x="1741934" y="1115690"/>
            <a:ext cx="7115065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Plano de teste: metodologias, especificações do teste, defeito, falha, registros de teste.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Controle de versão: conceito; segurança da informação; instalação e configuração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Ramificação do projeto, controle de histórico, marcações, resgate e versões estáveis.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Política de recuperação de dados: conceito; backup e </a:t>
            </a:r>
            <a:r>
              <a:rPr lang="pt-BR" sz="16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restore</a:t>
            </a: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lvl="2" algn="just">
              <a:buSzPts val="2000"/>
            </a:pPr>
            <a:endParaRPr lang="pt-BR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5.      Ciclo de vida do sistema: planejamento de atualização e correções.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5841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6">
            <a:extLst>
              <a:ext uri="{FF2B5EF4-FFF2-40B4-BE49-F238E27FC236}">
                <a16:creationId xmlns:a16="http://schemas.microsoft.com/office/drawing/2014/main" id="{DB3A33B3-0BDA-DE78-CCD7-DEBDC65D7D76}"/>
              </a:ext>
            </a:extLst>
          </p:cNvPr>
          <p:cNvSpPr txBox="1"/>
          <p:nvPr/>
        </p:nvSpPr>
        <p:spPr>
          <a:xfrm>
            <a:off x="1669925" y="199229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habilidades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6">
            <a:extLst>
              <a:ext uri="{FF2B5EF4-FFF2-40B4-BE49-F238E27FC236}">
                <a16:creationId xmlns:a16="http://schemas.microsoft.com/office/drawing/2014/main" id="{A1F913CE-2FF5-083F-E15A-C4FB25427C1A}"/>
              </a:ext>
            </a:extLst>
          </p:cNvPr>
          <p:cNvSpPr txBox="1"/>
          <p:nvPr/>
        </p:nvSpPr>
        <p:spPr>
          <a:xfrm>
            <a:off x="1669925" y="660894"/>
            <a:ext cx="6227362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Resolver problemas lógicos e aritméticos;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Efetuar cálculos das quatro operações matemáticas;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Comunicar-se de maneira assertiva;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Elaborar relatórios e documentos técnicos;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Interpretar textos e manuais;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Elaborar planos de teste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Identificar aspectos do próprio trabalho que interferem na organização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260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5F95CE6D-A4D3-4A06-CF21-37A58AD79689}"/>
              </a:ext>
            </a:extLst>
          </p:cNvPr>
          <p:cNvSpPr txBox="1"/>
          <p:nvPr/>
        </p:nvSpPr>
        <p:spPr>
          <a:xfrm>
            <a:off x="1669925" y="539626"/>
            <a:ext cx="65837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– Atitudes/valores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5543FA8-761B-FE2C-82F9-D5FC1B7DC5CA}"/>
              </a:ext>
            </a:extLst>
          </p:cNvPr>
          <p:cNvSpPr txBox="1"/>
          <p:nvPr/>
        </p:nvSpPr>
        <p:spPr>
          <a:xfrm>
            <a:off x="1669925" y="1153488"/>
            <a:ext cx="6661202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Colaboração no desenvolvimento do trabalho em equipe;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Zelo na apresentação pessoal e postura profissional; </a:t>
            </a:r>
            <a:endParaRPr lang="pt-BR" dirty="0">
              <a:ea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Proatividade no atendimento e na resolução de problemas;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Sigilo no tratamento de dados e informações;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084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o processo: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indicador de Competência </a:t>
            </a:r>
          </a:p>
          <a:p>
            <a:pPr lvl="4" algn="just">
              <a:buSzPts val="2000"/>
            </a:pPr>
            <a:endParaRPr lang="pt-BR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Atendido – A</a:t>
            </a:r>
          </a:p>
          <a:p>
            <a:pPr lvl="4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Parcialmente Atendido – PA</a:t>
            </a: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Curricular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</a:t>
            </a: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Atendido – A</a:t>
            </a:r>
          </a:p>
          <a:p>
            <a:pPr lvl="2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733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final do processo: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Curricular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Desenvolvido – D</a:t>
            </a: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Desenvolvido - ND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10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é sua vez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 pra gente um pouco sobre você</a:t>
            </a:r>
            <a:endParaRPr lang="pt-BR" alt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C48E00FA-7C66-7309-8EA8-71F98097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34" y="1475730"/>
            <a:ext cx="803565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Ocupação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te motivou a fazer parte desse curso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Expectativas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Experiência com programação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conheceu o curso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conhecia o Senac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Pretende seguir carreira como desenvolvedor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74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Entrega de atividade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Trabalho de final de unidade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624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435169E3-2164-BD7E-8CE1-CD5CF6A9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alt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C5653FFA-35B3-48CC-6025-D34A0631F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34" y="1619746"/>
            <a:ext cx="672794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https://www.migalhas.com.br/depeso/342618/o-que-e-ti-tudo-que-voce-precisa-saber-sobre-o-assunto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Tx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https://www.gazetadopovo.com.br/gazz-conecta/brasil-vai-precisar-de-quase-800-mil-profissionais-de-ti-ate-2025/ Copyright © 2022, Gazeta do Povo. Todos os direitos reservados.</a:t>
            </a:r>
          </a:p>
          <a:p>
            <a:pPr marL="457200" indent="-457200" algn="just">
              <a:buClr>
                <a:srgbClr val="000000"/>
              </a:buClr>
              <a:buSzPct val="100000"/>
              <a:buFontTx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Tx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https://brasscom.org.br/pdfs/demanda-de-talentos-em-tic-e-estrategia-tcem/</a:t>
            </a:r>
          </a:p>
          <a:p>
            <a:pPr marL="457200" indent="-457200" algn="just">
              <a:buClr>
                <a:srgbClr val="000000"/>
              </a:buClr>
              <a:buSzPct val="100000"/>
              <a:buFontTx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https://blog.betrybe.com/carreira/principais-areas-de-ti/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14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12">
            <a:extLst>
              <a:ext uri="{FF2B5EF4-FFF2-40B4-BE49-F238E27FC236}">
                <a16:creationId xmlns:a16="http://schemas.microsoft.com/office/drawing/2014/main" id="{25AD94A0-8785-26F3-33EF-D9A6A6891EDC}"/>
              </a:ext>
            </a:extLst>
          </p:cNvPr>
          <p:cNvSpPr txBox="1"/>
          <p:nvPr/>
        </p:nvSpPr>
        <p:spPr>
          <a:xfrm>
            <a:off x="1669925" y="539626"/>
            <a:ext cx="79422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Dúvidas???</a:t>
            </a:r>
            <a:endParaRPr dirty="0"/>
          </a:p>
        </p:txBody>
      </p:sp>
      <p:pic>
        <p:nvPicPr>
          <p:cNvPr id="3" name="Google Shape;142;p12" descr="homem com dúvida - Casadaptada">
            <a:extLst>
              <a:ext uri="{FF2B5EF4-FFF2-40B4-BE49-F238E27FC236}">
                <a16:creationId xmlns:a16="http://schemas.microsoft.com/office/drawing/2014/main" id="{398434E2-062D-FE8C-A44A-C542E0C2B6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4274" y="1062846"/>
            <a:ext cx="3257550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353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Obrigado!!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 utilizar o celular durante as aulas, caso seja urgente usar o celular, o professor vai liberar para usar o celular fora da sala.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sair da sala, precisa de permissão do professor;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necessário uma declaração do curso, se reportar ao atendimento;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permitido mudar configurações e wallpaper do computador do Senac, salvo quando autorizado pelo instrutor.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aluno do curso, pode ter acesso a biblioteca física e digital do Senac, caso precise de livros físicos, pode pegar, mas o atraso da entrega resulta em multa.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de máscara é recomendado, não obrigatório;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Trazer a garrafa ou recipiente para beber a água;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7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Horário de início das aulas: 08: 00 h;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Horário do intervalo do curso: 10:00 - 10:25;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Horário do fim das aulas: 12:00 h.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7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 exceder o total de 25% das faltas por Unidade de Aprendizagem;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desistir do curso, você nunca mais fará um curso grátis no sistema S;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desistir do curso, você tira a vaga de outra pessoa que está tentando entrar;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desistir do curso, o curso pode ser extinto da unidade do Senac em vigência.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390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2687</Words>
  <Application>Microsoft Office PowerPoint</Application>
  <PresentationFormat>Apresentação na tela (16:9)</PresentationFormat>
  <Paragraphs>389</Paragraphs>
  <Slides>53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0" baseType="lpstr">
      <vt:lpstr>Arial</vt:lpstr>
      <vt:lpstr>Montserrat</vt:lpstr>
      <vt:lpstr>Times New Roman</vt:lpstr>
      <vt:lpstr>Montserrat ExtraBold</vt:lpstr>
      <vt:lpstr>Spectral Light</vt:lpstr>
      <vt:lpstr>Montserrat SemiBold</vt:lpstr>
      <vt:lpstr>Elegant Blue</vt:lpstr>
      <vt:lpstr>Informações do curso e da instituição Senac. TI ainda é a profissão do futuro?   Instrutor: Tarik Ponciano</vt:lpstr>
      <vt:lpstr>Apresentação do PowerPoint</vt:lpstr>
      <vt:lpstr>Quem é o Tarik?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 ainda é a profissão do futuro?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Programador de Sistemas – UC1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Programador de Sistemas – UC2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Programador de Sistemas – UC3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Bruna Abucater</cp:lastModifiedBy>
  <cp:revision>25</cp:revision>
  <dcterms:modified xsi:type="dcterms:W3CDTF">2023-08-01T14:08:47Z</dcterms:modified>
</cp:coreProperties>
</file>