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16" r:id="rId1"/>
  </p:sldMasterIdLst>
  <p:notesMasterIdLst>
    <p:notesMasterId r:id="rId13"/>
  </p:notesMasterIdLst>
  <p:sldIdLst>
    <p:sldId id="297" r:id="rId2"/>
    <p:sldId id="274" r:id="rId3"/>
    <p:sldId id="256" r:id="rId4"/>
    <p:sldId id="277" r:id="rId5"/>
    <p:sldId id="305" r:id="rId6"/>
    <p:sldId id="299" r:id="rId7"/>
    <p:sldId id="300" r:id="rId8"/>
    <p:sldId id="301" r:id="rId9"/>
    <p:sldId id="306" r:id="rId10"/>
    <p:sldId id="307" r:id="rId11"/>
    <p:sldId id="308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0"/>
    <p:restoredTop sz="0"/>
  </p:normalViewPr>
  <p:slideViewPr>
    <p:cSldViewPr>
      <p:cViewPr varScale="1">
        <p:scale>
          <a:sx n="92" d="100"/>
          <a:sy n="92" d="100"/>
        </p:scale>
        <p:origin x="28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555E54-D681-4966-B030-3281A311777F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7F3E2-3A80-425C-B40D-B6B0AB6DDF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64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C3D9-0B0D-4793-A4BA-5785BAC9D598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EF4E-B9CF-4D08-928F-A14E68208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C3D9-0B0D-4793-A4BA-5785BAC9D598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EF4E-B9CF-4D08-928F-A14E68208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C3D9-0B0D-4793-A4BA-5785BAC9D598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EF4E-B9CF-4D08-928F-A14E68208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C3D9-0B0D-4793-A4BA-5785BAC9D598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EF4E-B9CF-4D08-928F-A14E68208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C3D9-0B0D-4793-A4BA-5785BAC9D598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EF4E-B9CF-4D08-928F-A14E68208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C3D9-0B0D-4793-A4BA-5785BAC9D598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EF4E-B9CF-4D08-928F-A14E68208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C3D9-0B0D-4793-A4BA-5785BAC9D598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EF4E-B9CF-4D08-928F-A14E68208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C3D9-0B0D-4793-A4BA-5785BAC9D598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EF4E-B9CF-4D08-928F-A14E68208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C3D9-0B0D-4793-A4BA-5785BAC9D598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EF4E-B9CF-4D08-928F-A14E68208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C3D9-0B0D-4793-A4BA-5785BAC9D598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7EF4E-B9CF-4D08-928F-A14E6820839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2C3D9-0B0D-4793-A4BA-5785BAC9D598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92F7EF4E-B9CF-4D08-928F-A14E6820839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DD2C3D9-0B0D-4793-A4BA-5785BAC9D598}" type="datetimeFigureOut">
              <a:rPr lang="en-US" smtClean="0"/>
              <a:pPr/>
              <a:t>2/13/2024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2F7EF4E-B9CF-4D08-928F-A14E6820839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5BA439-31DA-4C01-9AE6-FBB221B946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621836"/>
            <a:ext cx="1295400" cy="1664163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F08ADC2-01F0-4F0E-A7E5-58A2A06D9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944158"/>
              </p:ext>
            </p:extLst>
          </p:nvPr>
        </p:nvGraphicFramePr>
        <p:xfrm>
          <a:off x="1917700" y="2971800"/>
          <a:ext cx="8127999" cy="3832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6530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0479401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41219384"/>
                    </a:ext>
                  </a:extLst>
                </a:gridCol>
              </a:tblGrid>
              <a:tr h="546100">
                <a:tc>
                  <a:txBody>
                    <a:bodyPr/>
                    <a:lstStyle/>
                    <a:p>
                      <a:r>
                        <a:rPr lang="en-US" dirty="0"/>
                        <a:t>                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         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 Assign  Part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288413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Kaniz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Fatema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Tripti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20234103482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Introducing and giving an idea about the topic.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220605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Sadia Khan </a:t>
                      </a:r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Priety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20234103125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Object as function parameter.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077338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Syed </a:t>
                      </a:r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Tausifa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20234103154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Returning object.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514248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Ahnaf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Ferdous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20234103134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Additional Example.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182784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r>
                        <a:rPr lang="en-US" dirty="0"/>
                        <a:t>   </a:t>
                      </a:r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Tarikul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Hasan </a:t>
                      </a:r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Dipu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 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20234103156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Additional Example &amp; conclusion 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05372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6DAB982-83A0-4D7D-9983-409700E3BB58}"/>
              </a:ext>
            </a:extLst>
          </p:cNvPr>
          <p:cNvSpPr txBox="1"/>
          <p:nvPr/>
        </p:nvSpPr>
        <p:spPr>
          <a:xfrm>
            <a:off x="2895599" y="2305734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Course:CSE111-Object Oriented Programming</a:t>
            </a:r>
          </a:p>
          <a:p>
            <a:r>
              <a:rPr lang="en-US" dirty="0"/>
              <a:t>		                Intake-52,Section-04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E76B5F-62C4-43CE-BA1D-5BBE2F6963EB}"/>
              </a:ext>
            </a:extLst>
          </p:cNvPr>
          <p:cNvSpPr txBox="1"/>
          <p:nvPr/>
        </p:nvSpPr>
        <p:spPr>
          <a:xfrm>
            <a:off x="0" y="29592"/>
            <a:ext cx="65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P-1</a:t>
            </a:r>
          </a:p>
        </p:txBody>
      </p:sp>
    </p:spTree>
    <p:extLst>
      <p:ext uri="{BB962C8B-B14F-4D97-AF65-F5344CB8AC3E}">
        <p14:creationId xmlns:p14="http://schemas.microsoft.com/office/powerpoint/2010/main" val="1014035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9D4A-E3F0-4134-B5D8-1C69B917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10972800" cy="6858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Example: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50B0C-11E9-4A59-A138-77F63A88A941}"/>
              </a:ext>
            </a:extLst>
          </p:cNvPr>
          <p:cNvSpPr txBox="1"/>
          <p:nvPr/>
        </p:nvSpPr>
        <p:spPr>
          <a:xfrm>
            <a:off x="267393" y="772327"/>
            <a:ext cx="11842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Write a C++ program to implement a class called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Personac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that has private member variables for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acnumber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and balance. Include member functions to deposit and withdraw money from the account.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10440-9014-4678-9FD7-7C6380106BB9}"/>
              </a:ext>
            </a:extLst>
          </p:cNvPr>
          <p:cNvSpPr txBox="1"/>
          <p:nvPr/>
        </p:nvSpPr>
        <p:spPr>
          <a:xfrm>
            <a:off x="256994" y="1517186"/>
            <a:ext cx="2971070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#include&lt;bits/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stdc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++.h&gt;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using namespace std;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class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Personac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{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private: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acnumber,balance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public: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Personac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()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{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acnumber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=0;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    balance=0;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}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Personac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(int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acn,int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b)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{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tantia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acnumber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acn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    balance=b;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03E176-1124-4847-8E69-B653D2382602}"/>
              </a:ext>
            </a:extLst>
          </p:cNvPr>
          <p:cNvCxnSpPr>
            <a:cxnSpLocks/>
          </p:cNvCxnSpPr>
          <p:nvPr/>
        </p:nvCxnSpPr>
        <p:spPr>
          <a:xfrm>
            <a:off x="3124200" y="16002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8DFA5E-402C-4496-953B-730A5941B732}"/>
              </a:ext>
            </a:extLst>
          </p:cNvPr>
          <p:cNvSpPr txBox="1"/>
          <p:nvPr/>
        </p:nvSpPr>
        <p:spPr>
          <a:xfrm>
            <a:off x="3304055" y="1575643"/>
            <a:ext cx="540617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void display ()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{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&lt;&lt;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acnumber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&lt;&lt;"  "&lt;&lt;balance&lt;&lt;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endl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}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void deposit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Personac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obj)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{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acnumber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=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obj.acnumber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    balance=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balance+obj.balance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}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Personac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withdraw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Personac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obj1,Personac obj2)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{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Personac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t;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t.acnumber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=obj1.acnumber;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t.balance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=obj2.balance-obj1.balance;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    return t;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}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};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FF772-EA1D-40F2-B2AF-87C511BC3675}"/>
              </a:ext>
            </a:extLst>
          </p:cNvPr>
          <p:cNvCxnSpPr>
            <a:cxnSpLocks/>
          </p:cNvCxnSpPr>
          <p:nvPr/>
        </p:nvCxnSpPr>
        <p:spPr>
          <a:xfrm>
            <a:off x="8534400" y="15818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98ADE2-E82D-4867-8E79-4770692FCE52}"/>
              </a:ext>
            </a:extLst>
          </p:cNvPr>
          <p:cNvSpPr txBox="1"/>
          <p:nvPr/>
        </p:nvSpPr>
        <p:spPr>
          <a:xfrm>
            <a:off x="8710234" y="1577051"/>
            <a:ext cx="34000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int main ()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{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x,y,a,b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&lt;&lt;" Deposit balance : ";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cin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&gt;&gt;x&gt;&gt;y;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Personac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r1(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x,y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);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Personac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r2;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Personac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r5;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r2.deposit(r1);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r2.display();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cout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&lt;&lt;" withdraw balance : ";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cin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&gt;&gt;a&gt;&gt;b;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Personac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r3(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a,b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);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r5=r1.withdraw (r3,r1);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    r5.display ();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tantia"/>
                <a:ea typeface="+mn-ea"/>
                <a:cs typeface="+mn-cs"/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09066D-AAC8-4F68-AEF0-C250742B6ADF}"/>
              </a:ext>
            </a:extLst>
          </p:cNvPr>
          <p:cNvSpPr txBox="1"/>
          <p:nvPr/>
        </p:nvSpPr>
        <p:spPr>
          <a:xfrm>
            <a:off x="4439" y="-64532"/>
            <a:ext cx="65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P-10</a:t>
            </a:r>
          </a:p>
        </p:txBody>
      </p:sp>
    </p:spTree>
    <p:extLst>
      <p:ext uri="{BB962C8B-B14F-4D97-AF65-F5344CB8AC3E}">
        <p14:creationId xmlns:p14="http://schemas.microsoft.com/office/powerpoint/2010/main" val="427070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98EA-3C33-4E93-A6A4-C4B675266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66800"/>
            <a:ext cx="9144000" cy="2895600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chemeClr val="accent3"/>
                </a:solidFill>
              </a:rPr>
              <a:t>Thank You Everyone</a:t>
            </a:r>
            <a:endParaRPr lang="en-US" sz="8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15F294-2B98-4F17-8D52-577613918418}"/>
              </a:ext>
            </a:extLst>
          </p:cNvPr>
          <p:cNvSpPr txBox="1"/>
          <p:nvPr/>
        </p:nvSpPr>
        <p:spPr>
          <a:xfrm>
            <a:off x="0" y="29592"/>
            <a:ext cx="65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P-11</a:t>
            </a:r>
          </a:p>
        </p:txBody>
      </p:sp>
    </p:spTree>
    <p:extLst>
      <p:ext uri="{BB962C8B-B14F-4D97-AF65-F5344CB8AC3E}">
        <p14:creationId xmlns:p14="http://schemas.microsoft.com/office/powerpoint/2010/main" val="318264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F69C-D4CF-487E-BA5E-5496E46F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67976"/>
            <a:ext cx="9404723" cy="2021811"/>
          </a:xfrm>
        </p:spPr>
        <p:txBody>
          <a:bodyPr/>
          <a:lstStyle/>
          <a:p>
            <a:pPr lvl="0">
              <a:spcBef>
                <a:spcPts val="0"/>
              </a:spcBef>
            </a:pPr>
            <a:r>
              <a:rPr lang="en-US" sz="5400" dirty="0">
                <a:solidFill>
                  <a:schemeClr val="accent2"/>
                </a:solidFill>
              </a:rPr>
              <a:t>Instructor:</a:t>
            </a:r>
          </a:p>
        </p:txBody>
      </p:sp>
      <p:sp useBgFill="1">
        <p:nvSpPr>
          <p:cNvPr id="3" name="Content Placeholder 2">
            <a:extLst>
              <a:ext uri="{FF2B5EF4-FFF2-40B4-BE49-F238E27FC236}">
                <a16:creationId xmlns:a16="http://schemas.microsoft.com/office/drawing/2014/main" id="{C075C21F-3B21-4A97-9C8E-54AF25DE1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09800"/>
            <a:ext cx="7365999" cy="3272161"/>
          </a:xfrm>
        </p:spPr>
        <p:txBody>
          <a:bodyPr>
            <a:normAutofit/>
          </a:bodyPr>
          <a:lstStyle/>
          <a:p>
            <a:r>
              <a:rPr lang="en-US" sz="2400" dirty="0"/>
              <a:t>Md. </a:t>
            </a:r>
            <a:r>
              <a:rPr lang="en-US" sz="2400" dirty="0" err="1"/>
              <a:t>Mushfiqul</a:t>
            </a:r>
            <a:r>
              <a:rPr lang="en-US" sz="2400" dirty="0"/>
              <a:t> Haque Omi</a:t>
            </a:r>
          </a:p>
          <a:p>
            <a:endParaRPr lang="en-US" sz="2400" dirty="0"/>
          </a:p>
          <a:p>
            <a:r>
              <a:rPr lang="en-US" sz="2400" dirty="0"/>
              <a:t>Lecturer (Dept. of CSE )</a:t>
            </a:r>
          </a:p>
          <a:p>
            <a:r>
              <a:rPr lang="en-US" sz="2400" dirty="0"/>
              <a:t>Bangladesh University of Business and Technology</a:t>
            </a:r>
          </a:p>
        </p:txBody>
      </p:sp>
      <p:pic>
        <p:nvPicPr>
          <p:cNvPr id="5" name="Google Shape;220;p41">
            <a:extLst>
              <a:ext uri="{FF2B5EF4-FFF2-40B4-BE49-F238E27FC236}">
                <a16:creationId xmlns:a16="http://schemas.microsoft.com/office/drawing/2014/main" id="{8F1041EF-EEAD-4737-AAEC-23E1A38B374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96784" y="1360643"/>
            <a:ext cx="3200400" cy="38774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D38AC7-CD82-4A00-86EB-7A0B881D5FA0}"/>
              </a:ext>
            </a:extLst>
          </p:cNvPr>
          <p:cNvSpPr txBox="1"/>
          <p:nvPr/>
        </p:nvSpPr>
        <p:spPr>
          <a:xfrm>
            <a:off x="0" y="29592"/>
            <a:ext cx="65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P-2</a:t>
            </a:r>
          </a:p>
        </p:txBody>
      </p:sp>
    </p:spTree>
    <p:extLst>
      <p:ext uri="{BB962C8B-B14F-4D97-AF65-F5344CB8AC3E}">
        <p14:creationId xmlns:p14="http://schemas.microsoft.com/office/powerpoint/2010/main" val="17590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98EA-3C33-4E93-A6A4-C4B675266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914400"/>
            <a:ext cx="1676400" cy="762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3"/>
                </a:solidFill>
              </a:rPr>
              <a:t>Topic</a:t>
            </a:r>
            <a:r>
              <a:rPr lang="en-US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E28DA9-6928-43C4-AFF4-479F64A69509}"/>
              </a:ext>
            </a:extLst>
          </p:cNvPr>
          <p:cNvSpPr txBox="1"/>
          <p:nvPr/>
        </p:nvSpPr>
        <p:spPr>
          <a:xfrm>
            <a:off x="1524000" y="2819400"/>
            <a:ext cx="112013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Object as functi0n parameters &amp; Return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7F4FD-155A-4E78-A3D1-19128F475606}"/>
              </a:ext>
            </a:extLst>
          </p:cNvPr>
          <p:cNvSpPr txBox="1"/>
          <p:nvPr/>
        </p:nvSpPr>
        <p:spPr>
          <a:xfrm>
            <a:off x="0" y="29592"/>
            <a:ext cx="65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P-3</a:t>
            </a:r>
          </a:p>
        </p:txBody>
      </p:sp>
    </p:spTree>
    <p:extLst>
      <p:ext uri="{BB962C8B-B14F-4D97-AF65-F5344CB8AC3E}">
        <p14:creationId xmlns:p14="http://schemas.microsoft.com/office/powerpoint/2010/main" val="3035023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F69C-D4CF-487E-BA5E-5496E46F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691" y="533400"/>
            <a:ext cx="9339633" cy="838199"/>
          </a:xfrm>
        </p:spPr>
        <p:txBody>
          <a:bodyPr>
            <a:normAutofit/>
          </a:bodyPr>
          <a:lstStyle/>
          <a:p>
            <a:r>
              <a:rPr lang="en-US" b="1" dirty="0"/>
              <a:t>Syntax: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522229-E7F5-413D-B241-B0CA2DACB676}"/>
              </a:ext>
            </a:extLst>
          </p:cNvPr>
          <p:cNvSpPr txBox="1"/>
          <p:nvPr/>
        </p:nvSpPr>
        <p:spPr>
          <a:xfrm>
            <a:off x="528691" y="1676400"/>
            <a:ext cx="4227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•Object as function parameter:</a:t>
            </a:r>
          </a:p>
        </p:txBody>
      </p:sp>
      <p:pic>
        <p:nvPicPr>
          <p:cNvPr id="1026" name="Picture 2" descr="https://lh7-us.googleusercontent.com/3_nTv6Kx8I7HKXoJzKqv2xvLAnHZ-BrR5sYnrQRrMDKS4LEUmgvsYuKsLWRk_RLkR6YnhgsFNXeRaeM1gFHs03N1Sszu6N-d-kal1ONRQ_Sahx6Vdf_kJqjLfjxHthMEUvAqxsbL1UjfB5nRY1wYeuk">
            <a:extLst>
              <a:ext uri="{FF2B5EF4-FFF2-40B4-BE49-F238E27FC236}">
                <a16:creationId xmlns:a16="http://schemas.microsoft.com/office/drawing/2014/main" id="{59D25095-C991-45C3-A3B7-2B72301D7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91" y="3048000"/>
            <a:ext cx="50863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BCF6B4-E311-4A50-9C20-44CB0799C917}"/>
              </a:ext>
            </a:extLst>
          </p:cNvPr>
          <p:cNvCxnSpPr>
            <a:cxnSpLocks/>
          </p:cNvCxnSpPr>
          <p:nvPr/>
        </p:nvCxnSpPr>
        <p:spPr>
          <a:xfrm>
            <a:off x="5943600" y="1907232"/>
            <a:ext cx="0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9D6DC64-D0A4-4FC1-865F-7CFAC3CB1A0B}"/>
              </a:ext>
            </a:extLst>
          </p:cNvPr>
          <p:cNvSpPr txBox="1"/>
          <p:nvPr/>
        </p:nvSpPr>
        <p:spPr>
          <a:xfrm>
            <a:off x="6096000" y="1676399"/>
            <a:ext cx="45037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•Returning object from function:</a:t>
            </a:r>
          </a:p>
        </p:txBody>
      </p:sp>
      <p:pic>
        <p:nvPicPr>
          <p:cNvPr id="1028" name="Picture 4" descr="https://lh7-us.googleusercontent.com/0TE7VpA62THSFeDS4t4eSS8HFisRPp0YFNabq-Rku9NKay9pHRpHyGY4ifXNPfWOiilk20IqM8NxklsF9qqOWNIQEAhLt3yhHXIaVZYIftz7IcD8ii2kElnZVXQhNAtpZ0iBP2mvFucq14vf4wn0Wsg">
            <a:extLst>
              <a:ext uri="{FF2B5EF4-FFF2-40B4-BE49-F238E27FC236}">
                <a16:creationId xmlns:a16="http://schemas.microsoft.com/office/drawing/2014/main" id="{7E612B4E-34AE-4D73-8034-CB740C59C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982577"/>
            <a:ext cx="5029199" cy="282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F19374-248C-4DC3-A845-CC725EA0179D}"/>
              </a:ext>
            </a:extLst>
          </p:cNvPr>
          <p:cNvSpPr txBox="1"/>
          <p:nvPr/>
        </p:nvSpPr>
        <p:spPr>
          <a:xfrm>
            <a:off x="0" y="29592"/>
            <a:ext cx="65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P-4</a:t>
            </a:r>
          </a:p>
        </p:txBody>
      </p:sp>
    </p:spTree>
    <p:extLst>
      <p:ext uri="{BB962C8B-B14F-4D97-AF65-F5344CB8AC3E}">
        <p14:creationId xmlns:p14="http://schemas.microsoft.com/office/powerpoint/2010/main" val="169912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5DAC-CABD-4B36-A737-E6503328B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7086600" cy="1162050"/>
          </a:xfrm>
        </p:spPr>
        <p:txBody>
          <a:bodyPr>
            <a:noAutofit/>
          </a:bodyPr>
          <a:lstStyle/>
          <a:p>
            <a:r>
              <a:rPr lang="en-US" sz="4000" dirty="0"/>
              <a:t>Object as function parameter: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8C13AB-C4B6-4DFD-AF34-6B226AEAB968}"/>
              </a:ext>
            </a:extLst>
          </p:cNvPr>
          <p:cNvSpPr txBox="1"/>
          <p:nvPr/>
        </p:nvSpPr>
        <p:spPr>
          <a:xfrm>
            <a:off x="457200" y="2413337"/>
            <a:ext cx="640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•Objects can also be passed as parameters to member functions.</a:t>
            </a:r>
          </a:p>
          <a:p>
            <a:endParaRPr lang="en-US" dirty="0">
              <a:latin typeface="Cardo" panose="020B0604020202020204" charset="-79"/>
              <a:ea typeface="Cardo" panose="020B0604020202020204" charset="-79"/>
              <a:cs typeface="Cardo" panose="020B0604020202020204" charset="-79"/>
            </a:endParaRPr>
          </a:p>
          <a:p>
            <a:r>
              <a:rPr lang="en-US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•The method of passing objects to a functions as parameters is as passing other simple variables.</a:t>
            </a:r>
          </a:p>
          <a:p>
            <a:endParaRPr lang="en-US" dirty="0">
              <a:latin typeface="Cardo" panose="020B0604020202020204" charset="-79"/>
              <a:ea typeface="Cardo" panose="020B0604020202020204" charset="-79"/>
              <a:cs typeface="Cardo" panose="020B0604020202020204" charset="-79"/>
            </a:endParaRPr>
          </a:p>
          <a:p>
            <a:r>
              <a:rPr lang="en-US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•It will easily be understand by following example………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7A6F8-F402-4DC2-AC94-CE4B4AF07B36}"/>
              </a:ext>
            </a:extLst>
          </p:cNvPr>
          <p:cNvSpPr txBox="1"/>
          <p:nvPr/>
        </p:nvSpPr>
        <p:spPr>
          <a:xfrm>
            <a:off x="0" y="29592"/>
            <a:ext cx="65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P-5</a:t>
            </a:r>
          </a:p>
        </p:txBody>
      </p:sp>
    </p:spTree>
    <p:extLst>
      <p:ext uri="{BB962C8B-B14F-4D97-AF65-F5344CB8AC3E}">
        <p14:creationId xmlns:p14="http://schemas.microsoft.com/office/powerpoint/2010/main" val="106787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7587-8B70-4750-9608-A3499516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44428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Example: Passing object as parameter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971AC-686A-45A5-9AE5-11A53F092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769" y="1744796"/>
            <a:ext cx="3296920" cy="4419600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#include&lt;iostream&gt;</a:t>
            </a:r>
          </a:p>
          <a:p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using namespace std;</a:t>
            </a:r>
          </a:p>
          <a:p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class Rec</a:t>
            </a:r>
          </a:p>
          <a:p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{</a:t>
            </a:r>
          </a:p>
          <a:p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   private:</a:t>
            </a:r>
          </a:p>
          <a:p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        int height , width;</a:t>
            </a:r>
          </a:p>
          <a:p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  public:</a:t>
            </a:r>
          </a:p>
          <a:p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       Rec( int h , int w )</a:t>
            </a:r>
          </a:p>
          <a:p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       {</a:t>
            </a:r>
          </a:p>
          <a:p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           height=h;</a:t>
            </a:r>
          </a:p>
          <a:p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           width=w;</a:t>
            </a:r>
          </a:p>
          <a:p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       }</a:t>
            </a:r>
          </a:p>
          <a:p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     void add ( int value )</a:t>
            </a:r>
          </a:p>
          <a:p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      {</a:t>
            </a:r>
          </a:p>
          <a:p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           height=height + value;</a:t>
            </a:r>
          </a:p>
          <a:p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           width=width + value;</a:t>
            </a:r>
          </a:p>
          <a:p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};</a:t>
            </a:r>
          </a:p>
          <a:p>
            <a:pPr marL="0" indent="0">
              <a:buNone/>
            </a:pPr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	</a:t>
            </a:r>
          </a:p>
          <a:p>
            <a:endParaRPr lang="en-US" sz="1600" dirty="0">
              <a:latin typeface="Cardo" panose="020B0604020202020204" charset="-79"/>
              <a:ea typeface="Cardo" panose="020B0604020202020204" charset="-79"/>
              <a:cs typeface="Cardo" panose="020B0604020202020204" charset="-79"/>
            </a:endParaRPr>
          </a:p>
          <a:p>
            <a:endParaRPr lang="en-US" sz="1600" dirty="0">
              <a:latin typeface="Cardo" panose="020B0604020202020204" charset="-79"/>
              <a:ea typeface="Cardo" panose="020B0604020202020204" charset="-79"/>
              <a:cs typeface="Cardo" panose="020B0604020202020204" charset="-79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44FBE2-1514-4CFF-BE04-C4D23A22DB37}"/>
              </a:ext>
            </a:extLst>
          </p:cNvPr>
          <p:cNvCxnSpPr>
            <a:cxnSpLocks/>
          </p:cNvCxnSpPr>
          <p:nvPr/>
        </p:nvCxnSpPr>
        <p:spPr>
          <a:xfrm>
            <a:off x="4191000" y="1896197"/>
            <a:ext cx="0" cy="442840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122627-CBB0-4AC5-9E6C-B401792EA6A8}"/>
              </a:ext>
            </a:extLst>
          </p:cNvPr>
          <p:cNvCxnSpPr>
            <a:cxnSpLocks/>
          </p:cNvCxnSpPr>
          <p:nvPr/>
        </p:nvCxnSpPr>
        <p:spPr>
          <a:xfrm>
            <a:off x="7924800" y="1896197"/>
            <a:ext cx="0" cy="399267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7AF5EF-96C9-4DF9-B2B8-B8C57300A3F1}"/>
              </a:ext>
            </a:extLst>
          </p:cNvPr>
          <p:cNvSpPr txBox="1"/>
          <p:nvPr/>
        </p:nvSpPr>
        <p:spPr>
          <a:xfrm>
            <a:off x="4344445" y="1744796"/>
            <a:ext cx="344150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#include&lt;iostream&gt;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using namespace std;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class Rec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{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   private: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        int height , width;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  public: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       Rec( int h , int w 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       {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           height=h;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           width=w;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       }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     void add ( Rec obj 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      {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           height=height + obj . height;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           width=width + obj . width;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};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latin typeface="Cardo" panose="020B0604020202020204" charset="-79"/>
                <a:ea typeface="Cardo" panose="020B0604020202020204" charset="-79"/>
                <a:cs typeface="Cardo" panose="020B0604020202020204" charset="-79"/>
              </a:rPr>
              <a:t>	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Cardo" panose="020B0604020202020204" charset="-79"/>
              <a:ea typeface="Cardo" panose="020B0604020202020204" charset="-79"/>
              <a:cs typeface="Cardo" panose="020B0604020202020204" charset="-79"/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1600" dirty="0">
              <a:latin typeface="Cardo" panose="020B0604020202020204" charset="-79"/>
              <a:ea typeface="Cardo" panose="020B0604020202020204" charset="-79"/>
              <a:cs typeface="Cardo" panose="020B0604020202020204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A40F97-54D6-4EDE-9CE3-94E5A067EE19}"/>
              </a:ext>
            </a:extLst>
          </p:cNvPr>
          <p:cNvSpPr txBox="1"/>
          <p:nvPr/>
        </p:nvSpPr>
        <p:spPr>
          <a:xfrm>
            <a:off x="8300722" y="1744796"/>
            <a:ext cx="22047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int main ()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{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   Rec r1 ( 10 , 20 );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   Rec r2 ( 30 , 40 );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   add ( 10 );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   r1 . add ( r2 );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   return 0 ;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}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9" name="Google Shape;1064;p75">
            <a:extLst>
              <a:ext uri="{FF2B5EF4-FFF2-40B4-BE49-F238E27FC236}">
                <a16:creationId xmlns:a16="http://schemas.microsoft.com/office/drawing/2014/main" id="{32B78C66-2994-436F-AB3E-F2D8EBB017CA}"/>
              </a:ext>
            </a:extLst>
          </p:cNvPr>
          <p:cNvGrpSpPr/>
          <p:nvPr/>
        </p:nvGrpSpPr>
        <p:grpSpPr>
          <a:xfrm>
            <a:off x="8643740" y="4506457"/>
            <a:ext cx="2108453" cy="1486691"/>
            <a:chOff x="3665860" y="811601"/>
            <a:chExt cx="4758136" cy="3785377"/>
          </a:xfrm>
        </p:grpSpPr>
        <p:grpSp>
          <p:nvGrpSpPr>
            <p:cNvPr id="10" name="Google Shape;1065;p75">
              <a:extLst>
                <a:ext uri="{FF2B5EF4-FFF2-40B4-BE49-F238E27FC236}">
                  <a16:creationId xmlns:a16="http://schemas.microsoft.com/office/drawing/2014/main" id="{DF5ABE11-C719-4C92-A39A-1AD23AAA52F9}"/>
                </a:ext>
              </a:extLst>
            </p:cNvPr>
            <p:cNvGrpSpPr/>
            <p:nvPr/>
          </p:nvGrpSpPr>
          <p:grpSpPr>
            <a:xfrm>
              <a:off x="3665860" y="811601"/>
              <a:ext cx="4758136" cy="3785377"/>
              <a:chOff x="518725" y="238125"/>
              <a:chExt cx="6524250" cy="5190425"/>
            </a:xfrm>
          </p:grpSpPr>
          <p:sp>
            <p:nvSpPr>
              <p:cNvPr id="12" name="Google Shape;1066;p75">
                <a:extLst>
                  <a:ext uri="{FF2B5EF4-FFF2-40B4-BE49-F238E27FC236}">
                    <a16:creationId xmlns:a16="http://schemas.microsoft.com/office/drawing/2014/main" id="{9F5A80D6-1367-4530-B706-17A4C17FCDAF}"/>
                  </a:ext>
                </a:extLst>
              </p:cNvPr>
              <p:cNvSpPr/>
              <p:nvPr/>
            </p:nvSpPr>
            <p:spPr>
              <a:xfrm>
                <a:off x="518725" y="4131625"/>
                <a:ext cx="6524250" cy="568825"/>
              </a:xfrm>
              <a:custGeom>
                <a:avLst/>
                <a:gdLst/>
                <a:ahLst/>
                <a:cxnLst/>
                <a:rect l="l" t="t" r="r" b="b"/>
                <a:pathLst>
                  <a:path w="260970" h="22753" extrusionOk="0">
                    <a:moveTo>
                      <a:pt x="0" y="14846"/>
                    </a:moveTo>
                    <a:cubicBezTo>
                      <a:pt x="0" y="19169"/>
                      <a:pt x="4039" y="22753"/>
                      <a:pt x="8305" y="22753"/>
                    </a:cubicBezTo>
                    <a:lnTo>
                      <a:pt x="253120" y="22753"/>
                    </a:lnTo>
                    <a:cubicBezTo>
                      <a:pt x="257443" y="22696"/>
                      <a:pt x="260913" y="19169"/>
                      <a:pt x="260970" y="14846"/>
                    </a:cubicBezTo>
                    <a:lnTo>
                      <a:pt x="2609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067;p75">
                <a:extLst>
                  <a:ext uri="{FF2B5EF4-FFF2-40B4-BE49-F238E27FC236}">
                    <a16:creationId xmlns:a16="http://schemas.microsoft.com/office/drawing/2014/main" id="{B1DDBCC9-FB7A-4EA5-9A67-2C6992FF7D23}"/>
                  </a:ext>
                </a:extLst>
              </p:cNvPr>
              <p:cNvSpPr/>
              <p:nvPr/>
            </p:nvSpPr>
            <p:spPr>
              <a:xfrm>
                <a:off x="518725" y="238125"/>
                <a:ext cx="6524250" cy="3893525"/>
              </a:xfrm>
              <a:custGeom>
                <a:avLst/>
                <a:gdLst/>
                <a:ahLst/>
                <a:cxnLst/>
                <a:rect l="l" t="t" r="r" b="b"/>
                <a:pathLst>
                  <a:path w="260970" h="155741" extrusionOk="0">
                    <a:moveTo>
                      <a:pt x="249594" y="9954"/>
                    </a:moveTo>
                    <a:lnTo>
                      <a:pt x="249594" y="144364"/>
                    </a:lnTo>
                    <a:lnTo>
                      <a:pt x="11376" y="144364"/>
                    </a:lnTo>
                    <a:lnTo>
                      <a:pt x="11376" y="9954"/>
                    </a:lnTo>
                    <a:close/>
                    <a:moveTo>
                      <a:pt x="8305" y="0"/>
                    </a:moveTo>
                    <a:cubicBezTo>
                      <a:pt x="4039" y="0"/>
                      <a:pt x="0" y="2844"/>
                      <a:pt x="0" y="7110"/>
                    </a:cubicBezTo>
                    <a:lnTo>
                      <a:pt x="0" y="155740"/>
                    </a:lnTo>
                    <a:lnTo>
                      <a:pt x="260970" y="155740"/>
                    </a:lnTo>
                    <a:lnTo>
                      <a:pt x="260970" y="7110"/>
                    </a:lnTo>
                    <a:cubicBezTo>
                      <a:pt x="260970" y="2844"/>
                      <a:pt x="257386" y="0"/>
                      <a:pt x="253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068;p75">
                <a:extLst>
                  <a:ext uri="{FF2B5EF4-FFF2-40B4-BE49-F238E27FC236}">
                    <a16:creationId xmlns:a16="http://schemas.microsoft.com/office/drawing/2014/main" id="{4220B6EC-822A-4189-A693-7B3CAD50C497}"/>
                  </a:ext>
                </a:extLst>
              </p:cNvPr>
              <p:cNvSpPr/>
              <p:nvPr/>
            </p:nvSpPr>
            <p:spPr>
              <a:xfrm>
                <a:off x="2599850" y="4700425"/>
                <a:ext cx="2362025" cy="728125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" name="Google Shape;1069;p75">
              <a:extLst>
                <a:ext uri="{FF2B5EF4-FFF2-40B4-BE49-F238E27FC236}">
                  <a16:creationId xmlns:a16="http://schemas.microsoft.com/office/drawing/2014/main" id="{5B44EEFF-E724-4E70-9C56-B623EA49A16F}"/>
                </a:ext>
              </a:extLst>
            </p:cNvPr>
            <p:cNvSpPr/>
            <p:nvPr/>
          </p:nvSpPr>
          <p:spPr>
            <a:xfrm>
              <a:off x="5947879" y="3739978"/>
              <a:ext cx="194076" cy="166189"/>
            </a:xfrm>
            <a:custGeom>
              <a:avLst/>
              <a:gdLst/>
              <a:ahLst/>
              <a:cxnLst/>
              <a:rect l="l" t="t" r="r" b="b"/>
              <a:pathLst>
                <a:path w="10627" h="9100" extrusionOk="0">
                  <a:moveTo>
                    <a:pt x="6092" y="0"/>
                  </a:moveTo>
                  <a:cubicBezTo>
                    <a:pt x="2020" y="0"/>
                    <a:pt x="0" y="4900"/>
                    <a:pt x="2881" y="7747"/>
                  </a:cubicBezTo>
                  <a:cubicBezTo>
                    <a:pt x="3804" y="8681"/>
                    <a:pt x="4944" y="9100"/>
                    <a:pt x="6063" y="9100"/>
                  </a:cubicBezTo>
                  <a:cubicBezTo>
                    <a:pt x="8391" y="9100"/>
                    <a:pt x="10627" y="7286"/>
                    <a:pt x="10627" y="4536"/>
                  </a:cubicBezTo>
                  <a:cubicBezTo>
                    <a:pt x="10627" y="2020"/>
                    <a:pt x="8608" y="0"/>
                    <a:pt x="609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347E0D6-1E6E-4671-A117-7692DE04C5A8}"/>
              </a:ext>
            </a:extLst>
          </p:cNvPr>
          <p:cNvSpPr txBox="1"/>
          <p:nvPr/>
        </p:nvSpPr>
        <p:spPr>
          <a:xfrm>
            <a:off x="8797184" y="4605612"/>
            <a:ext cx="1870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:</a:t>
            </a:r>
          </a:p>
          <a:p>
            <a:r>
              <a:rPr lang="en-US" dirty="0"/>
              <a:t>          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2FA281-831E-4C99-9F86-2DCF8B9B26C0}"/>
              </a:ext>
            </a:extLst>
          </p:cNvPr>
          <p:cNvSpPr txBox="1"/>
          <p:nvPr/>
        </p:nvSpPr>
        <p:spPr>
          <a:xfrm>
            <a:off x="0" y="29592"/>
            <a:ext cx="65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P-6</a:t>
            </a:r>
          </a:p>
        </p:txBody>
      </p:sp>
    </p:spTree>
    <p:extLst>
      <p:ext uri="{BB962C8B-B14F-4D97-AF65-F5344CB8AC3E}">
        <p14:creationId xmlns:p14="http://schemas.microsoft.com/office/powerpoint/2010/main" val="2474182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7587-8B70-4750-9608-A3499516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9220200" cy="1143000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Returning objects from Member function: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EDFF84-17D1-4CB7-AB66-845D74B190A9}"/>
              </a:ext>
            </a:extLst>
          </p:cNvPr>
          <p:cNvSpPr txBox="1"/>
          <p:nvPr/>
        </p:nvSpPr>
        <p:spPr>
          <a:xfrm>
            <a:off x="914400" y="2133600"/>
            <a:ext cx="6781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•The method of returning an object from member function is same as returning a simple variable.</a:t>
            </a:r>
          </a:p>
          <a:p>
            <a:endParaRPr lang="en-US" sz="2400" dirty="0"/>
          </a:p>
          <a:p>
            <a:r>
              <a:rPr lang="en-US" sz="2400" dirty="0"/>
              <a:t>•If  a member function returns an object , its return type should be the same as the type of object to be returned.</a:t>
            </a:r>
          </a:p>
          <a:p>
            <a:endParaRPr lang="en-US" sz="2400" dirty="0"/>
          </a:p>
          <a:p>
            <a:r>
              <a:rPr lang="en-US" sz="2400" dirty="0"/>
              <a:t>•It will be understand by following example……..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DCA9E-3B76-4DFB-A385-192D80C10E88}"/>
              </a:ext>
            </a:extLst>
          </p:cNvPr>
          <p:cNvSpPr txBox="1"/>
          <p:nvPr/>
        </p:nvSpPr>
        <p:spPr>
          <a:xfrm>
            <a:off x="0" y="29592"/>
            <a:ext cx="65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P-7</a:t>
            </a:r>
          </a:p>
        </p:txBody>
      </p:sp>
    </p:spTree>
    <p:extLst>
      <p:ext uri="{BB962C8B-B14F-4D97-AF65-F5344CB8AC3E}">
        <p14:creationId xmlns:p14="http://schemas.microsoft.com/office/powerpoint/2010/main" val="11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7587-8B70-4750-9608-A34995164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6700"/>
            <a:ext cx="10972800" cy="1143000"/>
          </a:xfrm>
        </p:spPr>
        <p:txBody>
          <a:bodyPr>
            <a:normAutofit/>
          </a:bodyPr>
          <a:lstStyle/>
          <a:p>
            <a:r>
              <a:rPr lang="en-US" sz="4400" dirty="0"/>
              <a:t>Example: Returning object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971AC-686A-45A5-9AE5-11A53F092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751" y="1828800"/>
            <a:ext cx="3636409" cy="544830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#include&lt;iostream&gt;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using namespace std;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class Rectangle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{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   private: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        int height , width;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  public: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       Rectangle( int h , int w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       {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           height=h;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           width=w;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       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</a:rPr>
              <a:t>    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463246-BF81-446B-8E8E-0500D542723E}"/>
              </a:ext>
            </a:extLst>
          </p:cNvPr>
          <p:cNvCxnSpPr>
            <a:cxnSpLocks/>
          </p:cNvCxnSpPr>
          <p:nvPr/>
        </p:nvCxnSpPr>
        <p:spPr>
          <a:xfrm>
            <a:off x="3962400" y="1828800"/>
            <a:ext cx="0" cy="464052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A83D2F-FB9F-41EF-87DD-BE4C2CF609BE}"/>
              </a:ext>
            </a:extLst>
          </p:cNvPr>
          <p:cNvCxnSpPr>
            <a:cxnSpLocks/>
          </p:cNvCxnSpPr>
          <p:nvPr/>
        </p:nvCxnSpPr>
        <p:spPr>
          <a:xfrm>
            <a:off x="8763000" y="1828800"/>
            <a:ext cx="0" cy="44958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BE11E8-D2C4-4110-AA39-5588DA0ADE58}"/>
              </a:ext>
            </a:extLst>
          </p:cNvPr>
          <p:cNvSpPr txBox="1"/>
          <p:nvPr/>
        </p:nvSpPr>
        <p:spPr>
          <a:xfrm>
            <a:off x="3978706" y="1798320"/>
            <a:ext cx="46619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 Rectangle add ( Rec obj1 , Rec obj2 )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      {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                Rectangle temp;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          temp . height = obj1. height + obj2 . height;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          temp . width = obj1 . width + obj2 . width;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          return temp;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      }	</a:t>
            </a:r>
            <a:endParaRPr lang="en-US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void display ()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{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&lt;&lt;height&lt;&lt;“ “ &lt;&lt;width;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}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ECC719-F3FA-4608-95CC-25CC4EEFF3B3}"/>
              </a:ext>
            </a:extLst>
          </p:cNvPr>
          <p:cNvSpPr txBox="1"/>
          <p:nvPr/>
        </p:nvSpPr>
        <p:spPr>
          <a:xfrm>
            <a:off x="8863050" y="1772345"/>
            <a:ext cx="2819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dirty="0"/>
              <a:t>int main ()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dirty="0"/>
              <a:t>{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dirty="0"/>
              <a:t>    Rectangle r1 ( 10 , 20 );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dirty="0"/>
              <a:t>    Rectangle r2 ( 30 , 40 );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dirty="0"/>
              <a:t>    Rectangle  r3;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dirty="0"/>
              <a:t>    Rectangle r4;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dirty="0"/>
              <a:t>    r4= r3.add ( r1 , r2 );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dirty="0"/>
              <a:t>    r4.display ()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dirty="0"/>
              <a:t>    return 0 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pt-BR" dirty="0"/>
              <a:t>}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pt-BR" dirty="0"/>
          </a:p>
        </p:txBody>
      </p:sp>
      <p:grpSp>
        <p:nvGrpSpPr>
          <p:cNvPr id="12" name="Google Shape;1064;p75">
            <a:extLst>
              <a:ext uri="{FF2B5EF4-FFF2-40B4-BE49-F238E27FC236}">
                <a16:creationId xmlns:a16="http://schemas.microsoft.com/office/drawing/2014/main" id="{DDDF0445-5FE9-4F34-973B-87D1F2AC5C3E}"/>
              </a:ext>
            </a:extLst>
          </p:cNvPr>
          <p:cNvGrpSpPr/>
          <p:nvPr/>
        </p:nvGrpSpPr>
        <p:grpSpPr>
          <a:xfrm>
            <a:off x="9473947" y="5084963"/>
            <a:ext cx="2108453" cy="1486691"/>
            <a:chOff x="3665860" y="811601"/>
            <a:chExt cx="4758136" cy="3785377"/>
          </a:xfrm>
        </p:grpSpPr>
        <p:grpSp>
          <p:nvGrpSpPr>
            <p:cNvPr id="13" name="Google Shape;1065;p75">
              <a:extLst>
                <a:ext uri="{FF2B5EF4-FFF2-40B4-BE49-F238E27FC236}">
                  <a16:creationId xmlns:a16="http://schemas.microsoft.com/office/drawing/2014/main" id="{F07492D2-1D26-478E-8437-28BE18456078}"/>
                </a:ext>
              </a:extLst>
            </p:cNvPr>
            <p:cNvGrpSpPr/>
            <p:nvPr/>
          </p:nvGrpSpPr>
          <p:grpSpPr>
            <a:xfrm>
              <a:off x="3665860" y="811601"/>
              <a:ext cx="4758136" cy="3785377"/>
              <a:chOff x="518725" y="238125"/>
              <a:chExt cx="6524250" cy="5190425"/>
            </a:xfrm>
          </p:grpSpPr>
          <p:sp>
            <p:nvSpPr>
              <p:cNvPr id="15" name="Google Shape;1066;p75">
                <a:extLst>
                  <a:ext uri="{FF2B5EF4-FFF2-40B4-BE49-F238E27FC236}">
                    <a16:creationId xmlns:a16="http://schemas.microsoft.com/office/drawing/2014/main" id="{71D1D87B-8031-497F-84B8-182261356FD6}"/>
                  </a:ext>
                </a:extLst>
              </p:cNvPr>
              <p:cNvSpPr/>
              <p:nvPr/>
            </p:nvSpPr>
            <p:spPr>
              <a:xfrm>
                <a:off x="518725" y="4131625"/>
                <a:ext cx="6524250" cy="568825"/>
              </a:xfrm>
              <a:custGeom>
                <a:avLst/>
                <a:gdLst/>
                <a:ahLst/>
                <a:cxnLst/>
                <a:rect l="l" t="t" r="r" b="b"/>
                <a:pathLst>
                  <a:path w="260970" h="22753" extrusionOk="0">
                    <a:moveTo>
                      <a:pt x="0" y="14846"/>
                    </a:moveTo>
                    <a:cubicBezTo>
                      <a:pt x="0" y="19169"/>
                      <a:pt x="4039" y="22753"/>
                      <a:pt x="8305" y="22753"/>
                    </a:cubicBezTo>
                    <a:lnTo>
                      <a:pt x="253120" y="22753"/>
                    </a:lnTo>
                    <a:cubicBezTo>
                      <a:pt x="257443" y="22696"/>
                      <a:pt x="260913" y="19169"/>
                      <a:pt x="260970" y="14846"/>
                    </a:cubicBezTo>
                    <a:lnTo>
                      <a:pt x="26097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067;p75">
                <a:extLst>
                  <a:ext uri="{FF2B5EF4-FFF2-40B4-BE49-F238E27FC236}">
                    <a16:creationId xmlns:a16="http://schemas.microsoft.com/office/drawing/2014/main" id="{E413B9CB-D07C-4F73-B2D8-38A999140623}"/>
                  </a:ext>
                </a:extLst>
              </p:cNvPr>
              <p:cNvSpPr/>
              <p:nvPr/>
            </p:nvSpPr>
            <p:spPr>
              <a:xfrm>
                <a:off x="518725" y="238125"/>
                <a:ext cx="6524250" cy="3893525"/>
              </a:xfrm>
              <a:custGeom>
                <a:avLst/>
                <a:gdLst/>
                <a:ahLst/>
                <a:cxnLst/>
                <a:rect l="l" t="t" r="r" b="b"/>
                <a:pathLst>
                  <a:path w="260970" h="155741" extrusionOk="0">
                    <a:moveTo>
                      <a:pt x="249594" y="9954"/>
                    </a:moveTo>
                    <a:lnTo>
                      <a:pt x="249594" y="144364"/>
                    </a:lnTo>
                    <a:lnTo>
                      <a:pt x="11376" y="144364"/>
                    </a:lnTo>
                    <a:lnTo>
                      <a:pt x="11376" y="9954"/>
                    </a:lnTo>
                    <a:close/>
                    <a:moveTo>
                      <a:pt x="8305" y="0"/>
                    </a:moveTo>
                    <a:cubicBezTo>
                      <a:pt x="4039" y="0"/>
                      <a:pt x="0" y="2844"/>
                      <a:pt x="0" y="7110"/>
                    </a:cubicBezTo>
                    <a:lnTo>
                      <a:pt x="0" y="155740"/>
                    </a:lnTo>
                    <a:lnTo>
                      <a:pt x="260970" y="155740"/>
                    </a:lnTo>
                    <a:lnTo>
                      <a:pt x="260970" y="7110"/>
                    </a:lnTo>
                    <a:cubicBezTo>
                      <a:pt x="260970" y="2844"/>
                      <a:pt x="257386" y="0"/>
                      <a:pt x="2531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068;p75">
                <a:extLst>
                  <a:ext uri="{FF2B5EF4-FFF2-40B4-BE49-F238E27FC236}">
                    <a16:creationId xmlns:a16="http://schemas.microsoft.com/office/drawing/2014/main" id="{6C214760-E0E0-4DBC-B0AC-919A2994EAB9}"/>
                  </a:ext>
                </a:extLst>
              </p:cNvPr>
              <p:cNvSpPr/>
              <p:nvPr/>
            </p:nvSpPr>
            <p:spPr>
              <a:xfrm>
                <a:off x="2599850" y="4700425"/>
                <a:ext cx="2362025" cy="728125"/>
              </a:xfrm>
              <a:custGeom>
                <a:avLst/>
                <a:gdLst/>
                <a:ahLst/>
                <a:cxnLst/>
                <a:rect l="l" t="t" r="r" b="b"/>
                <a:pathLst>
                  <a:path w="94481" h="29125" extrusionOk="0">
                    <a:moveTo>
                      <a:pt x="79805" y="18317"/>
                    </a:moveTo>
                    <a:cubicBezTo>
                      <a:pt x="74117" y="12515"/>
                      <a:pt x="73889" y="1"/>
                      <a:pt x="73889" y="1"/>
                    </a:cubicBezTo>
                    <a:lnTo>
                      <a:pt x="20592" y="1"/>
                    </a:lnTo>
                    <a:cubicBezTo>
                      <a:pt x="20592" y="1"/>
                      <a:pt x="20364" y="12515"/>
                      <a:pt x="14676" y="18317"/>
                    </a:cubicBezTo>
                    <a:cubicBezTo>
                      <a:pt x="8931" y="24175"/>
                      <a:pt x="1" y="29124"/>
                      <a:pt x="15529" y="29124"/>
                    </a:cubicBezTo>
                    <a:lnTo>
                      <a:pt x="78952" y="29124"/>
                    </a:lnTo>
                    <a:cubicBezTo>
                      <a:pt x="94480" y="29124"/>
                      <a:pt x="85493" y="24175"/>
                      <a:pt x="79805" y="18317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" name="Google Shape;1069;p75">
              <a:extLst>
                <a:ext uri="{FF2B5EF4-FFF2-40B4-BE49-F238E27FC236}">
                  <a16:creationId xmlns:a16="http://schemas.microsoft.com/office/drawing/2014/main" id="{7D07D77B-F0DC-458E-A819-4E00B0E9E2BE}"/>
                </a:ext>
              </a:extLst>
            </p:cNvPr>
            <p:cNvSpPr/>
            <p:nvPr/>
          </p:nvSpPr>
          <p:spPr>
            <a:xfrm>
              <a:off x="5947879" y="3739978"/>
              <a:ext cx="194076" cy="166189"/>
            </a:xfrm>
            <a:custGeom>
              <a:avLst/>
              <a:gdLst/>
              <a:ahLst/>
              <a:cxnLst/>
              <a:rect l="l" t="t" r="r" b="b"/>
              <a:pathLst>
                <a:path w="10627" h="9100" extrusionOk="0">
                  <a:moveTo>
                    <a:pt x="6092" y="0"/>
                  </a:moveTo>
                  <a:cubicBezTo>
                    <a:pt x="2020" y="0"/>
                    <a:pt x="0" y="4900"/>
                    <a:pt x="2881" y="7747"/>
                  </a:cubicBezTo>
                  <a:cubicBezTo>
                    <a:pt x="3804" y="8681"/>
                    <a:pt x="4944" y="9100"/>
                    <a:pt x="6063" y="9100"/>
                  </a:cubicBezTo>
                  <a:cubicBezTo>
                    <a:pt x="8391" y="9100"/>
                    <a:pt x="10627" y="7286"/>
                    <a:pt x="10627" y="4536"/>
                  </a:cubicBezTo>
                  <a:cubicBezTo>
                    <a:pt x="10627" y="2020"/>
                    <a:pt x="8608" y="0"/>
                    <a:pt x="6092" y="0"/>
                  </a:cubicBez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4939048-BA1D-4F8A-8082-AB6A53A3DC0F}"/>
              </a:ext>
            </a:extLst>
          </p:cNvPr>
          <p:cNvSpPr txBox="1"/>
          <p:nvPr/>
        </p:nvSpPr>
        <p:spPr>
          <a:xfrm>
            <a:off x="9610357" y="5195390"/>
            <a:ext cx="17496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:</a:t>
            </a:r>
          </a:p>
          <a:p>
            <a:r>
              <a:rPr lang="en-US" dirty="0"/>
              <a:t>                40 60</a:t>
            </a:r>
          </a:p>
          <a:p>
            <a:r>
              <a:rPr lang="en-US" dirty="0"/>
              <a:t>           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F23F8A-BEC9-4E27-AEBA-EC803AC99A99}"/>
              </a:ext>
            </a:extLst>
          </p:cNvPr>
          <p:cNvSpPr txBox="1"/>
          <p:nvPr/>
        </p:nvSpPr>
        <p:spPr>
          <a:xfrm>
            <a:off x="0" y="29592"/>
            <a:ext cx="65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P-8</a:t>
            </a:r>
          </a:p>
        </p:txBody>
      </p:sp>
    </p:spTree>
    <p:extLst>
      <p:ext uri="{BB962C8B-B14F-4D97-AF65-F5344CB8AC3E}">
        <p14:creationId xmlns:p14="http://schemas.microsoft.com/office/powerpoint/2010/main" val="3439500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9D4A-E3F0-4134-B5D8-1C69B917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73470"/>
            <a:ext cx="10972800" cy="609600"/>
          </a:xfrm>
        </p:spPr>
        <p:txBody>
          <a:bodyPr>
            <a:normAutofit/>
          </a:bodyPr>
          <a:lstStyle/>
          <a:p>
            <a:pPr marL="285750" lvl="0" indent="-285750" defTabSz="457200">
              <a:spcBef>
                <a:spcPts val="0"/>
              </a:spcBef>
              <a:buFont typeface="Wingdings" panose="05000000000000000000" pitchFamily="2" charset="2"/>
              <a:buChar char="v"/>
              <a:defRPr/>
            </a:pPr>
            <a:r>
              <a:rPr lang="en-US" sz="1600" dirty="0">
                <a:solidFill>
                  <a:prstClr val="black"/>
                </a:solidFill>
                <a:latin typeface="Constantia"/>
              </a:rPr>
              <a:t>Write a C++ program to implement a class called Travel that has private member variables for journey and distance. Include member functions to combine journey and distance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10440-9014-4678-9FD7-7C6380106BB9}"/>
              </a:ext>
            </a:extLst>
          </p:cNvPr>
          <p:cNvSpPr txBox="1"/>
          <p:nvPr/>
        </p:nvSpPr>
        <p:spPr>
          <a:xfrm>
            <a:off x="256994" y="1517186"/>
            <a:ext cx="2737737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#include &lt;iostream&gt;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using namespace std;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class Travel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{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private: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    string journey;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    int distance;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public: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        Travel()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    {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        journey='\0';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        distance=0;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    }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    Travel(string j, int d)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    {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        journey=j;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        distance=d;</a:t>
            </a: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/>
              <a:t>    }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03E176-1124-4847-8E69-B653D2382602}"/>
              </a:ext>
            </a:extLst>
          </p:cNvPr>
          <p:cNvCxnSpPr>
            <a:cxnSpLocks/>
          </p:cNvCxnSpPr>
          <p:nvPr/>
        </p:nvCxnSpPr>
        <p:spPr>
          <a:xfrm>
            <a:off x="3124200" y="1600200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58DFA5E-402C-4496-953B-730A5941B732}"/>
              </a:ext>
            </a:extLst>
          </p:cNvPr>
          <p:cNvSpPr txBox="1"/>
          <p:nvPr/>
        </p:nvSpPr>
        <p:spPr>
          <a:xfrm>
            <a:off x="3304056" y="1575643"/>
            <a:ext cx="53065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void display()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   {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&lt;&lt;"Destination: "&lt;&lt;journey&lt;&lt;", Distance: "&lt;&lt;distance&lt;&lt;" km"&lt;&lt;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   }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   Travel combine(Travel obj1,Travel obj2)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   {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       Travel temp;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       </a:t>
            </a:r>
            <a:r>
              <a:rPr lang="en-US" dirty="0" err="1"/>
              <a:t>temp.journey</a:t>
            </a:r>
            <a:r>
              <a:rPr lang="en-US" dirty="0"/>
              <a:t>=obj1.journey+" &amp; "+obj2.journey;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       </a:t>
            </a:r>
            <a:r>
              <a:rPr lang="en-US" dirty="0" err="1"/>
              <a:t>temp.distance</a:t>
            </a:r>
            <a:r>
              <a:rPr lang="en-US" dirty="0"/>
              <a:t>=obj1.distance+obj2.distance;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       return temp;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   }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};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AFF772-EA1D-40F2-B2AF-87C511BC3675}"/>
              </a:ext>
            </a:extLst>
          </p:cNvPr>
          <p:cNvCxnSpPr>
            <a:cxnSpLocks/>
          </p:cNvCxnSpPr>
          <p:nvPr/>
        </p:nvCxnSpPr>
        <p:spPr>
          <a:xfrm>
            <a:off x="8534400" y="1581873"/>
            <a:ext cx="0" cy="5029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98ADE2-E82D-4867-8E79-4770692FCE52}"/>
              </a:ext>
            </a:extLst>
          </p:cNvPr>
          <p:cNvSpPr txBox="1"/>
          <p:nvPr/>
        </p:nvSpPr>
        <p:spPr>
          <a:xfrm>
            <a:off x="8710240" y="1600200"/>
            <a:ext cx="32247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int main()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{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   Travel t1("Dhaka",5500);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   Travel t2("London",2491);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&lt;&lt;"Initial Travel Destinations:"&lt;&lt;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   t1.display();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   t2.display();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&lt;&lt;"Combined Travel Destination:"&lt;&lt;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   Travel total=t1.combine(t1,t2);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   </a:t>
            </a:r>
            <a:r>
              <a:rPr lang="en-US" dirty="0" err="1"/>
              <a:t>total.display</a:t>
            </a:r>
            <a:r>
              <a:rPr lang="en-US" dirty="0"/>
              <a:t>();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   return 0;</a:t>
            </a:r>
          </a:p>
          <a:p>
            <a:pPr marL="285750" indent="-285750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C18C65-C09A-4955-BF5A-B4820847EB3D}"/>
              </a:ext>
            </a:extLst>
          </p:cNvPr>
          <p:cNvSpPr txBox="1"/>
          <p:nvPr/>
        </p:nvSpPr>
        <p:spPr>
          <a:xfrm>
            <a:off x="457200" y="51684"/>
            <a:ext cx="16119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46FE66-427F-45C1-A61E-03FF35D88AAF}"/>
              </a:ext>
            </a:extLst>
          </p:cNvPr>
          <p:cNvSpPr txBox="1"/>
          <p:nvPr/>
        </p:nvSpPr>
        <p:spPr>
          <a:xfrm>
            <a:off x="0" y="29592"/>
            <a:ext cx="65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P-9</a:t>
            </a:r>
          </a:p>
        </p:txBody>
      </p:sp>
    </p:spTree>
    <p:extLst>
      <p:ext uri="{BB962C8B-B14F-4D97-AF65-F5344CB8AC3E}">
        <p14:creationId xmlns:p14="http://schemas.microsoft.com/office/powerpoint/2010/main" val="4476824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5.0.5"/>
  <p:tag name="AS_OS" val="Microsoft Windows NT 10.0.17763.0"/>
  <p:tag name="AS_RELEASE_DATE" val="2021.11.14"/>
  <p:tag name="AS_TITLE" val="Aspose.Slides for .NET5"/>
  <p:tag name="AS_VERSION" val="21.1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886</TotalTime>
  <Words>1122</Words>
  <Application>Microsoft Office PowerPoint</Application>
  <PresentationFormat>Widescreen</PresentationFormat>
  <Paragraphs>240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Cardo</vt:lpstr>
      <vt:lpstr>Constantia</vt:lpstr>
      <vt:lpstr>Times New Roman</vt:lpstr>
      <vt:lpstr>Wingdings</vt:lpstr>
      <vt:lpstr>Wingdings 2</vt:lpstr>
      <vt:lpstr>Flow</vt:lpstr>
      <vt:lpstr>PowerPoint Presentation</vt:lpstr>
      <vt:lpstr>Instructor:</vt:lpstr>
      <vt:lpstr>Topic:</vt:lpstr>
      <vt:lpstr>Syntax:</vt:lpstr>
      <vt:lpstr>Object as function parameter:</vt:lpstr>
      <vt:lpstr>Example: Passing object as parameter</vt:lpstr>
      <vt:lpstr>Returning objects from Member function:</vt:lpstr>
      <vt:lpstr>Example: Returning object</vt:lpstr>
      <vt:lpstr>Write a C++ program to implement a class called Travel that has private member variables for journey and distance. Include member functions to combine journey and distance</vt:lpstr>
      <vt:lpstr>Example: </vt:lpstr>
      <vt:lpstr>Thank You Everyone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Faisal Ahmed</dc:creator>
  <cp:lastModifiedBy>Windows</cp:lastModifiedBy>
  <cp:revision>46</cp:revision>
  <cp:lastPrinted>2021-11-28T17:07:30Z</cp:lastPrinted>
  <dcterms:created xsi:type="dcterms:W3CDTF">2021-11-28T17:07:30Z</dcterms:created>
  <dcterms:modified xsi:type="dcterms:W3CDTF">2024-02-13T15:32:18Z</dcterms:modified>
</cp:coreProperties>
</file>