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+B5XZ7/sOl4mU6FgZWGp3Zh0z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1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1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1" name="Google Shape;31;p1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1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1D6B">
                <a:alpha val="49803"/>
              </a:srgbClr>
            </a:solidFill>
            <a:ln>
              <a:noFill/>
            </a:ln>
          </p:spPr>
        </p:sp>
        <p:sp>
          <p:nvSpPr>
            <p:cNvPr id="34" name="Google Shape;34;p1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6D1D6B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1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1347">
                <a:alpha val="80000"/>
              </a:srgbClr>
            </a:solidFill>
            <a:ln>
              <a:noFill/>
            </a:ln>
          </p:spPr>
        </p:sp>
        <p:sp>
          <p:nvSpPr>
            <p:cNvPr id="36" name="Google Shape;36;p1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491347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rgbClr val="6D1D6B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5400"/>
              <a:buFont typeface="Trebuchet MS"/>
              <a:buNone/>
              <a:defRPr sz="5400">
                <a:solidFill>
                  <a:srgbClr val="6D1D6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7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8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28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2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2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9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30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3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3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3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2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3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4" name="Google Shape;74;p24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6" name="Google Shape;76;p24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6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6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1D6B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6D1D6B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1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1347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491347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rgbClr val="6D1D6B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rgbClr val="6D1D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6D1D6B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6D1D6B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6D1D6B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6D1D6B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6D1D6B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6D1D6B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6D1D6B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6D1D6B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6D1D6B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D1D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D1D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D1D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D1D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D1D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D1D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D1D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D1D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6D1D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hyperlink" Target="https://lookerstudio.google.com/u/0/reporting/cc7e20f0-c64b-4740-ab65-fbe9134b47f7/page/fuATF" TargetMode="External"/><Relationship Id="rId6" Type="http://schemas.openxmlformats.org/officeDocument/2006/relationships/hyperlink" Target="https://lookerstudio.google.com/u/0/reporting/19665479-35cb-4a64-bcf3-e49d39857ac8/page/iaVT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5400"/>
              <a:buFont typeface="Trebuchet MS"/>
              <a:buNone/>
            </a:pPr>
            <a:r>
              <a:rPr lang="en-US"/>
              <a:t>Unlocking Data Driven Decisions</a:t>
            </a:r>
            <a:endParaRPr/>
          </a:p>
        </p:txBody>
      </p:sp>
      <p:sp>
        <p:nvSpPr>
          <p:cNvPr id="149" name="Google Shape;149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By Team-1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Ankit Raj, Tarinee, Prashant, Vaishnavi Gattagoni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,Uswa Shariq, Mustafa Oun, Varun Jose Madanu and Anchal Kedia  </a:t>
            </a:r>
            <a:endParaRPr/>
          </a:p>
        </p:txBody>
      </p:sp>
      <p:pic>
        <p:nvPicPr>
          <p:cNvPr id="150" name="Google Shape;15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0852" y="0"/>
            <a:ext cx="1691148" cy="493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"/>
          <p:cNvSpPr txBox="1"/>
          <p:nvPr/>
        </p:nvSpPr>
        <p:spPr>
          <a:xfrm>
            <a:off x="637577" y="35118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Marketing Table: Key Metrics Summary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62" name="Google Shape;262;p10"/>
          <p:cNvGrpSpPr/>
          <p:nvPr/>
        </p:nvGrpSpPr>
        <p:grpSpPr>
          <a:xfrm>
            <a:off x="638112" y="1508540"/>
            <a:ext cx="7074116" cy="2238513"/>
            <a:chOff x="535" y="0"/>
            <a:chExt cx="7074116" cy="2238513"/>
          </a:xfrm>
        </p:grpSpPr>
        <p:sp>
          <p:nvSpPr>
            <p:cNvPr id="263" name="Google Shape;263;p10"/>
            <p:cNvSpPr/>
            <p:nvPr/>
          </p:nvSpPr>
          <p:spPr>
            <a:xfrm>
              <a:off x="535" y="0"/>
              <a:ext cx="2304272" cy="2238513"/>
            </a:xfrm>
            <a:prstGeom prst="roundRect">
              <a:avLst>
                <a:gd fmla="val 5000" name="adj"/>
              </a:avLst>
            </a:prstGeom>
            <a:solidFill>
              <a:schemeClr val="lt1"/>
            </a:solidFill>
            <a:ln cap="rnd" cmpd="sng" w="25400">
              <a:solidFill>
                <a:srgbClr val="5929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0"/>
            <p:cNvSpPr txBox="1"/>
            <p:nvPr/>
          </p:nvSpPr>
          <p:spPr>
            <a:xfrm rot="-5400000">
              <a:off x="-686827" y="687363"/>
              <a:ext cx="1835580" cy="4608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6667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rebuchet MS"/>
                <a:buNone/>
              </a:pPr>
              <a:r>
                <a:rPr lang="en-US" sz="1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Total Reach</a:t>
              </a:r>
              <a:endParaRPr sz="1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5" name="Google Shape;265;p10"/>
            <p:cNvSpPr/>
            <p:nvPr/>
          </p:nvSpPr>
          <p:spPr>
            <a:xfrm>
              <a:off x="461390" y="0"/>
              <a:ext cx="1716683" cy="2238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0"/>
            <p:cNvSpPr txBox="1"/>
            <p:nvPr/>
          </p:nvSpPr>
          <p:spPr>
            <a:xfrm>
              <a:off x="461390" y="0"/>
              <a:ext cx="1716683" cy="2238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82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rebuchet MS"/>
                <a:buNone/>
              </a:pPr>
              <a:r>
                <a:rPr b="0" i="0" lang="en-US"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239,087,300</a:t>
              </a:r>
              <a:endPara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2385457" y="0"/>
              <a:ext cx="2304272" cy="2238513"/>
            </a:xfrm>
            <a:prstGeom prst="roundRect">
              <a:avLst>
                <a:gd fmla="val 5000" name="adj"/>
              </a:avLst>
            </a:prstGeom>
            <a:solidFill>
              <a:schemeClr val="lt1"/>
            </a:solidFill>
            <a:ln cap="rnd" cmpd="sng" w="25400">
              <a:solidFill>
                <a:srgbClr val="5929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0"/>
            <p:cNvSpPr txBox="1"/>
            <p:nvPr/>
          </p:nvSpPr>
          <p:spPr>
            <a:xfrm rot="-5400000">
              <a:off x="1698094" y="687363"/>
              <a:ext cx="1835580" cy="4608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6667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rebuchet MS"/>
                <a:buNone/>
              </a:pPr>
              <a:r>
                <a:rPr lang="en-US" sz="1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Outbound Clicks</a:t>
              </a:r>
              <a:endParaRPr sz="1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9" name="Google Shape;269;p10"/>
            <p:cNvSpPr/>
            <p:nvPr/>
          </p:nvSpPr>
          <p:spPr>
            <a:xfrm rot="5400000">
              <a:off x="2232449" y="1746687"/>
              <a:ext cx="329058" cy="345640"/>
            </a:xfrm>
            <a:prstGeom prst="flowChartExtract">
              <a:avLst/>
            </a:prstGeom>
            <a:solidFill>
              <a:schemeClr val="lt1"/>
            </a:solidFill>
            <a:ln cap="rnd" cmpd="sng" w="19050">
              <a:solidFill>
                <a:srgbClr val="632D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0"/>
            <p:cNvSpPr/>
            <p:nvPr/>
          </p:nvSpPr>
          <p:spPr>
            <a:xfrm>
              <a:off x="2846312" y="0"/>
              <a:ext cx="1716683" cy="2238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0"/>
            <p:cNvSpPr txBox="1"/>
            <p:nvPr/>
          </p:nvSpPr>
          <p:spPr>
            <a:xfrm>
              <a:off x="2846312" y="0"/>
              <a:ext cx="1716683" cy="2238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82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rebuchet MS"/>
                <a:buNone/>
              </a:pPr>
              <a:r>
                <a:rPr b="0" i="0" lang="en-US"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494,471</a:t>
              </a:r>
              <a:endPara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2" name="Google Shape;272;p10"/>
            <p:cNvSpPr/>
            <p:nvPr/>
          </p:nvSpPr>
          <p:spPr>
            <a:xfrm>
              <a:off x="4770379" y="0"/>
              <a:ext cx="2304272" cy="2238513"/>
            </a:xfrm>
            <a:prstGeom prst="roundRect">
              <a:avLst>
                <a:gd fmla="val 5000" name="adj"/>
              </a:avLst>
            </a:prstGeom>
            <a:solidFill>
              <a:schemeClr val="lt1"/>
            </a:solidFill>
            <a:ln cap="rnd" cmpd="sng" w="25400">
              <a:solidFill>
                <a:srgbClr val="5929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0"/>
            <p:cNvSpPr txBox="1"/>
            <p:nvPr/>
          </p:nvSpPr>
          <p:spPr>
            <a:xfrm rot="-5400000">
              <a:off x="4083016" y="687363"/>
              <a:ext cx="1835580" cy="4608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6667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rebuchet MS"/>
                <a:buNone/>
              </a:pPr>
              <a:r>
                <a:rPr b="0" i="0" lang="en-US" sz="1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Total Landing pages</a:t>
              </a:r>
              <a:endParaRPr sz="1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4" name="Google Shape;274;p10"/>
            <p:cNvSpPr/>
            <p:nvPr/>
          </p:nvSpPr>
          <p:spPr>
            <a:xfrm rot="5400000">
              <a:off x="4617372" y="1746687"/>
              <a:ext cx="329058" cy="345640"/>
            </a:xfrm>
            <a:prstGeom prst="flowChartExtract">
              <a:avLst/>
            </a:prstGeom>
            <a:solidFill>
              <a:schemeClr val="lt1"/>
            </a:solidFill>
            <a:ln cap="rnd" cmpd="sng" w="19050">
              <a:solidFill>
                <a:srgbClr val="632D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5231234" y="0"/>
              <a:ext cx="1716683" cy="2238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0"/>
            <p:cNvSpPr txBox="1"/>
            <p:nvPr/>
          </p:nvSpPr>
          <p:spPr>
            <a:xfrm>
              <a:off x="5231234" y="0"/>
              <a:ext cx="1716683" cy="2238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822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Trebuchet MS"/>
                <a:buNone/>
              </a:pPr>
              <a:r>
                <a:rPr b="0" i="0" lang="en-US"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281,628</a:t>
              </a:r>
              <a:endPara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77" name="Google Shape;277;p10"/>
          <p:cNvGrpSpPr/>
          <p:nvPr/>
        </p:nvGrpSpPr>
        <p:grpSpPr>
          <a:xfrm>
            <a:off x="638112" y="4230203"/>
            <a:ext cx="7074116" cy="2238513"/>
            <a:chOff x="535" y="0"/>
            <a:chExt cx="7074116" cy="2238513"/>
          </a:xfrm>
        </p:grpSpPr>
        <p:sp>
          <p:nvSpPr>
            <p:cNvPr id="278" name="Google Shape;278;p10"/>
            <p:cNvSpPr/>
            <p:nvPr/>
          </p:nvSpPr>
          <p:spPr>
            <a:xfrm>
              <a:off x="535" y="0"/>
              <a:ext cx="2304272" cy="2238513"/>
            </a:xfrm>
            <a:prstGeom prst="roundRect">
              <a:avLst>
                <a:gd fmla="val 5000" name="adj"/>
              </a:avLst>
            </a:prstGeom>
            <a:solidFill>
              <a:schemeClr val="lt1"/>
            </a:solidFill>
            <a:ln cap="rnd" cmpd="sng" w="25400">
              <a:solidFill>
                <a:srgbClr val="5929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0"/>
            <p:cNvSpPr txBox="1"/>
            <p:nvPr/>
          </p:nvSpPr>
          <p:spPr>
            <a:xfrm rot="-5400000">
              <a:off x="-686827" y="687363"/>
              <a:ext cx="1835580" cy="4608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6667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rebuchet MS"/>
                <a:buNone/>
              </a:pPr>
              <a:r>
                <a:rPr lang="en-US" sz="1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Amount Spent (AED)</a:t>
              </a:r>
              <a:endParaRPr sz="1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0" name="Google Shape;280;p10"/>
            <p:cNvSpPr/>
            <p:nvPr/>
          </p:nvSpPr>
          <p:spPr>
            <a:xfrm>
              <a:off x="461390" y="0"/>
              <a:ext cx="1716683" cy="2238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0"/>
            <p:cNvSpPr txBox="1"/>
            <p:nvPr/>
          </p:nvSpPr>
          <p:spPr>
            <a:xfrm>
              <a:off x="461390" y="0"/>
              <a:ext cx="1716683" cy="2238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78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rebuchet MS"/>
                <a:buNone/>
              </a:pPr>
              <a:r>
                <a:rPr b="0" i="0" lang="en-US" sz="23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321,499.67</a:t>
              </a:r>
              <a:endParaRPr sz="2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2385457" y="0"/>
              <a:ext cx="2304272" cy="2238513"/>
            </a:xfrm>
            <a:prstGeom prst="roundRect">
              <a:avLst>
                <a:gd fmla="val 5000" name="adj"/>
              </a:avLst>
            </a:prstGeom>
            <a:solidFill>
              <a:schemeClr val="lt1"/>
            </a:solidFill>
            <a:ln cap="rnd" cmpd="sng" w="25400">
              <a:solidFill>
                <a:srgbClr val="5929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0"/>
            <p:cNvSpPr txBox="1"/>
            <p:nvPr/>
          </p:nvSpPr>
          <p:spPr>
            <a:xfrm rot="-5400000">
              <a:off x="1698094" y="687363"/>
              <a:ext cx="1835580" cy="4608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6667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rebuchet MS"/>
                <a:buNone/>
              </a:pPr>
              <a:r>
                <a:rPr lang="en-US" sz="1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Results</a:t>
              </a:r>
              <a:endParaRPr sz="1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4" name="Google Shape;284;p10"/>
            <p:cNvSpPr/>
            <p:nvPr/>
          </p:nvSpPr>
          <p:spPr>
            <a:xfrm rot="5400000">
              <a:off x="2232449" y="1746687"/>
              <a:ext cx="329058" cy="345640"/>
            </a:xfrm>
            <a:prstGeom prst="flowChartExtract">
              <a:avLst/>
            </a:prstGeom>
            <a:solidFill>
              <a:schemeClr val="lt1"/>
            </a:solidFill>
            <a:ln cap="rnd" cmpd="sng" w="19050">
              <a:solidFill>
                <a:srgbClr val="632D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2846312" y="0"/>
              <a:ext cx="1716683" cy="2238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0"/>
            <p:cNvSpPr txBox="1"/>
            <p:nvPr/>
          </p:nvSpPr>
          <p:spPr>
            <a:xfrm>
              <a:off x="2846312" y="0"/>
              <a:ext cx="1716683" cy="2238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78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rebuchet MS"/>
                <a:buNone/>
              </a:pPr>
              <a:r>
                <a:rPr b="0" i="0" lang="en-US" sz="23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182,513,378</a:t>
              </a:r>
              <a:endParaRPr sz="2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4770379" y="0"/>
              <a:ext cx="2304272" cy="2238513"/>
            </a:xfrm>
            <a:prstGeom prst="roundRect">
              <a:avLst>
                <a:gd fmla="val 5000" name="adj"/>
              </a:avLst>
            </a:prstGeom>
            <a:solidFill>
              <a:schemeClr val="lt1"/>
            </a:solidFill>
            <a:ln cap="rnd" cmpd="sng" w="25400">
              <a:solidFill>
                <a:srgbClr val="5929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0"/>
            <p:cNvSpPr txBox="1"/>
            <p:nvPr/>
          </p:nvSpPr>
          <p:spPr>
            <a:xfrm rot="-5400000">
              <a:off x="4083016" y="687363"/>
              <a:ext cx="1835580" cy="4608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6667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rebuchet MS"/>
                <a:buNone/>
              </a:pPr>
              <a:r>
                <a:rPr b="0" i="0" lang="en-US" sz="1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Profit</a:t>
              </a:r>
              <a:endParaRPr sz="1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9" name="Google Shape;289;p10"/>
            <p:cNvSpPr/>
            <p:nvPr/>
          </p:nvSpPr>
          <p:spPr>
            <a:xfrm rot="5400000">
              <a:off x="4617372" y="1746687"/>
              <a:ext cx="329058" cy="345640"/>
            </a:xfrm>
            <a:prstGeom prst="flowChartExtract">
              <a:avLst/>
            </a:prstGeom>
            <a:solidFill>
              <a:schemeClr val="lt1"/>
            </a:solidFill>
            <a:ln cap="rnd" cmpd="sng" w="19050">
              <a:solidFill>
                <a:srgbClr val="632D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0"/>
            <p:cNvSpPr/>
            <p:nvPr/>
          </p:nvSpPr>
          <p:spPr>
            <a:xfrm>
              <a:off x="5231234" y="0"/>
              <a:ext cx="1716683" cy="2238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0"/>
            <p:cNvSpPr txBox="1"/>
            <p:nvPr/>
          </p:nvSpPr>
          <p:spPr>
            <a:xfrm>
              <a:off x="5231234" y="0"/>
              <a:ext cx="1716683" cy="2238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78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rebuchet MS"/>
                <a:buNone/>
              </a:pPr>
              <a:r>
                <a:rPr b="0" i="0" lang="en-US" sz="23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31,292,688.9</a:t>
              </a:r>
              <a:endParaRPr sz="2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"/>
          <p:cNvSpPr txBox="1"/>
          <p:nvPr/>
        </p:nvSpPr>
        <p:spPr>
          <a:xfrm>
            <a:off x="677334" y="241852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Insights from Marketing Table: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97" name="Google Shape;2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902252"/>
            <a:ext cx="3643293" cy="2835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4803" y="3737718"/>
            <a:ext cx="3575824" cy="262453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1"/>
          <p:cNvSpPr txBox="1"/>
          <p:nvPr/>
        </p:nvSpPr>
        <p:spPr>
          <a:xfrm>
            <a:off x="4320627" y="1484388"/>
            <a:ext cx="61026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Insight 1: Profit by Ad Account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Some ad accounts perform better — focus budget on high-return ones.</a:t>
            </a:r>
            <a:endParaRPr/>
          </a:p>
        </p:txBody>
      </p:sp>
      <p:sp>
        <p:nvSpPr>
          <p:cNvPr id="300" name="Google Shape;300;p11"/>
          <p:cNvSpPr txBox="1"/>
          <p:nvPr/>
        </p:nvSpPr>
        <p:spPr>
          <a:xfrm>
            <a:off x="4388096" y="4204252"/>
            <a:ext cx="61026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Insight 2: Campaign Performance by Name</a:t>
            </a:r>
            <a:endParaRPr b="1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Some campaigns perform better — scale top ones, refine or pause low performers.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950" y="210293"/>
            <a:ext cx="4114906" cy="304974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2"/>
          <p:cNvSpPr txBox="1"/>
          <p:nvPr/>
        </p:nvSpPr>
        <p:spPr>
          <a:xfrm>
            <a:off x="4625833" y="996499"/>
            <a:ext cx="61026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Insight 3: Delivery Status by Reach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Reach varies by ad status — pause or remove underperforming ads.</a:t>
            </a:r>
            <a:endParaRPr/>
          </a:p>
        </p:txBody>
      </p:sp>
      <p:pic>
        <p:nvPicPr>
          <p:cNvPr id="307" name="Google Shape;30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713" y="3381150"/>
            <a:ext cx="4497230" cy="3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2"/>
          <p:cNvSpPr txBox="1"/>
          <p:nvPr/>
        </p:nvSpPr>
        <p:spPr>
          <a:xfrm>
            <a:off x="4897503" y="4100820"/>
            <a:ext cx="610262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Insight 4: Reach Funnel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image shows an inverted Reach Funnel chart comparing the effectiveness of various brand awareness campaigns by reach.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822" y="168868"/>
            <a:ext cx="4265117" cy="322708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3"/>
          <p:cNvSpPr txBox="1"/>
          <p:nvPr/>
        </p:nvSpPr>
        <p:spPr>
          <a:xfrm>
            <a:off x="4644888" y="875747"/>
            <a:ext cx="478734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Insight 5: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chart shows how the amount spent (AED) decreases as profit values increase, indicating a skewed distribution with high spending concentrated at lower profit levels.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15" name="Google Shape;31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6821" y="3462049"/>
            <a:ext cx="4265117" cy="308556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3"/>
          <p:cNvSpPr txBox="1"/>
          <p:nvPr/>
        </p:nvSpPr>
        <p:spPr>
          <a:xfrm>
            <a:off x="4644888" y="4228546"/>
            <a:ext cx="478734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Insight 6: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pie chart shows that 97.8% of the results are attributed to Reach, dominating over other result types like ThruPlay and Website leads.</a:t>
            </a: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3600"/>
              <a:buFont typeface="Trebuchet MS"/>
              <a:buNone/>
            </a:pPr>
            <a:r>
              <a:rPr lang="en-US"/>
              <a:t>Recommendation:</a:t>
            </a:r>
            <a:endParaRPr/>
          </a:p>
        </p:txBody>
      </p:sp>
      <p:sp>
        <p:nvSpPr>
          <p:cNvPr id="322" name="Google Shape;322;p14"/>
          <p:cNvSpPr/>
          <p:nvPr/>
        </p:nvSpPr>
        <p:spPr>
          <a:xfrm>
            <a:off x="677334" y="1498290"/>
            <a:ext cx="8561959" cy="1754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 more in high-ROI campaigns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 shift budget to top-performing channels.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 cohort retention trends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 act early on signs of drop-off.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low-performing segments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 personalize content and communication.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 data refresh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— enable real-time, reliable dashboard monitoring.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3600"/>
              <a:buFont typeface="Trebuchet MS"/>
              <a:buNone/>
            </a:pPr>
            <a:r>
              <a:rPr lang="en-US"/>
              <a:t>Team Contribution</a:t>
            </a:r>
            <a:endParaRPr/>
          </a:p>
        </p:txBody>
      </p:sp>
      <p:sp>
        <p:nvSpPr>
          <p:cNvPr id="328" name="Google Shape;328;p15"/>
          <p:cNvSpPr txBox="1"/>
          <p:nvPr/>
        </p:nvSpPr>
        <p:spPr>
          <a:xfrm>
            <a:off x="677334" y="1602938"/>
            <a:ext cx="8596668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Ankit Raj (Team Lead)-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Documentation and Dashboard Building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Tarinee (Project Manager)-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Dashboard Building and Ppt Formatting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Prashant Kashyap (Project Lead)-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Documentation and Data Preprocessing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Varun Jose Madanu (Project Scribe)-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Meeting insights and Data Preprocessing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Mustafa Oun (Team Member)-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Documentation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Vaishnavi Gattagoni (Team Member)-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Documentation and Ppt Formatting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Uswa Shariq (Team Member)-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Documentation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Anchal Kedia (Team Member)- 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Documentation and Feedback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0080" y="373837"/>
            <a:ext cx="6956159" cy="5917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D1D6B"/>
              </a:buClr>
              <a:buSzPts val="3600"/>
              <a:buFont typeface="Trebuchet MS"/>
              <a:buNone/>
            </a:pPr>
            <a:r>
              <a:rPr lang="en-US"/>
              <a:t>Objectives &amp; Problem Statement :</a:t>
            </a:r>
            <a:endParaRPr/>
          </a:p>
        </p:txBody>
      </p:sp>
      <p:sp>
        <p:nvSpPr>
          <p:cNvPr id="156" name="Google Shape;156;p2"/>
          <p:cNvSpPr txBox="1"/>
          <p:nvPr/>
        </p:nvSpPr>
        <p:spPr>
          <a:xfrm>
            <a:off x="786581" y="1533832"/>
            <a:ext cx="8487421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Objective: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Build centralized, interactive dashboards from multiple data sources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Simplify complex data through visual storytelling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Identify trends, patterns, and anomalies for proactive decisions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Monitor KPIs in real time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 Statement: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Delays due to siloed, inconsistent data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Manual consolidation led to errors and confusion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Limited collaboration from outdated reports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Need for intuitive visuals for faster decision-making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Data Collection &amp; Processing: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63" name="Google Shape;163;p3"/>
          <p:cNvGrpSpPr/>
          <p:nvPr/>
        </p:nvGrpSpPr>
        <p:grpSpPr>
          <a:xfrm>
            <a:off x="407504" y="1473779"/>
            <a:ext cx="9810938" cy="4545521"/>
            <a:chOff x="677335" y="1676452"/>
            <a:chExt cx="9183756" cy="3912600"/>
          </a:xfrm>
        </p:grpSpPr>
        <p:grpSp>
          <p:nvGrpSpPr>
            <p:cNvPr id="164" name="Google Shape;164;p3"/>
            <p:cNvGrpSpPr/>
            <p:nvPr/>
          </p:nvGrpSpPr>
          <p:grpSpPr>
            <a:xfrm>
              <a:off x="677335" y="1676452"/>
              <a:ext cx="9183756" cy="3912600"/>
              <a:chOff x="0" y="6677"/>
              <a:chExt cx="9183756" cy="3912600"/>
            </a:xfrm>
          </p:grpSpPr>
          <p:sp>
            <p:nvSpPr>
              <p:cNvPr id="165" name="Google Shape;165;p3"/>
              <p:cNvSpPr/>
              <p:nvPr/>
            </p:nvSpPr>
            <p:spPr>
              <a:xfrm>
                <a:off x="0" y="6677"/>
                <a:ext cx="9183756" cy="2106375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gradFill>
                <a:gsLst>
                  <a:gs pos="0">
                    <a:srgbClr val="CEB5CD"/>
                  </a:gs>
                  <a:gs pos="88000">
                    <a:srgbClr val="A15E9F"/>
                  </a:gs>
                  <a:gs pos="100000">
                    <a:srgbClr val="A15E9F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3"/>
              <p:cNvSpPr/>
              <p:nvPr/>
            </p:nvSpPr>
            <p:spPr>
              <a:xfrm>
                <a:off x="6052400" y="1691777"/>
                <a:ext cx="2212980" cy="222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3"/>
              <p:cNvSpPr txBox="1"/>
              <p:nvPr/>
            </p:nvSpPr>
            <p:spPr>
              <a:xfrm>
                <a:off x="6052400" y="1691777"/>
                <a:ext cx="2212980" cy="222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-171450" lvl="1" marL="17145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Trebuchet MS"/>
                  <a:buChar char="•"/>
                </a:pPr>
                <a:r>
                  <a:rPr b="0" i="0" lang="en-US" sz="17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Data extraction from PostgreSQL</a:t>
                </a:r>
                <a:endParaRPr/>
              </a:p>
              <a:p>
                <a:pPr indent="-171450" lvl="1" marL="171450" marR="0" rtl="0" algn="l">
                  <a:lnSpc>
                    <a:spcPct val="90000"/>
                  </a:lnSpc>
                  <a:spcBef>
                    <a:spcPts val="255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Trebuchet MS"/>
                  <a:buChar char="•"/>
                </a:pPr>
                <a:r>
                  <a:rPr b="0" i="0" lang="en-US" sz="17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Cleaning &amp; filtering</a:t>
                </a:r>
                <a:endParaRPr/>
              </a:p>
              <a:p>
                <a:pPr indent="-171450" lvl="1" marL="171450" marR="0" rtl="0" algn="l">
                  <a:lnSpc>
                    <a:spcPct val="90000"/>
                  </a:lnSpc>
                  <a:spcBef>
                    <a:spcPts val="255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Trebuchet MS"/>
                  <a:buChar char="•"/>
                </a:pPr>
                <a:r>
                  <a:rPr b="0" i="0" lang="en-US" sz="17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Integration &amp; joining</a:t>
                </a:r>
                <a:endParaRPr/>
              </a:p>
              <a:p>
                <a:pPr indent="-171450" lvl="1" marL="171450" marR="0" rtl="0" algn="l">
                  <a:lnSpc>
                    <a:spcPct val="90000"/>
                  </a:lnSpc>
                  <a:spcBef>
                    <a:spcPts val="255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Trebuchet MS"/>
                  <a:buChar char="•"/>
                </a:pPr>
                <a:r>
                  <a:rPr b="0" i="0" lang="en-US" sz="17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Transformation</a:t>
                </a:r>
                <a:endParaRPr/>
              </a:p>
              <a:p>
                <a:pPr indent="-171450" lvl="1" marL="171450" marR="0" rtl="0" algn="l">
                  <a:lnSpc>
                    <a:spcPct val="90000"/>
                  </a:lnSpc>
                  <a:spcBef>
                    <a:spcPts val="255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Trebuchet MS"/>
                  <a:buChar char="•"/>
                </a:pPr>
                <a:r>
                  <a:rPr b="0" i="0" lang="en-US" sz="17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Validation</a:t>
                </a:r>
                <a:endParaRPr/>
              </a:p>
              <a:p>
                <a:pPr indent="-171450" lvl="1" marL="171450" marR="0" rtl="0" algn="l">
                  <a:lnSpc>
                    <a:spcPct val="90000"/>
                  </a:lnSpc>
                  <a:spcBef>
                    <a:spcPts val="255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Trebuchet MS"/>
                  <a:buChar char="•"/>
                </a:pPr>
                <a:r>
                  <a:rPr b="0" i="0" lang="en-US" sz="17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Visualization in Looker Studio</a:t>
                </a:r>
                <a:endParaRPr/>
              </a:p>
            </p:txBody>
          </p:sp>
          <p:sp>
            <p:nvSpPr>
              <p:cNvPr id="168" name="Google Shape;168;p3"/>
              <p:cNvSpPr/>
              <p:nvPr/>
            </p:nvSpPr>
            <p:spPr>
              <a:xfrm>
                <a:off x="6052400" y="533271"/>
                <a:ext cx="2212980" cy="10531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3"/>
              <p:cNvSpPr txBox="1"/>
              <p:nvPr/>
            </p:nvSpPr>
            <p:spPr>
              <a:xfrm>
                <a:off x="6052400" y="533271"/>
                <a:ext cx="2212980" cy="10531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23500" lIns="0" spcFirstLastPara="1" rIns="0" wrap="square" tIns="2235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Trebuchet MS"/>
                  <a:buNone/>
                </a:pPr>
                <a:r>
                  <a:rPr b="1" lang="en-US" sz="22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Processing Steps:</a:t>
                </a:r>
                <a:endParaRPr sz="22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70" name="Google Shape;170;p3"/>
              <p:cNvSpPr/>
              <p:nvPr/>
            </p:nvSpPr>
            <p:spPr>
              <a:xfrm>
                <a:off x="3396823" y="533271"/>
                <a:ext cx="2212980" cy="10531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3"/>
              <p:cNvSpPr txBox="1"/>
              <p:nvPr/>
            </p:nvSpPr>
            <p:spPr>
              <a:xfrm>
                <a:off x="3396823" y="533271"/>
                <a:ext cx="2212980" cy="10531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23500" lIns="0" spcFirstLastPara="1" rIns="0" wrap="square" tIns="2235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Trebuchet MS"/>
                  <a:buNone/>
                </a:pPr>
                <a:r>
                  <a:rPr b="1" lang="en-US" sz="22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Marketing Dataset:</a:t>
                </a:r>
                <a:endParaRPr sz="22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72" name="Google Shape;172;p3"/>
              <p:cNvSpPr/>
              <p:nvPr/>
            </p:nvSpPr>
            <p:spPr>
              <a:xfrm>
                <a:off x="741247" y="1691777"/>
                <a:ext cx="2212980" cy="222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3"/>
              <p:cNvSpPr txBox="1"/>
              <p:nvPr/>
            </p:nvSpPr>
            <p:spPr>
              <a:xfrm>
                <a:off x="741247" y="1691777"/>
                <a:ext cx="2212980" cy="222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-171450" lvl="1" marL="17145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Trebuchet MS"/>
                  <a:buChar char="•"/>
                </a:pPr>
                <a:r>
                  <a:rPr b="0" i="0" lang="en-US" sz="17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Cognito Data</a:t>
                </a:r>
                <a:endParaRPr/>
              </a:p>
              <a:p>
                <a:pPr indent="-171450" lvl="1" marL="171450" marR="0" rtl="0" algn="l">
                  <a:lnSpc>
                    <a:spcPct val="90000"/>
                  </a:lnSpc>
                  <a:spcBef>
                    <a:spcPts val="255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Trebuchet MS"/>
                  <a:buChar char="•"/>
                </a:pPr>
                <a:r>
                  <a:rPr b="0" i="0" lang="en-US" sz="17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Cohort Data</a:t>
                </a:r>
                <a:endParaRPr/>
              </a:p>
              <a:p>
                <a:pPr indent="-171450" lvl="1" marL="171450" marR="0" rtl="0" algn="l">
                  <a:lnSpc>
                    <a:spcPct val="90000"/>
                  </a:lnSpc>
                  <a:spcBef>
                    <a:spcPts val="255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Trebuchet MS"/>
                  <a:buChar char="•"/>
                </a:pPr>
                <a:r>
                  <a:rPr b="0" i="0" lang="en-US" sz="17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Learner Opportunity Data</a:t>
                </a:r>
                <a:endParaRPr/>
              </a:p>
              <a:p>
                <a:pPr indent="-171450" lvl="1" marL="171450" marR="0" rtl="0" algn="l">
                  <a:lnSpc>
                    <a:spcPct val="90000"/>
                  </a:lnSpc>
                  <a:spcBef>
                    <a:spcPts val="255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Trebuchet MS"/>
                  <a:buChar char="•"/>
                </a:pPr>
                <a:r>
                  <a:rPr b="0" i="0" lang="en-US" sz="17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Opportunity Data</a:t>
                </a:r>
                <a:endParaRPr/>
              </a:p>
              <a:p>
                <a:pPr indent="-171450" lvl="1" marL="171450" marR="0" rtl="0" algn="l">
                  <a:lnSpc>
                    <a:spcPct val="90000"/>
                  </a:lnSpc>
                  <a:spcBef>
                    <a:spcPts val="255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Trebuchet MS"/>
                  <a:buChar char="•"/>
                </a:pPr>
                <a:r>
                  <a:rPr b="0" i="0" lang="en-US" sz="17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User Data</a:t>
                </a:r>
                <a:endParaRPr/>
              </a:p>
              <a:p>
                <a:pPr indent="-171450" lvl="1" marL="171450" marR="0" rtl="0" algn="l">
                  <a:lnSpc>
                    <a:spcPct val="90000"/>
                  </a:lnSpc>
                  <a:spcBef>
                    <a:spcPts val="255"/>
                  </a:spcBef>
                  <a:spcAft>
                    <a:spcPts val="0"/>
                  </a:spcAft>
                  <a:buClr>
                    <a:schemeClr val="dk1"/>
                  </a:buClr>
                  <a:buSzPts val="1700"/>
                  <a:buFont typeface="Trebuchet MS"/>
                  <a:buChar char="•"/>
                </a:pPr>
                <a:r>
                  <a:rPr b="0" i="0" lang="en-US" sz="17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Joined via primary &amp; foreign keys for a unified master table</a:t>
                </a:r>
                <a:endParaRPr/>
              </a:p>
            </p:txBody>
          </p:sp>
          <p:sp>
            <p:nvSpPr>
              <p:cNvPr id="174" name="Google Shape;174;p3"/>
              <p:cNvSpPr/>
              <p:nvPr/>
            </p:nvSpPr>
            <p:spPr>
              <a:xfrm>
                <a:off x="741247" y="533271"/>
                <a:ext cx="2212980" cy="10531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3"/>
              <p:cNvSpPr txBox="1"/>
              <p:nvPr/>
            </p:nvSpPr>
            <p:spPr>
              <a:xfrm>
                <a:off x="741247" y="533271"/>
                <a:ext cx="2212980" cy="10531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23500" lIns="0" spcFirstLastPara="1" rIns="0" wrap="square" tIns="2235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200"/>
                  <a:buFont typeface="Trebuchet MS"/>
                  <a:buNone/>
                </a:pPr>
                <a:r>
                  <a:rPr b="1" lang="en-US" sz="2200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Data Source (Master Table):</a:t>
                </a:r>
                <a:endParaRPr sz="22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grpSp>
          <p:nvGrpSpPr>
            <p:cNvPr id="176" name="Google Shape;176;p3"/>
            <p:cNvGrpSpPr/>
            <p:nvPr/>
          </p:nvGrpSpPr>
          <p:grpSpPr>
            <a:xfrm>
              <a:off x="3933389" y="2917460"/>
              <a:ext cx="2162611" cy="1875809"/>
              <a:chOff x="604951" y="1224828"/>
              <a:chExt cx="2162611" cy="1875809"/>
            </a:xfrm>
          </p:grpSpPr>
          <p:sp>
            <p:nvSpPr>
              <p:cNvPr id="177" name="Google Shape;177;p3"/>
              <p:cNvSpPr/>
              <p:nvPr/>
            </p:nvSpPr>
            <p:spPr>
              <a:xfrm>
                <a:off x="683005" y="1224828"/>
                <a:ext cx="2084557" cy="16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3"/>
              <p:cNvSpPr txBox="1"/>
              <p:nvPr/>
            </p:nvSpPr>
            <p:spPr>
              <a:xfrm>
                <a:off x="604951" y="1480637"/>
                <a:ext cx="2084557" cy="162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-114300" lvl="1" marL="11430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Trebuchet MS"/>
                  <a:buChar char="•"/>
                </a:pPr>
                <a:r>
                  <a:rPr b="0" i="0" lang="en-US" sz="1300" u="none" cap="none" strike="noStrike">
                    <a:solidFill>
                      <a:schemeClr val="dk1"/>
                    </a:solidFill>
                    <a:latin typeface="Trebuchet MS"/>
                    <a:ea typeface="Trebuchet MS"/>
                    <a:cs typeface="Trebuchet MS"/>
                    <a:sym typeface="Trebuchet MS"/>
                  </a:rPr>
                  <a:t>Processed independently.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"/>
          <p:cNvSpPr txBox="1"/>
          <p:nvPr/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Dashboard Overview: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5" name="Google Shape;18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425891"/>
            <a:ext cx="5083277" cy="2481027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pic>
        <p:nvPicPr>
          <p:cNvPr id="186" name="Google Shape;18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334" y="4203717"/>
            <a:ext cx="5083277" cy="2456783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187" name="Google Shape;187;p4"/>
          <p:cNvSpPr txBox="1"/>
          <p:nvPr/>
        </p:nvSpPr>
        <p:spPr>
          <a:xfrm>
            <a:off x="6223819" y="1425891"/>
            <a:ext cx="2920181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Visiting Master Table Dashboard: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Click: </a:t>
            </a:r>
            <a:r>
              <a:rPr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Master Table Report › Program Insight Dashboard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 Visiting Marketing Table Dashboard: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Click:</a:t>
            </a:r>
            <a:r>
              <a:rPr lang="en-US" sz="18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Marketing Report_Final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 txBox="1"/>
          <p:nvPr/>
        </p:nvSpPr>
        <p:spPr>
          <a:xfrm>
            <a:off x="637577" y="35118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Master Table: Key Metrics Summary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93" name="Google Shape;193;p5"/>
          <p:cNvGrpSpPr/>
          <p:nvPr/>
        </p:nvGrpSpPr>
        <p:grpSpPr>
          <a:xfrm>
            <a:off x="717090" y="1367734"/>
            <a:ext cx="7074651" cy="2238513"/>
            <a:chOff x="0" y="0"/>
            <a:chExt cx="7074651" cy="2238513"/>
          </a:xfrm>
        </p:grpSpPr>
        <p:sp>
          <p:nvSpPr>
            <p:cNvPr id="194" name="Google Shape;194;p5"/>
            <p:cNvSpPr/>
            <p:nvPr/>
          </p:nvSpPr>
          <p:spPr>
            <a:xfrm>
              <a:off x="0" y="0"/>
              <a:ext cx="2304272" cy="2238513"/>
            </a:xfrm>
            <a:prstGeom prst="roundRect">
              <a:avLst>
                <a:gd fmla="val 5000" name="adj"/>
              </a:avLst>
            </a:prstGeom>
            <a:solidFill>
              <a:schemeClr val="lt1"/>
            </a:solidFill>
            <a:ln cap="rnd" cmpd="sng" w="25400">
              <a:solidFill>
                <a:srgbClr val="5929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 txBox="1"/>
            <p:nvPr/>
          </p:nvSpPr>
          <p:spPr>
            <a:xfrm rot="-5400000">
              <a:off x="-687363" y="687363"/>
              <a:ext cx="1835580" cy="4608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6667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rebuchet MS"/>
                <a:buNone/>
              </a:pPr>
              <a:r>
                <a:rPr lang="en-US" sz="1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Total No. of Countries</a:t>
              </a:r>
              <a:endParaRPr sz="1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460854" y="0"/>
              <a:ext cx="1716683" cy="2238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 txBox="1"/>
            <p:nvPr/>
          </p:nvSpPr>
          <p:spPr>
            <a:xfrm>
              <a:off x="460854" y="0"/>
              <a:ext cx="1716683" cy="2238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Trebuchet MS"/>
                <a:buNone/>
              </a:pPr>
              <a:r>
                <a:rPr b="0" i="0" lang="en-US" sz="3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148</a:t>
              </a:r>
              <a:endPara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2385457" y="0"/>
              <a:ext cx="2304272" cy="2238513"/>
            </a:xfrm>
            <a:prstGeom prst="roundRect">
              <a:avLst>
                <a:gd fmla="val 5000" name="adj"/>
              </a:avLst>
            </a:prstGeom>
            <a:solidFill>
              <a:schemeClr val="lt1"/>
            </a:solidFill>
            <a:ln cap="rnd" cmpd="sng" w="25400">
              <a:solidFill>
                <a:srgbClr val="5929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 txBox="1"/>
            <p:nvPr/>
          </p:nvSpPr>
          <p:spPr>
            <a:xfrm rot="-5400000">
              <a:off x="1698094" y="687363"/>
              <a:ext cx="1835580" cy="4608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6667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rebuchet MS"/>
                <a:buNone/>
              </a:pPr>
              <a:r>
                <a:rPr lang="en-US" sz="1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Most Represented Country</a:t>
              </a:r>
              <a:endParaRPr sz="1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 rot="5400000">
              <a:off x="2232449" y="1746687"/>
              <a:ext cx="329058" cy="345640"/>
            </a:xfrm>
            <a:prstGeom prst="flowChartExtract">
              <a:avLst/>
            </a:prstGeom>
            <a:solidFill>
              <a:schemeClr val="lt1"/>
            </a:solidFill>
            <a:ln cap="rnd" cmpd="sng" w="19050">
              <a:solidFill>
                <a:srgbClr val="632D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2846312" y="0"/>
              <a:ext cx="1716683" cy="2238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5"/>
            <p:cNvSpPr txBox="1"/>
            <p:nvPr/>
          </p:nvSpPr>
          <p:spPr>
            <a:xfrm>
              <a:off x="2846312" y="0"/>
              <a:ext cx="1716683" cy="2238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Trebuchet MS"/>
                <a:buNone/>
              </a:pPr>
              <a:r>
                <a:rPr b="0" i="0" lang="en-US" sz="3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India</a:t>
              </a:r>
              <a:endPara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4770379" y="0"/>
              <a:ext cx="2304272" cy="2238513"/>
            </a:xfrm>
            <a:prstGeom prst="roundRect">
              <a:avLst>
                <a:gd fmla="val 5000" name="adj"/>
              </a:avLst>
            </a:prstGeom>
            <a:solidFill>
              <a:schemeClr val="lt1"/>
            </a:solidFill>
            <a:ln cap="rnd" cmpd="sng" w="25400">
              <a:solidFill>
                <a:srgbClr val="5929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5"/>
            <p:cNvSpPr txBox="1"/>
            <p:nvPr/>
          </p:nvSpPr>
          <p:spPr>
            <a:xfrm rot="-5400000">
              <a:off x="4083016" y="687363"/>
              <a:ext cx="1835580" cy="4608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6667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rebuchet MS"/>
                <a:buNone/>
              </a:pPr>
              <a:r>
                <a:rPr b="0" i="0" lang="en-US" sz="1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Most Common Major</a:t>
              </a:r>
              <a:endParaRPr sz="1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 rot="5400000">
              <a:off x="4617372" y="1746687"/>
              <a:ext cx="329058" cy="345640"/>
            </a:xfrm>
            <a:prstGeom prst="flowChartExtract">
              <a:avLst/>
            </a:prstGeom>
            <a:solidFill>
              <a:schemeClr val="lt1"/>
            </a:solidFill>
            <a:ln cap="rnd" cmpd="sng" w="19050">
              <a:solidFill>
                <a:srgbClr val="632D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5231234" y="0"/>
              <a:ext cx="1716683" cy="2238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5"/>
            <p:cNvSpPr txBox="1"/>
            <p:nvPr/>
          </p:nvSpPr>
          <p:spPr>
            <a:xfrm>
              <a:off x="5231234" y="0"/>
              <a:ext cx="1716683" cy="2238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Trebuchet MS"/>
                <a:buNone/>
              </a:pPr>
              <a:r>
                <a:rPr b="0" i="0" lang="en-US" sz="30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Computer Science</a:t>
              </a:r>
              <a:endParaRPr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208" name="Google Shape;208;p5"/>
          <p:cNvGrpSpPr/>
          <p:nvPr/>
        </p:nvGrpSpPr>
        <p:grpSpPr>
          <a:xfrm>
            <a:off x="717625" y="4105412"/>
            <a:ext cx="7074116" cy="2238513"/>
            <a:chOff x="535" y="0"/>
            <a:chExt cx="7074116" cy="2238513"/>
          </a:xfrm>
        </p:grpSpPr>
        <p:sp>
          <p:nvSpPr>
            <p:cNvPr id="209" name="Google Shape;209;p5"/>
            <p:cNvSpPr/>
            <p:nvPr/>
          </p:nvSpPr>
          <p:spPr>
            <a:xfrm>
              <a:off x="535" y="0"/>
              <a:ext cx="2304272" cy="2238513"/>
            </a:xfrm>
            <a:prstGeom prst="roundRect">
              <a:avLst>
                <a:gd fmla="val 5000" name="adj"/>
              </a:avLst>
            </a:prstGeom>
            <a:solidFill>
              <a:schemeClr val="lt1"/>
            </a:solidFill>
            <a:ln cap="rnd" cmpd="sng" w="25400">
              <a:solidFill>
                <a:srgbClr val="5929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5"/>
            <p:cNvSpPr txBox="1"/>
            <p:nvPr/>
          </p:nvSpPr>
          <p:spPr>
            <a:xfrm rot="-5400000">
              <a:off x="-686827" y="687363"/>
              <a:ext cx="1835580" cy="4608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6667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rebuchet MS"/>
                <a:buNone/>
              </a:pPr>
              <a:r>
                <a:rPr lang="en-US" sz="1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Total No. of Learners</a:t>
              </a:r>
              <a:endParaRPr sz="1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461390" y="0"/>
              <a:ext cx="1716683" cy="2238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 txBox="1"/>
            <p:nvPr/>
          </p:nvSpPr>
          <p:spPr>
            <a:xfrm>
              <a:off x="461390" y="0"/>
              <a:ext cx="1716683" cy="2238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5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500"/>
                <a:buFont typeface="Trebuchet MS"/>
                <a:buNone/>
              </a:pPr>
              <a:r>
                <a:rPr b="0" i="0" lang="en-US" sz="4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52,393</a:t>
              </a:r>
              <a:endParaRPr sz="4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2385457" y="0"/>
              <a:ext cx="2304272" cy="2238513"/>
            </a:xfrm>
            <a:prstGeom prst="roundRect">
              <a:avLst>
                <a:gd fmla="val 5000" name="adj"/>
              </a:avLst>
            </a:prstGeom>
            <a:solidFill>
              <a:schemeClr val="lt1"/>
            </a:solidFill>
            <a:ln cap="rnd" cmpd="sng" w="25400">
              <a:solidFill>
                <a:srgbClr val="5929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 txBox="1"/>
            <p:nvPr/>
          </p:nvSpPr>
          <p:spPr>
            <a:xfrm rot="-5400000">
              <a:off x="1698094" y="687363"/>
              <a:ext cx="1835580" cy="4608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6667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rebuchet MS"/>
                <a:buNone/>
              </a:pPr>
              <a:r>
                <a:rPr lang="en-US" sz="1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Total No. of Opportunities</a:t>
              </a:r>
              <a:endParaRPr sz="1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 rot="5400000">
              <a:off x="2232449" y="1746687"/>
              <a:ext cx="329058" cy="345640"/>
            </a:xfrm>
            <a:prstGeom prst="flowChartExtract">
              <a:avLst/>
            </a:prstGeom>
            <a:solidFill>
              <a:schemeClr val="lt1"/>
            </a:solidFill>
            <a:ln cap="rnd" cmpd="sng" w="19050">
              <a:solidFill>
                <a:srgbClr val="632D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846312" y="0"/>
              <a:ext cx="1716683" cy="2238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 txBox="1"/>
            <p:nvPr/>
          </p:nvSpPr>
          <p:spPr>
            <a:xfrm>
              <a:off x="2846312" y="0"/>
              <a:ext cx="1716683" cy="2238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5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500"/>
                <a:buFont typeface="Trebuchet MS"/>
                <a:buNone/>
              </a:pPr>
              <a:r>
                <a:rPr b="0" i="0" lang="en-US" sz="4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165</a:t>
              </a:r>
              <a:endParaRPr sz="4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4770379" y="0"/>
              <a:ext cx="2304272" cy="2238513"/>
            </a:xfrm>
            <a:prstGeom prst="roundRect">
              <a:avLst>
                <a:gd fmla="val 5000" name="adj"/>
              </a:avLst>
            </a:prstGeom>
            <a:solidFill>
              <a:schemeClr val="lt1"/>
            </a:solidFill>
            <a:ln cap="rnd" cmpd="sng" w="25400">
              <a:solidFill>
                <a:srgbClr val="59295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 txBox="1"/>
            <p:nvPr/>
          </p:nvSpPr>
          <p:spPr>
            <a:xfrm rot="-5400000">
              <a:off x="4083016" y="687363"/>
              <a:ext cx="1835580" cy="4608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66675" wrap="square" tIns="5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rebuchet MS"/>
                <a:buNone/>
              </a:pPr>
              <a:r>
                <a:rPr b="0" i="0" lang="en-US" sz="1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Total No. of Institutions</a:t>
              </a:r>
              <a:endParaRPr sz="1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rot="5400000">
              <a:off x="4617372" y="1746687"/>
              <a:ext cx="329058" cy="345640"/>
            </a:xfrm>
            <a:prstGeom prst="flowChartExtract">
              <a:avLst/>
            </a:prstGeom>
            <a:solidFill>
              <a:schemeClr val="lt1"/>
            </a:solidFill>
            <a:ln cap="rnd" cmpd="sng" w="19050">
              <a:solidFill>
                <a:srgbClr val="632D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5231234" y="0"/>
              <a:ext cx="1716683" cy="2238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 txBox="1"/>
            <p:nvPr/>
          </p:nvSpPr>
          <p:spPr>
            <a:xfrm>
              <a:off x="5231234" y="0"/>
              <a:ext cx="1716683" cy="2238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5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500"/>
                <a:buFont typeface="Trebuchet MS"/>
                <a:buNone/>
              </a:pPr>
              <a:r>
                <a:rPr b="0" i="0" lang="en-US" sz="4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25,292</a:t>
              </a:r>
              <a:endParaRPr sz="4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403" y="138049"/>
            <a:ext cx="3695883" cy="3260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403" y="3429000"/>
            <a:ext cx="3695883" cy="3260247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 txBox="1"/>
          <p:nvPr/>
        </p:nvSpPr>
        <p:spPr>
          <a:xfrm>
            <a:off x="4035286" y="1029508"/>
            <a:ext cx="532737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Insight 1: Learner Distribution by Country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Majority of learners are from key countries — tailor content to top regions.</a:t>
            </a:r>
            <a:endParaRPr/>
          </a:p>
        </p:txBody>
      </p:sp>
      <p:sp>
        <p:nvSpPr>
          <p:cNvPr id="231" name="Google Shape;231;p6"/>
          <p:cNvSpPr txBox="1"/>
          <p:nvPr/>
        </p:nvSpPr>
        <p:spPr>
          <a:xfrm>
            <a:off x="4035286" y="4320459"/>
            <a:ext cx="61026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Insight 2: Learner Distribution by Opportunity Name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Some opportunities draw more learners — scale popular ones, review low performers.</a:t>
            </a:r>
            <a:endParaRPr/>
          </a:p>
        </p:txBody>
      </p:sp>
      <p:sp>
        <p:nvSpPr>
          <p:cNvPr id="232" name="Google Shape;232;p6"/>
          <p:cNvSpPr txBox="1"/>
          <p:nvPr/>
        </p:nvSpPr>
        <p:spPr>
          <a:xfrm>
            <a:off x="4136152" y="14798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rebuchet MS"/>
              <a:buNone/>
            </a:pPr>
            <a:r>
              <a:rPr lang="en-US" sz="32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Insights from Master Table:</a:t>
            </a:r>
            <a:endParaRPr sz="32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627" y="160787"/>
            <a:ext cx="3608139" cy="282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627" y="3127521"/>
            <a:ext cx="3608139" cy="3569691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7"/>
          <p:cNvSpPr txBox="1"/>
          <p:nvPr/>
        </p:nvSpPr>
        <p:spPr>
          <a:xfrm>
            <a:off x="3967766" y="832598"/>
            <a:ext cx="61026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Insight 3: Learner Enrollment Over Time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Learner sign-ups show spikes — align campaigns with peak periods.</a:t>
            </a:r>
            <a:endParaRPr/>
          </a:p>
        </p:txBody>
      </p:sp>
      <p:sp>
        <p:nvSpPr>
          <p:cNvPr id="240" name="Google Shape;240;p7"/>
          <p:cNvSpPr txBox="1"/>
          <p:nvPr/>
        </p:nvSpPr>
        <p:spPr>
          <a:xfrm>
            <a:off x="3967766" y="3994077"/>
            <a:ext cx="61026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Insight 4: Learner Distribution by Generation Name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Majority are Gen Z and Millennials — target them via popular social media platforms.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942" y="114122"/>
            <a:ext cx="5062870" cy="273840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8"/>
          <p:cNvSpPr txBox="1"/>
          <p:nvPr/>
        </p:nvSpPr>
        <p:spPr>
          <a:xfrm>
            <a:off x="5324812" y="606163"/>
            <a:ext cx="610262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Insight 5: Average Engagement by Country and Category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Higher engagement in certain countries/categories — focus investment there.</a:t>
            </a:r>
            <a:endParaRPr/>
          </a:p>
        </p:txBody>
      </p:sp>
      <p:sp>
        <p:nvSpPr>
          <p:cNvPr id="247" name="Google Shape;247;p8"/>
          <p:cNvSpPr txBox="1"/>
          <p:nvPr/>
        </p:nvSpPr>
        <p:spPr>
          <a:xfrm>
            <a:off x="5324812" y="3758848"/>
            <a:ext cx="61026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Insight 6: Male vs Female Learners by Institution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Gender participation varies by institution — tailor outreach to improve balance.</a:t>
            </a:r>
            <a:endParaRPr/>
          </a:p>
        </p:txBody>
      </p:sp>
      <p:pic>
        <p:nvPicPr>
          <p:cNvPr id="248" name="Google Shape;24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942" y="3051313"/>
            <a:ext cx="4598293" cy="3531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228" y="3574236"/>
            <a:ext cx="4197163" cy="2990466"/>
          </a:xfrm>
          <a:prstGeom prst="rect">
            <a:avLst/>
          </a:pr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745"/>
              </a:srgbClr>
            </a:outerShdw>
          </a:effectLst>
        </p:spPr>
      </p:pic>
      <p:sp>
        <p:nvSpPr>
          <p:cNvPr id="254" name="Google Shape;254;p9"/>
          <p:cNvSpPr txBox="1"/>
          <p:nvPr/>
        </p:nvSpPr>
        <p:spPr>
          <a:xfrm>
            <a:off x="5324812" y="3758848"/>
            <a:ext cx="61026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Insight 8: Male vs Female Learners by Country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Gender participation varies by region — tailor outreach to improve balance.</a:t>
            </a:r>
            <a:endParaRPr/>
          </a:p>
        </p:txBody>
      </p:sp>
      <p:pic>
        <p:nvPicPr>
          <p:cNvPr id="255" name="Google Shape;25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4228" y="216118"/>
            <a:ext cx="4297331" cy="3212882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9"/>
          <p:cNvSpPr txBox="1"/>
          <p:nvPr/>
        </p:nvSpPr>
        <p:spPr>
          <a:xfrm>
            <a:off x="5324812" y="1148170"/>
            <a:ext cx="610262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Insight 7: Learners Distribution by Gender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Gender participation varies— tailor outreach to improve balance.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Violet II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2025-08-04T06:31:43Z</dcterms:created>
  <dc:creator>Tarinee Tarinee</dc:creator>
</cp:coreProperties>
</file>