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24"/>
  </p:notesMasterIdLst>
  <p:handoutMasterIdLst>
    <p:handoutMasterId r:id="rId25"/>
  </p:handoutMasterIdLst>
  <p:sldIdLst>
    <p:sldId id="256" r:id="rId5"/>
    <p:sldId id="264" r:id="rId6"/>
    <p:sldId id="257" r:id="rId7"/>
    <p:sldId id="258" r:id="rId8"/>
    <p:sldId id="268" r:id="rId9"/>
    <p:sldId id="259" r:id="rId10"/>
    <p:sldId id="269" r:id="rId11"/>
    <p:sldId id="265" r:id="rId12"/>
    <p:sldId id="267" r:id="rId13"/>
    <p:sldId id="272" r:id="rId14"/>
    <p:sldId id="273" r:id="rId15"/>
    <p:sldId id="270" r:id="rId16"/>
    <p:sldId id="260" r:id="rId17"/>
    <p:sldId id="261" r:id="rId18"/>
    <p:sldId id="262" r:id="rId19"/>
    <p:sldId id="263" r:id="rId20"/>
    <p:sldId id="275" r:id="rId21"/>
    <p:sldId id="266" r:id="rId22"/>
    <p:sldId id="27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2CBEC67-0832-46B4-BA1C-B142394EBFD5}">
          <p14:sldIdLst>
            <p14:sldId id="256"/>
            <p14:sldId id="264"/>
            <p14:sldId id="257"/>
            <p14:sldId id="258"/>
            <p14:sldId id="268"/>
            <p14:sldId id="259"/>
            <p14:sldId id="269"/>
            <p14:sldId id="265"/>
            <p14:sldId id="267"/>
            <p14:sldId id="272"/>
            <p14:sldId id="273"/>
            <p14:sldId id="270"/>
            <p14:sldId id="260"/>
            <p14:sldId id="261"/>
            <p14:sldId id="262"/>
            <p14:sldId id="263"/>
          </p14:sldIdLst>
        </p14:section>
        <p14:section name="Untitled Section" id="{8283F3C6-E038-4552-8D78-E02C3B31CC2A}">
          <p14:sldIdLst>
            <p14:sldId id="275"/>
            <p14:sldId id="266"/>
            <p14:sldId id="27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269538-BFC5-48BB-BEA1-D7AF1F385FD5}"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A7F7584C-6CC5-40A2-9566-2842A5DEA97A}">
      <dgm:prSet phldrT="[Text]" custT="1"/>
      <dgm:spPr/>
      <dgm:t>
        <a:bodyPr/>
        <a:lstStyle/>
        <a:p>
          <a:r>
            <a:rPr lang="en-US" sz="28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What and Who faces this problem?</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dgm:t>
        <a:bodyPr/>
        <a:lstStyle/>
        <a:p>
          <a:pPr algn="just">
            <a:buFontTx/>
            <a:buNone/>
          </a:pPr>
          <a:r>
            <a:rPr lang="en-US" sz="1600" dirty="0">
              <a:latin typeface="Times New Roman" panose="02020603050405020304" pitchFamily="18" charset="0"/>
              <a:ea typeface="Tahoma" panose="020B0604030504040204" pitchFamily="34" charset="0"/>
              <a:cs typeface="Times New Roman" panose="02020603050405020304" pitchFamily="18" charset="0"/>
            </a:rPr>
            <a:t>   Loan Approval is an important process for banks. People get loan from banks ; however, it may be baffling for the bankers to judge who can pay the loan back nevertheless the bank shouldn’t be in loss since banks earn most of the profit from loan sanctioning</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custT="1"/>
      <dgm:spPr/>
      <dgm:t>
        <a:bodyPr/>
        <a:lstStyle/>
        <a:p>
          <a:r>
            <a:rPr lang="en-US" sz="28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Why should this problem be solved?</a:t>
          </a: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dgm:t>
        <a:bodyPr/>
        <a:lstStyle/>
        <a:p>
          <a:pPr algn="just">
            <a:buNone/>
          </a:pPr>
          <a:r>
            <a:rPr lang="en-US" sz="1600" dirty="0">
              <a:latin typeface="Times New Roman" panose="02020603050405020304" pitchFamily="18" charset="0"/>
              <a:ea typeface="Tahoma" panose="020B0604030504040204" pitchFamily="34" charset="0"/>
              <a:cs typeface="Times New Roman" panose="02020603050405020304" pitchFamily="18" charset="0"/>
            </a:rPr>
            <a:t>   Banks pass loan after completing the numerous verification processes despite all these , it is still not confirmed that borrower will pay back the loan or not   </a:t>
          </a: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28B5CB8-3545-4EE5-8BED-981D3C6157A5}">
      <dgm:prSet phldrT="[Text]" custT="1"/>
      <dgm:spPr/>
      <dgm:t>
        <a:bodyPr/>
        <a:lstStyle/>
        <a:p>
          <a:r>
            <a:rPr lang="en-US" sz="28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Our approach to solve the problem</a:t>
          </a: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99B78A2A-2BCF-4167-B689-0E9E816970CF}">
      <dgm:prSet phldrT="[Text]" custT="1"/>
      <dgm:spPr/>
      <dgm:t>
        <a:bodyPr/>
        <a:lstStyle/>
        <a:p>
          <a:pPr algn="just">
            <a:buNone/>
          </a:pPr>
          <a:r>
            <a:rPr lang="en-US" sz="1600" dirty="0">
              <a:latin typeface="Times New Roman" panose="02020603050405020304" pitchFamily="18" charset="0"/>
              <a:ea typeface="Tahoma" panose="020B0604030504040204" pitchFamily="34" charset="0"/>
              <a:cs typeface="Times New Roman" panose="02020603050405020304" pitchFamily="18" charset="0"/>
            </a:rPr>
            <a:t>   We plan to use different types classification and prediction algorithms to find out which algorithm gives better accuracy. Finally our system approves or rejects the loan applications. We plan to integrate this ML model with a Webapp.</a:t>
          </a:r>
        </a:p>
      </dgm:t>
    </dgm:pt>
    <dgm:pt modelId="{E61501FC-34A1-4954-86BF-4B2BDA8FBF63}" type="parTrans" cxnId="{6360C343-6214-4BC4-B285-E99B6EFC4A38}">
      <dgm:prSet/>
      <dgm:spPr/>
      <dgm:t>
        <a:bodyPr/>
        <a:lstStyle/>
        <a:p>
          <a:endParaRPr lang="en-IN"/>
        </a:p>
      </dgm:t>
    </dgm:pt>
    <dgm:pt modelId="{2C960AA2-5198-4566-838D-0B8D0D4CDA74}" type="sibTrans" cxnId="{6360C343-6214-4BC4-B285-E99B6EFC4A38}">
      <dgm:prSet/>
      <dgm:spPr/>
      <dgm:t>
        <a:bodyPr/>
        <a:lstStyle/>
        <a:p>
          <a:endParaRPr lang="en-IN"/>
        </a:p>
      </dgm:t>
    </dgm:pt>
    <dgm:pt modelId="{8E050274-AE44-433B-B56C-BA040B1801F0}" type="pres">
      <dgm:prSet presAssocID="{81269538-BFC5-48BB-BEA1-D7AF1F385FD5}" presName="Name0" presStyleCnt="0">
        <dgm:presLayoutVars>
          <dgm:dir/>
          <dgm:animLvl val="lvl"/>
          <dgm:resizeHandles/>
        </dgm:presLayoutVars>
      </dgm:prSet>
      <dgm:spPr/>
    </dgm:pt>
    <dgm:pt modelId="{7D0B2249-F923-42CA-8088-22049F6AF618}" type="pres">
      <dgm:prSet presAssocID="{A7F7584C-6CC5-40A2-9566-2842A5DEA97A}" presName="linNode" presStyleCnt="0"/>
      <dgm:spPr/>
    </dgm:pt>
    <dgm:pt modelId="{99A6EF0C-488A-44AD-8FE1-F140F9AF66EF}" type="pres">
      <dgm:prSet presAssocID="{A7F7584C-6CC5-40A2-9566-2842A5DEA97A}" presName="parentShp" presStyleLbl="node1" presStyleIdx="0" presStyleCnt="3" custLinFactNeighborX="0">
        <dgm:presLayoutVars>
          <dgm:bulletEnabled val="1"/>
        </dgm:presLayoutVars>
      </dgm:prSet>
      <dgm:spPr/>
    </dgm:pt>
    <dgm:pt modelId="{D059E851-EBA2-4647-8B22-2588408B9DCD}" type="pres">
      <dgm:prSet presAssocID="{A7F7584C-6CC5-40A2-9566-2842A5DEA97A}" presName="childShp" presStyleLbl="bgAccFollowNode1" presStyleIdx="0" presStyleCnt="3">
        <dgm:presLayoutVars>
          <dgm:bulletEnabled val="1"/>
        </dgm:presLayoutVars>
      </dgm:prSet>
      <dgm:spPr/>
    </dgm:pt>
    <dgm:pt modelId="{3A714AFE-2BD7-4563-8BC9-6DC28727C5F1}" type="pres">
      <dgm:prSet presAssocID="{C41ED6A4-512C-48AB-901D-671B73446005}" presName="spacing" presStyleCnt="0"/>
      <dgm:spPr/>
    </dgm:pt>
    <dgm:pt modelId="{903B660D-AC87-4A52-A813-6806551FE095}" type="pres">
      <dgm:prSet presAssocID="{51A6936C-668E-4912-B1B4-BA2D45D3F624}" presName="linNode" presStyleCnt="0"/>
      <dgm:spPr/>
    </dgm:pt>
    <dgm:pt modelId="{D8ADC310-6264-4F2D-9FF5-DF6A030C4CE6}" type="pres">
      <dgm:prSet presAssocID="{51A6936C-668E-4912-B1B4-BA2D45D3F624}" presName="parentShp" presStyleLbl="node1" presStyleIdx="1" presStyleCnt="3">
        <dgm:presLayoutVars>
          <dgm:bulletEnabled val="1"/>
        </dgm:presLayoutVars>
      </dgm:prSet>
      <dgm:spPr/>
    </dgm:pt>
    <dgm:pt modelId="{4D315FFC-9686-46BF-8281-0CB561BF5C43}" type="pres">
      <dgm:prSet presAssocID="{51A6936C-668E-4912-B1B4-BA2D45D3F624}" presName="childShp" presStyleLbl="bgAccFollowNode1" presStyleIdx="1" presStyleCnt="3">
        <dgm:presLayoutVars>
          <dgm:bulletEnabled val="1"/>
        </dgm:presLayoutVars>
      </dgm:prSet>
      <dgm:spPr/>
    </dgm:pt>
    <dgm:pt modelId="{10D185EB-EF70-4BEB-BA42-72A6D60D0148}" type="pres">
      <dgm:prSet presAssocID="{E68031D9-E3F9-439E-86FC-2A0A3A3988D0}" presName="spacing" presStyleCnt="0"/>
      <dgm:spPr/>
    </dgm:pt>
    <dgm:pt modelId="{0C13D1F7-A40C-48E7-A19C-83A977163B5A}" type="pres">
      <dgm:prSet presAssocID="{928B5CB8-3545-4EE5-8BED-981D3C6157A5}" presName="linNode" presStyleCnt="0"/>
      <dgm:spPr/>
    </dgm:pt>
    <dgm:pt modelId="{9F645381-5E2A-4B17-8A61-521448007939}" type="pres">
      <dgm:prSet presAssocID="{928B5CB8-3545-4EE5-8BED-981D3C6157A5}" presName="parentShp" presStyleLbl="node1" presStyleIdx="2" presStyleCnt="3">
        <dgm:presLayoutVars>
          <dgm:bulletEnabled val="1"/>
        </dgm:presLayoutVars>
      </dgm:prSet>
      <dgm:spPr/>
    </dgm:pt>
    <dgm:pt modelId="{63EBFB80-749F-4AC4-9620-B5B1B36E8AC7}" type="pres">
      <dgm:prSet presAssocID="{928B5CB8-3545-4EE5-8BED-981D3C6157A5}" presName="childShp" presStyleLbl="bgAccFollowNode1" presStyleIdx="2" presStyleCnt="3" custScaleY="124196">
        <dgm:presLayoutVars>
          <dgm:bulletEnabled val="1"/>
        </dgm:presLayoutVars>
      </dgm:prSet>
      <dgm:spPr/>
    </dgm:pt>
  </dgm:ptLst>
  <dgm:cxnLst>
    <dgm:cxn modelId="{56052809-46E4-4445-B520-94004C28BB9D}" srcId="{A7F7584C-6CC5-40A2-9566-2842A5DEA97A}" destId="{9D8DAFB6-C744-4BD6-B757-393BF647EBB6}" srcOrd="0" destOrd="0" parTransId="{17C1C47E-8D1A-404A-B227-B017391CB5F6}" sibTransId="{C9B44773-68B1-427B-B9CA-0AEA186B621E}"/>
    <dgm:cxn modelId="{4F56C627-9A05-4CCC-9D30-BFB56D25EBA5}" type="presOf" srcId="{51A6936C-668E-4912-B1B4-BA2D45D3F624}" destId="{D8ADC310-6264-4F2D-9FF5-DF6A030C4CE6}" srcOrd="0" destOrd="0" presId="urn:microsoft.com/office/officeart/2005/8/layout/vList6"/>
    <dgm:cxn modelId="{7F0B6535-A0D7-424D-98CB-AFB4743F2F1E}" type="presOf" srcId="{A7F7584C-6CC5-40A2-9566-2842A5DEA97A}" destId="{99A6EF0C-488A-44AD-8FE1-F140F9AF66EF}" srcOrd="0" destOrd="0" presId="urn:microsoft.com/office/officeart/2005/8/layout/vList6"/>
    <dgm:cxn modelId="{6360C343-6214-4BC4-B285-E99B6EFC4A38}" srcId="{928B5CB8-3545-4EE5-8BED-981D3C6157A5}" destId="{99B78A2A-2BCF-4167-B689-0E9E816970CF}" srcOrd="0" destOrd="0" parTransId="{E61501FC-34A1-4954-86BF-4B2BDA8FBF63}" sibTransId="{2C960AA2-5198-4566-838D-0B8D0D4CDA74}"/>
    <dgm:cxn modelId="{1D59D94A-4BF7-417E-B49B-225C005839A9}" srcId="{51A6936C-668E-4912-B1B4-BA2D45D3F624}" destId="{2A9B6C90-9B70-4ED8-9084-8651413BB905}" srcOrd="0" destOrd="0" parTransId="{47C005B7-F5AA-4111-A87D-782B117A0259}" sibTransId="{54109FB3-0563-4B2C-BFF0-181E047427F8}"/>
    <dgm:cxn modelId="{085D3777-7996-4375-B5FB-BFD96D1BF9E4}" srcId="{81269538-BFC5-48BB-BEA1-D7AF1F385FD5}" destId="{928B5CB8-3545-4EE5-8BED-981D3C6157A5}" srcOrd="2" destOrd="0" parTransId="{8452F8D0-82FD-4609-B6BD-446E31563D8A}" sibTransId="{8EF545BA-8D8A-4813-A428-2F18D76E61FA}"/>
    <dgm:cxn modelId="{532E8789-4EEB-432D-A0C9-2CCF9625D040}" type="presOf" srcId="{2A9B6C90-9B70-4ED8-9084-8651413BB905}" destId="{4D315FFC-9686-46BF-8281-0CB561BF5C43}" srcOrd="0" destOrd="0" presId="urn:microsoft.com/office/officeart/2005/8/layout/vList6"/>
    <dgm:cxn modelId="{A03B5091-1F3F-460E-943D-E12AD438668A}" type="presOf" srcId="{9D8DAFB6-C744-4BD6-B757-393BF647EBB6}" destId="{D059E851-EBA2-4647-8B22-2588408B9DCD}" srcOrd="0" destOrd="0" presId="urn:microsoft.com/office/officeart/2005/8/layout/vList6"/>
    <dgm:cxn modelId="{000FE2BB-9FE6-4965-ADF5-E3E85B644286}" srcId="{81269538-BFC5-48BB-BEA1-D7AF1F385FD5}" destId="{51A6936C-668E-4912-B1B4-BA2D45D3F624}" srcOrd="1" destOrd="0" parTransId="{8F7D40F1-9723-47F5-BFD2-340696378D49}" sibTransId="{E68031D9-E3F9-439E-86FC-2A0A3A3988D0}"/>
    <dgm:cxn modelId="{F68422C1-CD34-4DED-AA4B-85EFFF4FE933}" srcId="{81269538-BFC5-48BB-BEA1-D7AF1F385FD5}" destId="{A7F7584C-6CC5-40A2-9566-2842A5DEA97A}" srcOrd="0" destOrd="0" parTransId="{581272CD-5908-4C17-8E9B-8BF6DCE43C3E}" sibTransId="{C41ED6A4-512C-48AB-901D-671B73446005}"/>
    <dgm:cxn modelId="{C7074CDC-A1AE-4212-9471-4DBE8BB2BE3F}" type="presOf" srcId="{81269538-BFC5-48BB-BEA1-D7AF1F385FD5}" destId="{8E050274-AE44-433B-B56C-BA040B1801F0}" srcOrd="0" destOrd="0" presId="urn:microsoft.com/office/officeart/2005/8/layout/vList6"/>
    <dgm:cxn modelId="{9A9A77DE-16F0-4AAC-B15C-F8799A3F7BC1}" type="presOf" srcId="{928B5CB8-3545-4EE5-8BED-981D3C6157A5}" destId="{9F645381-5E2A-4B17-8A61-521448007939}" srcOrd="0" destOrd="0" presId="urn:microsoft.com/office/officeart/2005/8/layout/vList6"/>
    <dgm:cxn modelId="{4DAAA0E7-A439-407A-AED0-64DA55E23DEB}" type="presOf" srcId="{99B78A2A-2BCF-4167-B689-0E9E816970CF}" destId="{63EBFB80-749F-4AC4-9620-B5B1B36E8AC7}" srcOrd="0" destOrd="0" presId="urn:microsoft.com/office/officeart/2005/8/layout/vList6"/>
    <dgm:cxn modelId="{7C2949D1-0999-4845-B528-A466D7C7111B}" type="presParOf" srcId="{8E050274-AE44-433B-B56C-BA040B1801F0}" destId="{7D0B2249-F923-42CA-8088-22049F6AF618}" srcOrd="0" destOrd="0" presId="urn:microsoft.com/office/officeart/2005/8/layout/vList6"/>
    <dgm:cxn modelId="{CD43C470-2105-4FFC-8898-ADB2E54D86DE}" type="presParOf" srcId="{7D0B2249-F923-42CA-8088-22049F6AF618}" destId="{99A6EF0C-488A-44AD-8FE1-F140F9AF66EF}" srcOrd="0" destOrd="0" presId="urn:microsoft.com/office/officeart/2005/8/layout/vList6"/>
    <dgm:cxn modelId="{79E2B30E-7CA3-4DE1-A6EC-4E7B917913DE}" type="presParOf" srcId="{7D0B2249-F923-42CA-8088-22049F6AF618}" destId="{D059E851-EBA2-4647-8B22-2588408B9DCD}" srcOrd="1" destOrd="0" presId="urn:microsoft.com/office/officeart/2005/8/layout/vList6"/>
    <dgm:cxn modelId="{686E9B28-017D-4F6B-81AF-145F475471DD}" type="presParOf" srcId="{8E050274-AE44-433B-B56C-BA040B1801F0}" destId="{3A714AFE-2BD7-4563-8BC9-6DC28727C5F1}" srcOrd="1" destOrd="0" presId="urn:microsoft.com/office/officeart/2005/8/layout/vList6"/>
    <dgm:cxn modelId="{2E638C8B-9080-473E-8B0D-55CE40767C5D}" type="presParOf" srcId="{8E050274-AE44-433B-B56C-BA040B1801F0}" destId="{903B660D-AC87-4A52-A813-6806551FE095}" srcOrd="2" destOrd="0" presId="urn:microsoft.com/office/officeart/2005/8/layout/vList6"/>
    <dgm:cxn modelId="{7CFCF95E-6406-465D-89BB-44365021FFA1}" type="presParOf" srcId="{903B660D-AC87-4A52-A813-6806551FE095}" destId="{D8ADC310-6264-4F2D-9FF5-DF6A030C4CE6}" srcOrd="0" destOrd="0" presId="urn:microsoft.com/office/officeart/2005/8/layout/vList6"/>
    <dgm:cxn modelId="{E103566C-937D-463D-92FD-65347368460C}" type="presParOf" srcId="{903B660D-AC87-4A52-A813-6806551FE095}" destId="{4D315FFC-9686-46BF-8281-0CB561BF5C43}" srcOrd="1" destOrd="0" presId="urn:microsoft.com/office/officeart/2005/8/layout/vList6"/>
    <dgm:cxn modelId="{4B2722CA-66C5-4AF6-AB91-E9CF8D9A4D04}" type="presParOf" srcId="{8E050274-AE44-433B-B56C-BA040B1801F0}" destId="{10D185EB-EF70-4BEB-BA42-72A6D60D0148}" srcOrd="3" destOrd="0" presId="urn:microsoft.com/office/officeart/2005/8/layout/vList6"/>
    <dgm:cxn modelId="{FF88B9B1-91B5-4A14-A58F-7FF43243E9AB}" type="presParOf" srcId="{8E050274-AE44-433B-B56C-BA040B1801F0}" destId="{0C13D1F7-A40C-48E7-A19C-83A977163B5A}" srcOrd="4" destOrd="0" presId="urn:microsoft.com/office/officeart/2005/8/layout/vList6"/>
    <dgm:cxn modelId="{8C347F9D-0BA8-4B4D-9080-073C4A656F45}" type="presParOf" srcId="{0C13D1F7-A40C-48E7-A19C-83A977163B5A}" destId="{9F645381-5E2A-4B17-8A61-521448007939}" srcOrd="0" destOrd="0" presId="urn:microsoft.com/office/officeart/2005/8/layout/vList6"/>
    <dgm:cxn modelId="{14020440-AC11-4ABB-8112-E62679C98D21}" type="presParOf" srcId="{0C13D1F7-A40C-48E7-A19C-83A977163B5A}" destId="{63EBFB80-749F-4AC4-9620-B5B1B36E8AC7}"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59E851-EBA2-4647-8B22-2588408B9DCD}">
      <dsp:nvSpPr>
        <dsp:cNvPr id="0" name=""/>
        <dsp:cNvSpPr/>
      </dsp:nvSpPr>
      <dsp:spPr>
        <a:xfrm>
          <a:off x="3962400" y="39"/>
          <a:ext cx="5943600" cy="1405313"/>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just" defTabSz="711200">
            <a:lnSpc>
              <a:spcPct val="90000"/>
            </a:lnSpc>
            <a:spcBef>
              <a:spcPct val="0"/>
            </a:spcBef>
            <a:spcAft>
              <a:spcPct val="15000"/>
            </a:spcAft>
            <a:buFontTx/>
            <a:buNone/>
          </a:pPr>
          <a:r>
            <a:rPr lang="en-US" sz="1600" kern="1200" dirty="0">
              <a:latin typeface="Times New Roman" panose="02020603050405020304" pitchFamily="18" charset="0"/>
              <a:ea typeface="Tahoma" panose="020B0604030504040204" pitchFamily="34" charset="0"/>
              <a:cs typeface="Times New Roman" panose="02020603050405020304" pitchFamily="18" charset="0"/>
            </a:rPr>
            <a:t>   Loan Approval is an important process for banks. People get loan from banks ; however, it may be baffling for the bankers to judge who can pay the loan back nevertheless the bank shouldn’t be in loss since banks earn most of the profit from loan sanctioning</a:t>
          </a:r>
        </a:p>
      </dsp:txBody>
      <dsp:txXfrm>
        <a:off x="3962400" y="175703"/>
        <a:ext cx="5416608" cy="1053985"/>
      </dsp:txXfrm>
    </dsp:sp>
    <dsp:sp modelId="{99A6EF0C-488A-44AD-8FE1-F140F9AF66EF}">
      <dsp:nvSpPr>
        <dsp:cNvPr id="0" name=""/>
        <dsp:cNvSpPr/>
      </dsp:nvSpPr>
      <dsp:spPr>
        <a:xfrm>
          <a:off x="0" y="39"/>
          <a:ext cx="3962400" cy="140531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What and Who faces this problem?</a:t>
          </a:r>
        </a:p>
      </dsp:txBody>
      <dsp:txXfrm>
        <a:off x="68602" y="68641"/>
        <a:ext cx="3825196" cy="1268109"/>
      </dsp:txXfrm>
    </dsp:sp>
    <dsp:sp modelId="{4D315FFC-9686-46BF-8281-0CB561BF5C43}">
      <dsp:nvSpPr>
        <dsp:cNvPr id="0" name=""/>
        <dsp:cNvSpPr/>
      </dsp:nvSpPr>
      <dsp:spPr>
        <a:xfrm>
          <a:off x="3962400" y="1545884"/>
          <a:ext cx="5943600" cy="1405313"/>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just" defTabSz="711200">
            <a:lnSpc>
              <a:spcPct val="90000"/>
            </a:lnSpc>
            <a:spcBef>
              <a:spcPct val="0"/>
            </a:spcBef>
            <a:spcAft>
              <a:spcPct val="15000"/>
            </a:spcAft>
            <a:buNone/>
          </a:pPr>
          <a:r>
            <a:rPr lang="en-US" sz="1600" kern="1200" dirty="0">
              <a:latin typeface="Times New Roman" panose="02020603050405020304" pitchFamily="18" charset="0"/>
              <a:ea typeface="Tahoma" panose="020B0604030504040204" pitchFamily="34" charset="0"/>
              <a:cs typeface="Times New Roman" panose="02020603050405020304" pitchFamily="18" charset="0"/>
            </a:rPr>
            <a:t>   Banks pass loan after completing the numerous verification processes despite all these , it is still not confirmed that borrower will pay back the loan or not   </a:t>
          </a:r>
        </a:p>
      </dsp:txBody>
      <dsp:txXfrm>
        <a:off x="3962400" y="1721548"/>
        <a:ext cx="5416608" cy="1053985"/>
      </dsp:txXfrm>
    </dsp:sp>
    <dsp:sp modelId="{D8ADC310-6264-4F2D-9FF5-DF6A030C4CE6}">
      <dsp:nvSpPr>
        <dsp:cNvPr id="0" name=""/>
        <dsp:cNvSpPr/>
      </dsp:nvSpPr>
      <dsp:spPr>
        <a:xfrm>
          <a:off x="0" y="1545884"/>
          <a:ext cx="3962400" cy="140531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Why should this problem be solved?</a:t>
          </a:r>
        </a:p>
      </dsp:txBody>
      <dsp:txXfrm>
        <a:off x="68602" y="1614486"/>
        <a:ext cx="3825196" cy="1268109"/>
      </dsp:txXfrm>
    </dsp:sp>
    <dsp:sp modelId="{63EBFB80-749F-4AC4-9620-B5B1B36E8AC7}">
      <dsp:nvSpPr>
        <dsp:cNvPr id="0" name=""/>
        <dsp:cNvSpPr/>
      </dsp:nvSpPr>
      <dsp:spPr>
        <a:xfrm>
          <a:off x="3963367" y="3091729"/>
          <a:ext cx="5937795" cy="1745342"/>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just" defTabSz="711200">
            <a:lnSpc>
              <a:spcPct val="90000"/>
            </a:lnSpc>
            <a:spcBef>
              <a:spcPct val="0"/>
            </a:spcBef>
            <a:spcAft>
              <a:spcPct val="15000"/>
            </a:spcAft>
            <a:buNone/>
          </a:pPr>
          <a:r>
            <a:rPr lang="en-US" sz="1600" kern="1200" dirty="0">
              <a:latin typeface="Times New Roman" panose="02020603050405020304" pitchFamily="18" charset="0"/>
              <a:ea typeface="Tahoma" panose="020B0604030504040204" pitchFamily="34" charset="0"/>
              <a:cs typeface="Times New Roman" panose="02020603050405020304" pitchFamily="18" charset="0"/>
            </a:rPr>
            <a:t>   We plan to use different types classification and prediction algorithms to find out which algorithm gives better accuracy. Finally our system approves or rejects the loan applications. We plan to integrate this ML model with a Webapp.</a:t>
          </a:r>
        </a:p>
      </dsp:txBody>
      <dsp:txXfrm>
        <a:off x="3963367" y="3309897"/>
        <a:ext cx="5283292" cy="1309006"/>
      </dsp:txXfrm>
    </dsp:sp>
    <dsp:sp modelId="{9F645381-5E2A-4B17-8A61-521448007939}">
      <dsp:nvSpPr>
        <dsp:cNvPr id="0" name=""/>
        <dsp:cNvSpPr/>
      </dsp:nvSpPr>
      <dsp:spPr>
        <a:xfrm>
          <a:off x="4836" y="3261743"/>
          <a:ext cx="3958530" cy="140531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Our approach to solve the problem</a:t>
          </a:r>
        </a:p>
      </dsp:txBody>
      <dsp:txXfrm>
        <a:off x="73438" y="3330345"/>
        <a:ext cx="3821326" cy="1268109"/>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5/3/2021</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5/3/2021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5/3/2021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5/3/2021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ieeexplore.ieee.org/xpl/conhome/8123903/proceeding"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2190750" y="808038"/>
            <a:ext cx="8791575" cy="477837"/>
          </a:xfrm>
        </p:spPr>
        <p:txBody>
          <a:bodyPr>
            <a:normAutofit/>
          </a:bodyPr>
          <a:lstStyle/>
          <a:p>
            <a:pPr algn="ctr"/>
            <a:r>
              <a:rPr lang="en-US" sz="2800"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LOAN PREDICTION MODEL</a:t>
            </a:r>
          </a:p>
        </p:txBody>
      </p:sp>
      <p:sp>
        <p:nvSpPr>
          <p:cNvPr id="5" name="TextBox 4">
            <a:extLst>
              <a:ext uri="{FF2B5EF4-FFF2-40B4-BE49-F238E27FC236}">
                <a16:creationId xmlns:a16="http://schemas.microsoft.com/office/drawing/2014/main" id="{7C107DC5-EDB9-46FB-9F99-BD15F46FBA5A}"/>
              </a:ext>
            </a:extLst>
          </p:cNvPr>
          <p:cNvSpPr txBox="1"/>
          <p:nvPr/>
        </p:nvSpPr>
        <p:spPr>
          <a:xfrm>
            <a:off x="2190750" y="4849633"/>
            <a:ext cx="4314826" cy="1200329"/>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Under the Guidance of</a:t>
            </a:r>
          </a:p>
          <a:p>
            <a:r>
              <a:rPr lang="en-IN" sz="2400" dirty="0">
                <a:latin typeface="Times New Roman" panose="02020603050405020304" pitchFamily="18" charset="0"/>
                <a:cs typeface="Times New Roman" panose="02020603050405020304" pitchFamily="18" charset="0"/>
              </a:rPr>
              <a:t>Mrs G Sunitha Rekha</a:t>
            </a:r>
          </a:p>
          <a:p>
            <a:r>
              <a:rPr lang="en-IN" sz="2400" dirty="0">
                <a:latin typeface="Times New Roman" panose="02020603050405020304" pitchFamily="18" charset="0"/>
                <a:cs typeface="Times New Roman" panose="02020603050405020304" pitchFamily="18" charset="0"/>
              </a:rPr>
              <a:t>Assistant Professor</a:t>
            </a:r>
          </a:p>
        </p:txBody>
      </p:sp>
      <p:sp>
        <p:nvSpPr>
          <p:cNvPr id="6" name="TextBox 5">
            <a:extLst>
              <a:ext uri="{FF2B5EF4-FFF2-40B4-BE49-F238E27FC236}">
                <a16:creationId xmlns:a16="http://schemas.microsoft.com/office/drawing/2014/main" id="{B6DA4156-40E3-4C45-A2A6-9CF4FAA6B082}"/>
              </a:ext>
            </a:extLst>
          </p:cNvPr>
          <p:cNvSpPr txBox="1"/>
          <p:nvPr/>
        </p:nvSpPr>
        <p:spPr>
          <a:xfrm>
            <a:off x="6829425" y="4762500"/>
            <a:ext cx="4924425" cy="1569660"/>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Team B1:</a:t>
            </a:r>
          </a:p>
          <a:p>
            <a:r>
              <a:rPr lang="en-IN" sz="2400" dirty="0">
                <a:latin typeface="Times New Roman" panose="02020603050405020304" pitchFamily="18" charset="0"/>
                <a:cs typeface="Times New Roman" panose="02020603050405020304" pitchFamily="18" charset="0"/>
              </a:rPr>
              <a:t>18B81A1236   Sandhya Adavikolanu</a:t>
            </a:r>
          </a:p>
          <a:p>
            <a:r>
              <a:rPr lang="en-IN" sz="2400" dirty="0">
                <a:latin typeface="Times New Roman" panose="02020603050405020304" pitchFamily="18" charset="0"/>
                <a:cs typeface="Times New Roman" panose="02020603050405020304" pitchFamily="18" charset="0"/>
              </a:rPr>
              <a:t>18B81A1247   </a:t>
            </a:r>
            <a:r>
              <a:rPr lang="en-IN" sz="2400" dirty="0" err="1">
                <a:latin typeface="Times New Roman" panose="02020603050405020304" pitchFamily="18" charset="0"/>
                <a:cs typeface="Times New Roman" panose="02020603050405020304" pitchFamily="18" charset="0"/>
              </a:rPr>
              <a:t>Tarini</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Shekapuram</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18B81A1248   </a:t>
            </a:r>
            <a:r>
              <a:rPr lang="en-IN" sz="2400" dirty="0" err="1">
                <a:latin typeface="Times New Roman" panose="02020603050405020304" pitchFamily="18" charset="0"/>
                <a:cs typeface="Times New Roman" panose="02020603050405020304" pitchFamily="18" charset="0"/>
              </a:rPr>
              <a:t>Tejasree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Belde</a:t>
            </a:r>
            <a:endParaRPr lang="en-IN" sz="2400" dirty="0">
              <a:latin typeface="Times New Roman" panose="02020603050405020304" pitchFamily="18" charset="0"/>
              <a:cs typeface="Times New Roman" panose="02020603050405020304" pitchFamily="18" charset="0"/>
            </a:endParaRPr>
          </a:p>
        </p:txBody>
      </p:sp>
      <p:pic>
        <p:nvPicPr>
          <p:cNvPr id="1028" name="Picture 4" descr="Loan Default Prediction System Using Machine Learning - ACADEMIC RESEARCH  CENTER">
            <a:extLst>
              <a:ext uri="{FF2B5EF4-FFF2-40B4-BE49-F238E27FC236}">
                <a16:creationId xmlns:a16="http://schemas.microsoft.com/office/drawing/2014/main" id="{ADC049DB-4F71-435B-B4CC-AE0CFBE082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2969" y="1901964"/>
            <a:ext cx="3605213" cy="2072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0E6B3-6C21-44E2-8281-5B863C21B4C3}"/>
              </a:ext>
            </a:extLst>
          </p:cNvPr>
          <p:cNvSpPr>
            <a:spLocks noGrp="1"/>
          </p:cNvSpPr>
          <p:nvPr>
            <p:ph type="ctrTitle"/>
          </p:nvPr>
        </p:nvSpPr>
        <p:spPr>
          <a:xfrm>
            <a:off x="1876424" y="0"/>
            <a:ext cx="8791575" cy="1409700"/>
          </a:xfrm>
        </p:spPr>
        <p:txBody>
          <a:bodyPr>
            <a:normAutofit/>
          </a:bodyPr>
          <a:lstStyle/>
          <a:p>
            <a:pPr algn="ctr" rtl="0">
              <a:spcBef>
                <a:spcPts val="0"/>
              </a:spcBef>
              <a:spcAft>
                <a:spcPts val="0"/>
              </a:spcAft>
            </a:pPr>
            <a:r>
              <a:rPr lang="en-IN" sz="2800" b="1" i="0" u="none" strike="noStrike" dirty="0">
                <a:solidFill>
                  <a:srgbClr val="FFFF00"/>
                </a:solidFill>
                <a:effectLst/>
                <a:latin typeface="Times New Roman" panose="02020603050405020304" pitchFamily="18" charset="0"/>
              </a:rPr>
              <a:t>Modules </a:t>
            </a:r>
            <a:br>
              <a:rPr lang="en-IN" sz="2800" b="1" dirty="0">
                <a:solidFill>
                  <a:srgbClr val="FFFF00"/>
                </a:solidFill>
                <a:effectLst/>
              </a:rPr>
            </a:br>
            <a:br>
              <a:rPr lang="en-IN" sz="2800" b="1" dirty="0">
                <a:solidFill>
                  <a:srgbClr val="FFFF00"/>
                </a:solidFill>
              </a:rPr>
            </a:br>
            <a:endParaRPr lang="en-IN" sz="2800" b="1" dirty="0">
              <a:solidFill>
                <a:srgbClr val="FFFF00"/>
              </a:solidFill>
            </a:endParaRPr>
          </a:p>
        </p:txBody>
      </p:sp>
      <p:sp>
        <p:nvSpPr>
          <p:cNvPr id="3" name="Subtitle 2">
            <a:extLst>
              <a:ext uri="{FF2B5EF4-FFF2-40B4-BE49-F238E27FC236}">
                <a16:creationId xmlns:a16="http://schemas.microsoft.com/office/drawing/2014/main" id="{AB46BE8A-7A4A-4FD8-BE21-A504A11E99D3}"/>
              </a:ext>
            </a:extLst>
          </p:cNvPr>
          <p:cNvSpPr>
            <a:spLocks noGrp="1"/>
          </p:cNvSpPr>
          <p:nvPr>
            <p:ph type="subTitle" idx="1"/>
          </p:nvPr>
        </p:nvSpPr>
        <p:spPr>
          <a:xfrm>
            <a:off x="1876424" y="714375"/>
            <a:ext cx="8791575" cy="5591175"/>
          </a:xfrm>
        </p:spPr>
        <p:txBody>
          <a:bodyPr>
            <a:normAutofit fontScale="77500" lnSpcReduction="20000"/>
          </a:bodyPr>
          <a:lstStyle/>
          <a:p>
            <a:pPr algn="just" rtl="0">
              <a:spcBef>
                <a:spcPts val="0"/>
              </a:spcBef>
              <a:spcAft>
                <a:spcPts val="1000"/>
              </a:spcAft>
            </a:pPr>
            <a:r>
              <a:rPr lang="en-US" sz="3100" b="1" i="0" u="none" strike="noStrike" dirty="0">
                <a:solidFill>
                  <a:srgbClr val="FFFF00"/>
                </a:solidFill>
                <a:effectLst/>
                <a:latin typeface="Times New Roman" panose="02020603050405020304" pitchFamily="18" charset="0"/>
              </a:rPr>
              <a:t>1.Data Collection</a:t>
            </a:r>
          </a:p>
          <a:p>
            <a:pPr algn="just" rtl="0">
              <a:spcBef>
                <a:spcPts val="0"/>
              </a:spcBef>
              <a:spcAft>
                <a:spcPts val="1000"/>
              </a:spcAft>
            </a:pPr>
            <a:r>
              <a:rPr lang="en-US" sz="2600" cap="none" dirty="0">
                <a:solidFill>
                  <a:schemeClr val="tx1"/>
                </a:solidFill>
                <a:latin typeface="Times New Roman" panose="02020603050405020304" pitchFamily="18" charset="0"/>
                <a:cs typeface="Times New Roman" panose="02020603050405020304" pitchFamily="18" charset="0"/>
              </a:rPr>
              <a:t>We collected the bank-dataset from Kaggle in the form of .csv files</a:t>
            </a:r>
            <a:endParaRPr lang="en-US" sz="2600" cap="none" dirty="0">
              <a:solidFill>
                <a:schemeClr val="tx1"/>
              </a:solidFill>
              <a:effectLst/>
              <a:latin typeface="Times New Roman" panose="02020603050405020304" pitchFamily="18" charset="0"/>
              <a:cs typeface="Times New Roman" panose="02020603050405020304" pitchFamily="18" charset="0"/>
            </a:endParaRPr>
          </a:p>
          <a:p>
            <a:pPr algn="just" rtl="0">
              <a:spcBef>
                <a:spcPts val="0"/>
              </a:spcBef>
              <a:spcAft>
                <a:spcPts val="1000"/>
              </a:spcAft>
            </a:pPr>
            <a:r>
              <a:rPr lang="en-US" sz="3100" b="1" i="0" u="none" strike="noStrike" dirty="0">
                <a:solidFill>
                  <a:srgbClr val="FFFF00"/>
                </a:solidFill>
                <a:effectLst/>
                <a:latin typeface="Times New Roman" panose="02020603050405020304" pitchFamily="18" charset="0"/>
              </a:rPr>
              <a:t>2. Data </a:t>
            </a:r>
            <a:r>
              <a:rPr lang="en-US" sz="3100" b="1" i="0" u="none" strike="noStrike" dirty="0">
                <a:solidFill>
                  <a:srgbClr val="FFFF00"/>
                </a:solidFill>
                <a:effectLst/>
                <a:latin typeface="Times New Roman" panose="02020603050405020304" pitchFamily="18" charset="0"/>
                <a:cs typeface="Times New Roman" panose="02020603050405020304" pitchFamily="18" charset="0"/>
              </a:rPr>
              <a:t>preprocessing</a:t>
            </a:r>
            <a:endParaRPr lang="en-US" sz="3100" b="1" dirty="0">
              <a:solidFill>
                <a:srgbClr val="FFFF00"/>
              </a:solidFill>
              <a:effectLst/>
              <a:latin typeface="Times New Roman" panose="02020603050405020304" pitchFamily="18" charset="0"/>
              <a:cs typeface="Times New Roman" panose="02020603050405020304" pitchFamily="18" charset="0"/>
            </a:endParaRPr>
          </a:p>
          <a:p>
            <a:pPr algn="just" rtl="0">
              <a:spcBef>
                <a:spcPts val="0"/>
              </a:spcBef>
              <a:spcAft>
                <a:spcPts val="1000"/>
              </a:spcAft>
            </a:pPr>
            <a:r>
              <a:rPr lang="en-US" sz="2600" cap="none" dirty="0">
                <a:solidFill>
                  <a:srgbClr val="FFFFFF"/>
                </a:solidFill>
                <a:latin typeface="Times New Roman" panose="02020603050405020304" pitchFamily="18" charset="0"/>
                <a:cs typeface="Times New Roman" panose="02020603050405020304" pitchFamily="18" charset="0"/>
              </a:rPr>
              <a:t>Data Preprocessing includes data cleaning, data integration ,data transformation , data reduction </a:t>
            </a:r>
            <a:r>
              <a:rPr lang="en-US" sz="2600" b="0" cap="none" dirty="0">
                <a:solidFill>
                  <a:srgbClr val="FFFFFF"/>
                </a:solidFill>
                <a:effectLst/>
                <a:latin typeface="Times New Roman" panose="02020603050405020304" pitchFamily="18" charset="0"/>
                <a:cs typeface="Times New Roman" panose="02020603050405020304" pitchFamily="18" charset="0"/>
              </a:rPr>
              <a:t>Any inconsistencies </a:t>
            </a:r>
            <a:r>
              <a:rPr lang="en-US" sz="2600" cap="none" dirty="0">
                <a:solidFill>
                  <a:srgbClr val="FFFFFF"/>
                </a:solidFill>
                <a:latin typeface="Times New Roman" panose="02020603050405020304" pitchFamily="18" charset="0"/>
                <a:cs typeface="Times New Roman" panose="02020603050405020304" pitchFamily="18" charset="0"/>
              </a:rPr>
              <a:t>,errors , missing values , null values are identified and removed. Any attributes which does not contribute to the prediction are eliminated. The attributes in the nominal format are converted into numeric or binary format. We will make use of Pandas and </a:t>
            </a:r>
            <a:r>
              <a:rPr lang="en-US" sz="2600" cap="none" dirty="0" err="1">
                <a:solidFill>
                  <a:srgbClr val="FFFFFF"/>
                </a:solidFill>
                <a:latin typeface="Times New Roman" panose="02020603050405020304" pitchFamily="18" charset="0"/>
                <a:cs typeface="Times New Roman" panose="02020603050405020304" pitchFamily="18" charset="0"/>
              </a:rPr>
              <a:t>Numpy</a:t>
            </a:r>
            <a:r>
              <a:rPr lang="en-US" sz="2600" cap="none" dirty="0">
                <a:solidFill>
                  <a:srgbClr val="FFFFFF"/>
                </a:solidFill>
                <a:latin typeface="Times New Roman" panose="02020603050405020304" pitchFamily="18" charset="0"/>
                <a:cs typeface="Times New Roman" panose="02020603050405020304" pitchFamily="18" charset="0"/>
              </a:rPr>
              <a:t> libraries from </a:t>
            </a:r>
            <a:r>
              <a:rPr lang="en-US" sz="2600" cap="none" dirty="0" err="1">
                <a:solidFill>
                  <a:srgbClr val="FFFFFF"/>
                </a:solidFill>
                <a:latin typeface="Times New Roman" panose="02020603050405020304" pitchFamily="18" charset="0"/>
                <a:cs typeface="Times New Roman" panose="02020603050405020304" pitchFamily="18" charset="0"/>
              </a:rPr>
              <a:t>pyhton</a:t>
            </a:r>
            <a:r>
              <a:rPr lang="en-US" sz="2600" cap="none" dirty="0">
                <a:solidFill>
                  <a:srgbClr val="FFFFFF"/>
                </a:solidFill>
                <a:latin typeface="Times New Roman" panose="02020603050405020304" pitchFamily="18" charset="0"/>
                <a:cs typeface="Times New Roman" panose="02020603050405020304" pitchFamily="18" charset="0"/>
              </a:rPr>
              <a:t> for data analysis and manipulation</a:t>
            </a:r>
            <a:endParaRPr lang="en-US" sz="2600" b="0" cap="none" dirty="0">
              <a:effectLst/>
              <a:latin typeface="Times New Roman" panose="02020603050405020304" pitchFamily="18" charset="0"/>
              <a:cs typeface="Times New Roman" panose="02020603050405020304" pitchFamily="18" charset="0"/>
            </a:endParaRPr>
          </a:p>
          <a:p>
            <a:pPr algn="just" rtl="0">
              <a:spcBef>
                <a:spcPts val="0"/>
              </a:spcBef>
              <a:spcAft>
                <a:spcPts val="1000"/>
              </a:spcAft>
            </a:pPr>
            <a:r>
              <a:rPr lang="en-US" sz="3100" b="1" i="0" u="none" strike="noStrike" dirty="0">
                <a:solidFill>
                  <a:srgbClr val="FFFF00"/>
                </a:solidFill>
                <a:effectLst/>
                <a:latin typeface="Times New Roman" panose="02020603050405020304" pitchFamily="18" charset="0"/>
              </a:rPr>
              <a:t>3.Data visualization</a:t>
            </a:r>
            <a:endParaRPr lang="en-US" sz="3100" b="1" dirty="0">
              <a:solidFill>
                <a:srgbClr val="FFFF00"/>
              </a:solidFill>
              <a:effectLst/>
            </a:endParaRPr>
          </a:p>
          <a:p>
            <a:r>
              <a:rPr lang="en-US" sz="2600" cap="none" dirty="0">
                <a:latin typeface="Times New Roman" panose="02020603050405020304" pitchFamily="18" charset="0"/>
                <a:cs typeface="Times New Roman" panose="02020603050405020304" pitchFamily="18" charset="0"/>
              </a:rPr>
              <a:t>Graphs will be plotted to represent the preprocessed data. We will make use of matplotlib library from python to construct histogram plot , scatter plot , BOX PLOT, error charts , pie charts.</a:t>
            </a:r>
            <a:br>
              <a:rPr lang="en-US" sz="2600" cap="none" dirty="0"/>
            </a:br>
            <a:endParaRPr lang="en-IN" sz="2600" cap="none" dirty="0"/>
          </a:p>
        </p:txBody>
      </p:sp>
    </p:spTree>
    <p:extLst>
      <p:ext uri="{BB962C8B-B14F-4D97-AF65-F5344CB8AC3E}">
        <p14:creationId xmlns:p14="http://schemas.microsoft.com/office/powerpoint/2010/main" val="1610827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76257FA-7E52-4C53-A9FA-6E1262705E51}"/>
              </a:ext>
            </a:extLst>
          </p:cNvPr>
          <p:cNvSpPr>
            <a:spLocks noGrp="1"/>
          </p:cNvSpPr>
          <p:nvPr>
            <p:ph type="subTitle" idx="1"/>
          </p:nvPr>
        </p:nvSpPr>
        <p:spPr>
          <a:xfrm>
            <a:off x="1876424" y="133351"/>
            <a:ext cx="8791575" cy="5476874"/>
          </a:xfrm>
        </p:spPr>
        <p:txBody>
          <a:bodyPr>
            <a:normAutofit/>
          </a:bodyPr>
          <a:lstStyle/>
          <a:p>
            <a:pPr algn="just" rtl="0">
              <a:spcBef>
                <a:spcPts val="0"/>
              </a:spcBef>
              <a:spcAft>
                <a:spcPts val="1000"/>
              </a:spcAft>
            </a:pPr>
            <a:r>
              <a:rPr lang="en-US" sz="2800" b="1" i="0" u="none" strike="noStrike" dirty="0">
                <a:solidFill>
                  <a:srgbClr val="FFFF00"/>
                </a:solidFill>
                <a:effectLst/>
                <a:latin typeface="Times New Roman" panose="02020603050405020304" pitchFamily="18" charset="0"/>
              </a:rPr>
              <a:t>5.Building Block</a:t>
            </a:r>
            <a:endParaRPr lang="en-US" sz="2800" b="1" dirty="0">
              <a:solidFill>
                <a:srgbClr val="FFFF00"/>
              </a:solidFill>
              <a:effectLst/>
            </a:endParaRPr>
          </a:p>
          <a:p>
            <a:r>
              <a:rPr lang="en-US" cap="none" dirty="0">
                <a:latin typeface="Times New Roman" panose="02020603050405020304" pitchFamily="18" charset="0"/>
                <a:cs typeface="Times New Roman" panose="02020603050405020304" pitchFamily="18" charset="0"/>
              </a:rPr>
              <a:t>We will make use of decision tree algorithm for training the data and logistic regression for predicting the loan eligibility.</a:t>
            </a:r>
          </a:p>
          <a:p>
            <a:r>
              <a:rPr lang="en-US" sz="2800" b="1" cap="none" dirty="0">
                <a:solidFill>
                  <a:srgbClr val="FFFF00"/>
                </a:solidFill>
                <a:latin typeface="Times New Roman" panose="02020603050405020304" pitchFamily="18" charset="0"/>
                <a:cs typeface="Times New Roman" panose="02020603050405020304" pitchFamily="18" charset="0"/>
              </a:rPr>
              <a:t>6.WEBSITE BULIDING</a:t>
            </a:r>
          </a:p>
          <a:p>
            <a:r>
              <a:rPr lang="en-US" cap="none" dirty="0">
                <a:latin typeface="Times New Roman" panose="02020603050405020304" pitchFamily="18" charset="0"/>
                <a:cs typeface="Times New Roman" panose="02020603050405020304" pitchFamily="18" charset="0"/>
              </a:rPr>
              <a:t>We will design a WebApp which consists of login , registration , EMI calculator and for displaying the predicted loan eligibility output. We will create the webpages using HTML , CSS , BOOTSTRAP , JavaScript . We will finally integrate our ML model with the WebApp using Python and Flask.</a:t>
            </a:r>
            <a:br>
              <a:rPr lang="en-US" dirty="0"/>
            </a:br>
            <a:endParaRPr lang="en-IN" dirty="0"/>
          </a:p>
        </p:txBody>
      </p:sp>
    </p:spTree>
    <p:extLst>
      <p:ext uri="{BB962C8B-B14F-4D97-AF65-F5344CB8AC3E}">
        <p14:creationId xmlns:p14="http://schemas.microsoft.com/office/powerpoint/2010/main" val="3738438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0C37A-DEE7-45E3-8461-36A2C04A8411}"/>
              </a:ext>
            </a:extLst>
          </p:cNvPr>
          <p:cNvSpPr>
            <a:spLocks noGrp="1"/>
          </p:cNvSpPr>
          <p:nvPr>
            <p:ph type="title"/>
          </p:nvPr>
        </p:nvSpPr>
        <p:spPr>
          <a:xfrm>
            <a:off x="1141413" y="276226"/>
            <a:ext cx="9905998" cy="857250"/>
          </a:xfrm>
        </p:spPr>
        <p:txBody>
          <a:bodyPr>
            <a:normAutofit/>
          </a:bodyPr>
          <a:lstStyle/>
          <a:p>
            <a:pPr algn="ctr"/>
            <a:r>
              <a:rPr lang="en-IN" sz="2800" dirty="0">
                <a:solidFill>
                  <a:srgbClr val="FFFF00"/>
                </a:solidFill>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319D671A-B141-4441-A3C6-D0E95F49EE2B}"/>
              </a:ext>
            </a:extLst>
          </p:cNvPr>
          <p:cNvSpPr>
            <a:spLocks noGrp="1"/>
          </p:cNvSpPr>
          <p:nvPr>
            <p:ph idx="1"/>
          </p:nvPr>
        </p:nvSpPr>
        <p:spPr>
          <a:xfrm>
            <a:off x="1455737" y="981075"/>
            <a:ext cx="9905999" cy="5600699"/>
          </a:xfrm>
        </p:spPr>
        <p:txBody>
          <a:bodyPr/>
          <a:lstStyle/>
          <a:p>
            <a:pPr marL="0" indent="0">
              <a:buNone/>
            </a:pPr>
            <a:r>
              <a:rPr lang="en-IN" dirty="0">
                <a:latin typeface="Times New Roman" panose="02020603050405020304" pitchFamily="18" charset="0"/>
                <a:cs typeface="Times New Roman" panose="02020603050405020304" pitchFamily="18" charset="0"/>
              </a:rPr>
              <a:t>The loan is one of the most important products of the banking and one of the major revenue generation  for banks . But loan repayment is a difficult task to track and this issue has been persistent since many years although many models have been developed over the years to address this issue , they haven’t produced much accurate results. There have been many frauds worth crores of rupees which ultimately resulted in the loss of trust on banks and lead to decline of Indian Economy. We want to ensure that these frauds are not repeated in future and people’s hard earned money should not be at stake. This is what motivated us to take up this project.</a:t>
            </a:r>
          </a:p>
        </p:txBody>
      </p:sp>
      <p:pic>
        <p:nvPicPr>
          <p:cNvPr id="2050" name="Picture 2" descr="Punjab National Bank Listicles - Manav Rachna Vidyanatariksha">
            <a:extLst>
              <a:ext uri="{FF2B5EF4-FFF2-40B4-BE49-F238E27FC236}">
                <a16:creationId xmlns:a16="http://schemas.microsoft.com/office/drawing/2014/main" id="{C07C31A0-5A6A-41B7-8030-29203FB7EC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4573" y="5133975"/>
            <a:ext cx="3124200" cy="14859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King of Bad Times: CBI forms fresh SIT on Vijay Mallya's bank fraud -  Nation News - Issue Date: Oct 3, 2016">
            <a:extLst>
              <a:ext uri="{FF2B5EF4-FFF2-40B4-BE49-F238E27FC236}">
                <a16:creationId xmlns:a16="http://schemas.microsoft.com/office/drawing/2014/main" id="{796207AD-839E-4712-A6C5-1AB8FEB8A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2" y="5100637"/>
            <a:ext cx="2943225" cy="155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8326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257176"/>
            <a:ext cx="9905998" cy="914400"/>
          </a:xfrm>
        </p:spPr>
        <p:txBody>
          <a:bodyPr>
            <a:normAutofit fontScale="90000"/>
          </a:bodyPr>
          <a:lstStyle/>
          <a:p>
            <a:r>
              <a:rPr lang="en-IN" sz="2800"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         </a:t>
            </a:r>
            <a:r>
              <a:rPr lang="en-IN" sz="3100" b="1" dirty="0">
                <a:solidFill>
                  <a:srgbClr val="FFFF00"/>
                </a:solidFill>
                <a:latin typeface="Times New Roman" panose="02020603050405020304" pitchFamily="18" charset="0"/>
                <a:cs typeface="Times New Roman" panose="02020603050405020304" pitchFamily="18" charset="0"/>
              </a:rPr>
              <a:t>USE CASE DIAGRAM</a:t>
            </a:r>
            <a:br>
              <a:rPr lang="en-IN" sz="4400" dirty="0">
                <a:latin typeface="Times New Roman" panose="02020603050405020304" pitchFamily="18" charset="0"/>
                <a:cs typeface="Times New Roman" panose="02020603050405020304" pitchFamily="18" charset="0"/>
              </a:rPr>
            </a:br>
            <a:endParaRPr lang="en-US" sz="4400" dirty="0">
              <a:latin typeface="Rockwell" panose="02060603020205020403" pitchFamily="18" charset="0"/>
            </a:endParaRPr>
          </a:p>
        </p:txBody>
      </p:sp>
      <p:pic>
        <p:nvPicPr>
          <p:cNvPr id="9" name="Content Placeholder 8">
            <a:extLst>
              <a:ext uri="{FF2B5EF4-FFF2-40B4-BE49-F238E27FC236}">
                <a16:creationId xmlns:a16="http://schemas.microsoft.com/office/drawing/2014/main" id="{BF3C3760-86C3-489B-B2DF-94E6A27E3903}"/>
              </a:ext>
            </a:extLst>
          </p:cNvPr>
          <p:cNvPicPr>
            <a:picLocks noGrp="1" noChangeAspect="1"/>
          </p:cNvPicPr>
          <p:nvPr>
            <p:ph sz="half" idx="1"/>
          </p:nvPr>
        </p:nvPicPr>
        <p:blipFill rotWithShape="1">
          <a:blip r:embed="rId2"/>
          <a:srcRect l="24722" t="23010" r="24769" b="6017"/>
          <a:stretch/>
        </p:blipFill>
        <p:spPr>
          <a:xfrm>
            <a:off x="2818856" y="1171576"/>
            <a:ext cx="6836862" cy="5095874"/>
          </a:xfrm>
        </p:spPr>
      </p:pic>
    </p:spTree>
    <p:extLst>
      <p:ext uri="{BB962C8B-B14F-4D97-AF65-F5344CB8AC3E}">
        <p14:creationId xmlns:p14="http://schemas.microsoft.com/office/powerpoint/2010/main" val="1398410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190501"/>
            <a:ext cx="9905998" cy="676274"/>
          </a:xfrm>
        </p:spPr>
        <p:txBody>
          <a:bodyPr>
            <a:normAutofit fontScale="90000"/>
          </a:bodyPr>
          <a:lstStyle/>
          <a:p>
            <a:r>
              <a:rPr lang="en-IN" sz="2800" dirty="0">
                <a:latin typeface="Times New Roman" panose="02020603050405020304" pitchFamily="18" charset="0"/>
                <a:cs typeface="Times New Roman" panose="02020603050405020304" pitchFamily="18" charset="0"/>
              </a:rPr>
              <a:t>                                        </a:t>
            </a:r>
            <a:r>
              <a:rPr lang="en-IN" sz="3100" b="1" dirty="0">
                <a:solidFill>
                  <a:srgbClr val="FFFF00"/>
                </a:solidFill>
                <a:latin typeface="Times New Roman" panose="02020603050405020304" pitchFamily="18" charset="0"/>
                <a:cs typeface="Times New Roman" panose="02020603050405020304" pitchFamily="18" charset="0"/>
              </a:rPr>
              <a:t>SEQUENCE DIAGRAM</a:t>
            </a:r>
            <a:br>
              <a:rPr lang="en-IN" sz="3100" dirty="0">
                <a:latin typeface="Times New Roman" panose="02020603050405020304" pitchFamily="18" charset="0"/>
                <a:cs typeface="Times New Roman" panose="02020603050405020304" pitchFamily="18" charset="0"/>
              </a:rPr>
            </a:br>
            <a:endParaRPr lang="en-US" sz="3100" dirty="0">
              <a:latin typeface="Rockwell" panose="02060603020205020403" pitchFamily="18" charset="0"/>
            </a:endParaRPr>
          </a:p>
        </p:txBody>
      </p:sp>
      <p:pic>
        <p:nvPicPr>
          <p:cNvPr id="5" name="Picture 4">
            <a:extLst>
              <a:ext uri="{FF2B5EF4-FFF2-40B4-BE49-F238E27FC236}">
                <a16:creationId xmlns:a16="http://schemas.microsoft.com/office/drawing/2014/main" id="{D776381B-F9C8-44D9-B918-44A66875DC1D}"/>
              </a:ext>
            </a:extLst>
          </p:cNvPr>
          <p:cNvPicPr>
            <a:picLocks noChangeAspect="1"/>
          </p:cNvPicPr>
          <p:nvPr/>
        </p:nvPicPr>
        <p:blipFill rotWithShape="1">
          <a:blip r:embed="rId2"/>
          <a:srcRect l="20781" t="23471" r="21640" b="8611"/>
          <a:stretch/>
        </p:blipFill>
        <p:spPr>
          <a:xfrm>
            <a:off x="2238376" y="952499"/>
            <a:ext cx="7934324" cy="5264431"/>
          </a:xfrm>
          <a:prstGeom prst="rect">
            <a:avLst/>
          </a:prstGeom>
        </p:spPr>
      </p:pic>
    </p:spTree>
    <p:extLst>
      <p:ext uri="{BB962C8B-B14F-4D97-AF65-F5344CB8AC3E}">
        <p14:creationId xmlns:p14="http://schemas.microsoft.com/office/powerpoint/2010/main" val="1348318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142875"/>
            <a:ext cx="9905998" cy="733425"/>
          </a:xfrm>
        </p:spPr>
        <p:txBody>
          <a:bodyPr>
            <a:normAutofit fontScale="90000"/>
          </a:bodyPr>
          <a:lstStyle/>
          <a:p>
            <a:r>
              <a:rPr lang="en-IN" sz="2800" b="1" dirty="0">
                <a:latin typeface="Times New Roman" panose="02020603050405020304" pitchFamily="18" charset="0"/>
                <a:cs typeface="Times New Roman" panose="02020603050405020304" pitchFamily="18" charset="0"/>
              </a:rPr>
              <a:t>                                        </a:t>
            </a:r>
            <a:r>
              <a:rPr lang="en-IN" sz="3100" b="1" dirty="0">
                <a:solidFill>
                  <a:srgbClr val="FFFF00"/>
                </a:solidFill>
                <a:latin typeface="Times New Roman" panose="02020603050405020304" pitchFamily="18" charset="0"/>
                <a:cs typeface="Times New Roman" panose="02020603050405020304" pitchFamily="18" charset="0"/>
              </a:rPr>
              <a:t>ACTIVITY DIAGRAM</a:t>
            </a:r>
            <a:br>
              <a:rPr lang="en-IN" sz="2800" dirty="0">
                <a:latin typeface="Times New Roman" panose="02020603050405020304" pitchFamily="18" charset="0"/>
                <a:cs typeface="Times New Roman" panose="02020603050405020304" pitchFamily="18" charset="0"/>
              </a:rPr>
            </a:br>
            <a:endParaRPr lang="en-US" sz="2800" dirty="0">
              <a:latin typeface="Rockwell" panose="02060603020205020403" pitchFamily="18" charset="0"/>
            </a:endParaRPr>
          </a:p>
        </p:txBody>
      </p:sp>
      <p:pic>
        <p:nvPicPr>
          <p:cNvPr id="14" name="Content Placeholder 13">
            <a:extLst>
              <a:ext uri="{FF2B5EF4-FFF2-40B4-BE49-F238E27FC236}">
                <a16:creationId xmlns:a16="http://schemas.microsoft.com/office/drawing/2014/main" id="{5084F8FA-4071-4248-B324-330AF44A8008}"/>
              </a:ext>
            </a:extLst>
          </p:cNvPr>
          <p:cNvPicPr>
            <a:picLocks noGrp="1" noChangeAspect="1"/>
          </p:cNvPicPr>
          <p:nvPr>
            <p:ph idx="1"/>
          </p:nvPr>
        </p:nvPicPr>
        <p:blipFill rotWithShape="1">
          <a:blip r:embed="rId2"/>
          <a:srcRect l="17343" t="6549" r="31136" b="12213"/>
          <a:stretch/>
        </p:blipFill>
        <p:spPr>
          <a:xfrm>
            <a:off x="1885950" y="1038225"/>
            <a:ext cx="9161461" cy="5267025"/>
          </a:xfrm>
        </p:spPr>
      </p:pic>
    </p:spTree>
    <p:extLst>
      <p:ext uri="{BB962C8B-B14F-4D97-AF65-F5344CB8AC3E}">
        <p14:creationId xmlns:p14="http://schemas.microsoft.com/office/powerpoint/2010/main" val="2919556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0"/>
            <a:ext cx="9905998" cy="1228725"/>
          </a:xfrm>
        </p:spPr>
        <p:txBody>
          <a:bodyPr>
            <a:normAutofit/>
          </a:bodyPr>
          <a:lstStyle/>
          <a:p>
            <a:r>
              <a:rPr lang="en-IN" sz="2800" dirty="0">
                <a:solidFill>
                  <a:srgbClr val="FFFF00"/>
                </a:solidFill>
                <a:latin typeface="Times New Roman" panose="02020603050405020304" pitchFamily="18" charset="0"/>
                <a:cs typeface="Times New Roman" panose="02020603050405020304" pitchFamily="18" charset="0"/>
              </a:rPr>
              <a:t>                               </a:t>
            </a:r>
            <a:r>
              <a:rPr lang="en-IN" sz="2800" b="1" dirty="0">
                <a:solidFill>
                  <a:srgbClr val="FFFF00"/>
                </a:solidFill>
                <a:latin typeface="Times New Roman" panose="02020603050405020304" pitchFamily="18" charset="0"/>
                <a:cs typeface="Times New Roman" panose="02020603050405020304" pitchFamily="18" charset="0"/>
              </a:rPr>
              <a:t>ARCHITECTURE DIAGRAM</a:t>
            </a:r>
            <a:br>
              <a:rPr lang="en-IN" sz="4400" b="1" dirty="0">
                <a:latin typeface="Times New Roman" panose="02020603050405020304" pitchFamily="18" charset="0"/>
                <a:cs typeface="Times New Roman" panose="02020603050405020304" pitchFamily="18" charset="0"/>
              </a:rPr>
            </a:br>
            <a:endParaRPr lang="en-US" sz="4400" b="1" dirty="0">
              <a:latin typeface="Rockwell" panose="02060603020205020403" pitchFamily="18" charset="0"/>
            </a:endParaRPr>
          </a:p>
        </p:txBody>
      </p:sp>
      <p:pic>
        <p:nvPicPr>
          <p:cNvPr id="10" name="Picture 9">
            <a:extLst>
              <a:ext uri="{FF2B5EF4-FFF2-40B4-BE49-F238E27FC236}">
                <a16:creationId xmlns:a16="http://schemas.microsoft.com/office/drawing/2014/main" id="{EF20BC23-23CD-403E-B1EF-95CBE01BAC7F}"/>
              </a:ext>
            </a:extLst>
          </p:cNvPr>
          <p:cNvPicPr>
            <a:picLocks noChangeAspect="1"/>
          </p:cNvPicPr>
          <p:nvPr/>
        </p:nvPicPr>
        <p:blipFill rotWithShape="1">
          <a:blip r:embed="rId2"/>
          <a:srcRect l="12451" t="27702" r="39854" b="11068"/>
          <a:stretch/>
        </p:blipFill>
        <p:spPr>
          <a:xfrm>
            <a:off x="2969472" y="1172363"/>
            <a:ext cx="6249879" cy="4513273"/>
          </a:xfrm>
          <a:prstGeom prst="rect">
            <a:avLst/>
          </a:prstGeom>
        </p:spPr>
      </p:pic>
    </p:spTree>
    <p:extLst>
      <p:ext uri="{BB962C8B-B14F-4D97-AF65-F5344CB8AC3E}">
        <p14:creationId xmlns:p14="http://schemas.microsoft.com/office/powerpoint/2010/main" val="1902613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ase Study — Loan Prediction. Loan Prediction — from START TO END | by  Vishnu Vardhan | Medium">
            <a:extLst>
              <a:ext uri="{FF2B5EF4-FFF2-40B4-BE49-F238E27FC236}">
                <a16:creationId xmlns:a16="http://schemas.microsoft.com/office/drawing/2014/main" id="{1526958C-6FFC-4D41-A98F-85077EC4A0E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93" t="937" r="2026" b="2130"/>
          <a:stretch/>
        </p:blipFill>
        <p:spPr bwMode="auto">
          <a:xfrm>
            <a:off x="561975" y="890586"/>
            <a:ext cx="4943475" cy="54197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D842D4D-DBA8-4C5F-B628-27F6CA8391C1}"/>
              </a:ext>
            </a:extLst>
          </p:cNvPr>
          <p:cNvSpPr txBox="1"/>
          <p:nvPr/>
        </p:nvSpPr>
        <p:spPr>
          <a:xfrm>
            <a:off x="3128962" y="201098"/>
            <a:ext cx="6105524" cy="523220"/>
          </a:xfrm>
          <a:prstGeom prst="rect">
            <a:avLst/>
          </a:prstGeom>
          <a:noFill/>
        </p:spPr>
        <p:txBody>
          <a:bodyPr wrap="square">
            <a:spAutoFit/>
          </a:bodyPr>
          <a:lstStyle/>
          <a:p>
            <a:r>
              <a:rPr lang="en-IN" sz="2800" b="1" dirty="0">
                <a:solidFill>
                  <a:srgbClr val="FFFF00"/>
                </a:solidFill>
                <a:latin typeface="Times New Roman" panose="02020603050405020304" pitchFamily="18" charset="0"/>
                <a:cs typeface="Times New Roman" panose="02020603050405020304" pitchFamily="18" charset="0"/>
              </a:rPr>
              <a:t>DATASET DESCRIPTION</a:t>
            </a:r>
          </a:p>
        </p:txBody>
      </p:sp>
      <p:sp>
        <p:nvSpPr>
          <p:cNvPr id="6" name="TextBox 5">
            <a:extLst>
              <a:ext uri="{FF2B5EF4-FFF2-40B4-BE49-F238E27FC236}">
                <a16:creationId xmlns:a16="http://schemas.microsoft.com/office/drawing/2014/main" id="{C1FC2352-3EF4-40C3-87DF-BD1B0772DCCE}"/>
              </a:ext>
            </a:extLst>
          </p:cNvPr>
          <p:cNvSpPr txBox="1"/>
          <p:nvPr/>
        </p:nvSpPr>
        <p:spPr>
          <a:xfrm>
            <a:off x="6438900" y="890586"/>
            <a:ext cx="4819650" cy="3816429"/>
          </a:xfrm>
          <a:prstGeom prst="rect">
            <a:avLst/>
          </a:prstGeom>
          <a:noFill/>
        </p:spPr>
        <p:txBody>
          <a:bodyPr wrap="square" rtlCol="0">
            <a:spAutoFit/>
          </a:bodyPr>
          <a:lstStyle/>
          <a:p>
            <a:pPr algn="just"/>
            <a:r>
              <a:rPr lang="en-IN" sz="2200" b="1" dirty="0" err="1">
                <a:solidFill>
                  <a:srgbClr val="FFFF00"/>
                </a:solidFill>
                <a:latin typeface="Times New Roman" panose="02020603050405020304" pitchFamily="18" charset="0"/>
                <a:cs typeface="Times New Roman" panose="02020603050405020304" pitchFamily="18" charset="0"/>
              </a:rPr>
              <a:t>DataSet</a:t>
            </a:r>
            <a:r>
              <a:rPr lang="en-IN" sz="2200" b="1" dirty="0">
                <a:solidFill>
                  <a:srgbClr val="FFFF00"/>
                </a:solidFill>
                <a:latin typeface="Times New Roman" panose="02020603050405020304" pitchFamily="18" charset="0"/>
                <a:cs typeface="Times New Roman" panose="02020603050405020304" pitchFamily="18" charset="0"/>
              </a:rPr>
              <a:t> Link:</a:t>
            </a:r>
          </a:p>
          <a:p>
            <a:pPr algn="just"/>
            <a:r>
              <a:rPr lang="en-IN" sz="2200" dirty="0">
                <a:latin typeface="Times New Roman" panose="02020603050405020304" pitchFamily="18" charset="0"/>
                <a:cs typeface="Times New Roman" panose="02020603050405020304" pitchFamily="18" charset="0"/>
              </a:rPr>
              <a:t>https://www.kaggle.com/altruistdelhite04/loan-prediction-problem-dataset</a:t>
            </a:r>
          </a:p>
          <a:p>
            <a:pPr algn="just"/>
            <a:endParaRPr lang="en-IN" sz="2200" dirty="0">
              <a:latin typeface="Times New Roman" panose="02020603050405020304" pitchFamily="18" charset="0"/>
              <a:cs typeface="Times New Roman" panose="02020603050405020304" pitchFamily="18" charset="0"/>
            </a:endParaRPr>
          </a:p>
          <a:p>
            <a:pPr algn="just"/>
            <a:r>
              <a:rPr lang="en-IN" sz="2200" b="1" dirty="0">
                <a:solidFill>
                  <a:srgbClr val="FFFF00"/>
                </a:solidFill>
                <a:latin typeface="Times New Roman" panose="02020603050405020304" pitchFamily="18" charset="0"/>
                <a:cs typeface="Times New Roman" panose="02020603050405020304" pitchFamily="18" charset="0"/>
              </a:rPr>
              <a:t>Number of tuples:</a:t>
            </a:r>
            <a:r>
              <a:rPr lang="en-IN" sz="2200" dirty="0">
                <a:latin typeface="Times New Roman" panose="02020603050405020304" pitchFamily="18" charset="0"/>
                <a:cs typeface="Times New Roman" panose="02020603050405020304" pitchFamily="18" charset="0"/>
              </a:rPr>
              <a:t> 367</a:t>
            </a:r>
          </a:p>
          <a:p>
            <a:pPr algn="just"/>
            <a:endParaRPr lang="en-IN" sz="2200" dirty="0">
              <a:latin typeface="Times New Roman" panose="02020603050405020304" pitchFamily="18" charset="0"/>
              <a:cs typeface="Times New Roman" panose="02020603050405020304" pitchFamily="18" charset="0"/>
            </a:endParaRPr>
          </a:p>
          <a:p>
            <a:pPr algn="just"/>
            <a:r>
              <a:rPr lang="en-IN" sz="2200" b="1" dirty="0">
                <a:solidFill>
                  <a:srgbClr val="FFFF00"/>
                </a:solidFill>
                <a:latin typeface="Times New Roman" panose="02020603050405020304" pitchFamily="18" charset="0"/>
                <a:cs typeface="Times New Roman" panose="02020603050405020304" pitchFamily="18" charset="0"/>
              </a:rPr>
              <a:t>Algorithms :</a:t>
            </a:r>
            <a:r>
              <a:rPr lang="en-IN" sz="2200" dirty="0">
                <a:latin typeface="Times New Roman" panose="02020603050405020304" pitchFamily="18" charset="0"/>
                <a:cs typeface="Times New Roman" panose="02020603050405020304" pitchFamily="18" charset="0"/>
              </a:rPr>
              <a:t> </a:t>
            </a:r>
          </a:p>
          <a:p>
            <a:pPr algn="just"/>
            <a:endParaRPr lang="en-IN" sz="2200" dirty="0">
              <a:latin typeface="Times New Roman" panose="02020603050405020304" pitchFamily="18" charset="0"/>
              <a:cs typeface="Times New Roman" panose="02020603050405020304" pitchFamily="18" charset="0"/>
            </a:endParaRPr>
          </a:p>
          <a:p>
            <a:pPr algn="just"/>
            <a:r>
              <a:rPr lang="en-IN" sz="2200" dirty="0">
                <a:latin typeface="Times New Roman" panose="02020603050405020304" pitchFamily="18" charset="0"/>
                <a:cs typeface="Times New Roman" panose="02020603050405020304" pitchFamily="18" charset="0"/>
              </a:rPr>
              <a:t>1.Decision Tree</a:t>
            </a:r>
          </a:p>
          <a:p>
            <a:pPr algn="just"/>
            <a:r>
              <a:rPr lang="en-IN" sz="2200" dirty="0">
                <a:latin typeface="Times New Roman" panose="02020603050405020304" pitchFamily="18" charset="0"/>
                <a:cs typeface="Times New Roman" panose="02020603050405020304" pitchFamily="18" charset="0"/>
              </a:rPr>
              <a:t>2.KNN</a:t>
            </a:r>
          </a:p>
          <a:p>
            <a:pPr algn="just"/>
            <a:r>
              <a:rPr lang="en-IN" sz="2200" dirty="0">
                <a:latin typeface="Times New Roman" panose="02020603050405020304" pitchFamily="18" charset="0"/>
                <a:cs typeface="Times New Roman" panose="02020603050405020304" pitchFamily="18" charset="0"/>
              </a:rPr>
              <a:t>3.Logistic Regression</a:t>
            </a:r>
          </a:p>
        </p:txBody>
      </p:sp>
    </p:spTree>
    <p:extLst>
      <p:ext uri="{BB962C8B-B14F-4D97-AF65-F5344CB8AC3E}">
        <p14:creationId xmlns:p14="http://schemas.microsoft.com/office/powerpoint/2010/main" val="2952786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CF5C5-C0E4-4714-8E18-FD218FC7259E}"/>
              </a:ext>
            </a:extLst>
          </p:cNvPr>
          <p:cNvSpPr>
            <a:spLocks noGrp="1"/>
          </p:cNvSpPr>
          <p:nvPr>
            <p:ph type="ctrTitle"/>
          </p:nvPr>
        </p:nvSpPr>
        <p:spPr>
          <a:xfrm>
            <a:off x="1876424" y="123826"/>
            <a:ext cx="8791575" cy="781049"/>
          </a:xfrm>
        </p:spPr>
        <p:txBody>
          <a:bodyPr>
            <a:normAutofit/>
          </a:bodyPr>
          <a:lstStyle/>
          <a:p>
            <a:r>
              <a:rPr lang="en-US" sz="2800" dirty="0">
                <a:solidFill>
                  <a:srgbClr val="FFFF00"/>
                </a:solidFill>
                <a:latin typeface="Times New Roman" panose="02020603050405020304" pitchFamily="18" charset="0"/>
                <a:cs typeface="Times New Roman" panose="02020603050405020304" pitchFamily="18" charset="0"/>
              </a:rPr>
              <a:t>			       </a:t>
            </a:r>
            <a:r>
              <a:rPr lang="en-US" sz="2800" b="1" dirty="0">
                <a:solidFill>
                  <a:srgbClr val="FFFF00"/>
                </a:solidFill>
                <a:latin typeface="Times New Roman" panose="02020603050405020304" pitchFamily="18" charset="0"/>
                <a:cs typeface="Times New Roman" panose="02020603050405020304" pitchFamily="18" charset="0"/>
              </a:rPr>
              <a:t>REFERENCES</a:t>
            </a:r>
            <a:endParaRPr lang="en-IN" sz="2800" b="1" dirty="0">
              <a:solidFill>
                <a:srgbClr val="FFFF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4D22209-D412-4694-8968-D389707A5F76}"/>
              </a:ext>
            </a:extLst>
          </p:cNvPr>
          <p:cNvSpPr>
            <a:spLocks noGrp="1"/>
          </p:cNvSpPr>
          <p:nvPr>
            <p:ph type="subTitle" idx="1"/>
          </p:nvPr>
        </p:nvSpPr>
        <p:spPr>
          <a:xfrm>
            <a:off x="1876424" y="971550"/>
            <a:ext cx="8791575" cy="5524500"/>
          </a:xfrm>
        </p:spPr>
        <p:txBody>
          <a:bodyPr>
            <a:normAutofit lnSpcReduction="10000"/>
          </a:bodyPr>
          <a:lstStyle/>
          <a:p>
            <a:pPr marL="342900" indent="-342900">
              <a:buAutoNum type="arabicPeriod"/>
            </a:pPr>
            <a:r>
              <a:rPr lang="en-IN" sz="1800" dirty="0">
                <a:solidFill>
                  <a:schemeClr val="tx1"/>
                </a:solidFill>
                <a:latin typeface="Times New Roman" panose="02020603050405020304" pitchFamily="18" charset="0"/>
                <a:cs typeface="Times New Roman" panose="02020603050405020304" pitchFamily="18" charset="0"/>
              </a:rPr>
              <a:t>Prediction of Loan Approval using Machine Learning Technique [1] Sourav Kumar, [2] Amit Kumar Goel [1][2] </a:t>
            </a:r>
            <a:r>
              <a:rPr lang="en-IN" sz="1800" dirty="0" err="1">
                <a:solidFill>
                  <a:schemeClr val="tx1"/>
                </a:solidFill>
                <a:latin typeface="Times New Roman" panose="02020603050405020304" pitchFamily="18" charset="0"/>
                <a:cs typeface="Times New Roman" panose="02020603050405020304" pitchFamily="18" charset="0"/>
              </a:rPr>
              <a:t>Galgotias</a:t>
            </a:r>
            <a:r>
              <a:rPr lang="en-IN" sz="1800" dirty="0">
                <a:solidFill>
                  <a:schemeClr val="tx1"/>
                </a:solidFill>
                <a:latin typeface="Times New Roman" panose="02020603050405020304" pitchFamily="18" charset="0"/>
                <a:cs typeface="Times New Roman" panose="02020603050405020304" pitchFamily="18" charset="0"/>
              </a:rPr>
              <a:t> University, Greater Noida, India ,</a:t>
            </a:r>
            <a:r>
              <a:rPr lang="en-US" sz="1600" dirty="0">
                <a:solidFill>
                  <a:schemeClr val="tx1"/>
                </a:solidFill>
              </a:rPr>
              <a:t> </a:t>
            </a:r>
            <a:r>
              <a:rPr lang="en-US" sz="1800" dirty="0">
                <a:solidFill>
                  <a:schemeClr val="tx1"/>
                </a:solidFill>
                <a:latin typeface="Times New Roman" panose="02020603050405020304" pitchFamily="18" charset="0"/>
                <a:cs typeface="Times New Roman" panose="02020603050405020304" pitchFamily="18" charset="0"/>
              </a:rPr>
              <a:t>International Journal of Advanced Science and Technology Vol. 29, No. 6s, (2020), pp. 4152 – 4161</a:t>
            </a:r>
          </a:p>
          <a:p>
            <a:pPr marL="342900" indent="-342900">
              <a:buFont typeface="Arial" panose="020B0604020202020204" pitchFamily="34" charset="0"/>
              <a:buAutoNum type="arabicPeriod"/>
            </a:pPr>
            <a:r>
              <a:rPr lang="en-US" sz="1800" i="0" dirty="0">
                <a:solidFill>
                  <a:schemeClr val="tx1"/>
                </a:solidFill>
                <a:effectLst/>
                <a:latin typeface="Times New Roman" panose="02020603050405020304" pitchFamily="18" charset="0"/>
                <a:cs typeface="Times New Roman" panose="02020603050405020304" pitchFamily="18" charset="0"/>
              </a:rPr>
              <a:t>Predictive and probabilistic approach using logistic regression: Application to prediction of loan approval by ASHLESHA VAIDYA ,IEEE PUBLISHER ,</a:t>
            </a:r>
            <a:r>
              <a:rPr lang="en-US" sz="1600" b="1" i="0" dirty="0">
                <a:solidFill>
                  <a:srgbClr val="333333"/>
                </a:solidFill>
                <a:effectLst/>
                <a:latin typeface="Arial" panose="020B0604020202020204" pitchFamily="34" charset="0"/>
              </a:rPr>
              <a:t> </a:t>
            </a:r>
            <a:r>
              <a:rPr lang="en-US" sz="1800" b="1" i="0" dirty="0">
                <a:solidFill>
                  <a:schemeClr val="tx1"/>
                </a:solidFill>
                <a:effectLst/>
                <a:latin typeface="Times New Roman" panose="02020603050405020304" pitchFamily="18" charset="0"/>
                <a:cs typeface="Times New Roman" panose="02020603050405020304" pitchFamily="18" charset="0"/>
              </a:rPr>
              <a:t>Published in: </a:t>
            </a:r>
            <a:r>
              <a:rPr lang="en-US" sz="1800" b="0" i="0" strike="noStrike"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2017 8th International Conference on Computing, Communication and Networking Technologies (ICCCNT)</a:t>
            </a:r>
            <a:endParaRPr lang="en-US" sz="1800" b="0" i="0" strike="noStrike" dirty="0">
              <a:solidFill>
                <a:schemeClr val="tx1"/>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AutoNum type="arabicPeriod"/>
            </a:pPr>
            <a:r>
              <a:rPr lang="en-IN" sz="1800" dirty="0">
                <a:solidFill>
                  <a:schemeClr val="tx1"/>
                </a:solidFill>
                <a:latin typeface="Times New Roman" panose="02020603050405020304" pitchFamily="18" charset="0"/>
                <a:cs typeface="Times New Roman" panose="02020603050405020304" pitchFamily="18" charset="0"/>
              </a:rPr>
              <a:t>LOAN APPROVAL PREDICTION BASED ON MACHINE LEARNING Deepak Ishwar Gouda1, Ashok Kumar A2, Anil </a:t>
            </a:r>
            <a:r>
              <a:rPr lang="en-IN" sz="1800" dirty="0" err="1">
                <a:solidFill>
                  <a:schemeClr val="tx1"/>
                </a:solidFill>
                <a:latin typeface="Times New Roman" panose="02020603050405020304" pitchFamily="18" charset="0"/>
                <a:cs typeface="Times New Roman" panose="02020603050405020304" pitchFamily="18" charset="0"/>
              </a:rPr>
              <a:t>Manjunatha</a:t>
            </a:r>
            <a:r>
              <a:rPr lang="en-IN" sz="1800" dirty="0">
                <a:solidFill>
                  <a:schemeClr val="tx1"/>
                </a:solidFill>
                <a:latin typeface="Times New Roman" panose="02020603050405020304" pitchFamily="18" charset="0"/>
                <a:cs typeface="Times New Roman" panose="02020603050405020304" pitchFamily="18" charset="0"/>
              </a:rPr>
              <a:t> Madivala3, </a:t>
            </a:r>
            <a:r>
              <a:rPr lang="en-IN" sz="1800" dirty="0" err="1">
                <a:solidFill>
                  <a:schemeClr val="tx1"/>
                </a:solidFill>
                <a:latin typeface="Times New Roman" panose="02020603050405020304" pitchFamily="18" charset="0"/>
                <a:cs typeface="Times New Roman" panose="02020603050405020304" pitchFamily="18" charset="0"/>
              </a:rPr>
              <a:t>Dilip</a:t>
            </a:r>
            <a:r>
              <a:rPr lang="en-IN" sz="1800" dirty="0">
                <a:solidFill>
                  <a:schemeClr val="tx1"/>
                </a:solidFill>
                <a:latin typeface="Times New Roman" panose="02020603050405020304" pitchFamily="18" charset="0"/>
                <a:cs typeface="Times New Roman" panose="02020603050405020304" pitchFamily="18" charset="0"/>
              </a:rPr>
              <a:t> Kumar R4, Dr.Ravikumar5 1,2,3,4B.E. Student, Department of CSE, Sir M Visvesvaraya Institute of Technology, VTU, Bengaluru, Associate Professor.</a:t>
            </a:r>
          </a:p>
          <a:p>
            <a:pPr marL="342900" indent="-342900">
              <a:buFont typeface="Arial" panose="020B0604020202020204" pitchFamily="34" charset="0"/>
              <a:buAutoNum type="arabicPeriod"/>
            </a:pPr>
            <a:r>
              <a:rPr lang="en-US" sz="1800" i="0" dirty="0">
                <a:solidFill>
                  <a:schemeClr val="tx1"/>
                </a:solidFill>
                <a:effectLst/>
                <a:latin typeface="Times New Roman" panose="02020603050405020304" pitchFamily="18" charset="0"/>
                <a:cs typeface="Times New Roman" panose="02020603050405020304" pitchFamily="18" charset="0"/>
              </a:rPr>
              <a:t>Algorithm &amp; module reference for Azure Machine Learning designer</a:t>
            </a:r>
          </a:p>
          <a:p>
            <a:pPr marL="342900" indent="-342900">
              <a:buFont typeface="Arial" panose="020B0604020202020204" pitchFamily="34" charset="0"/>
              <a:buAutoNum type="arabicPeriod"/>
            </a:pP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996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1A7CA5-F69B-47F8-98A0-B27761AC0765}"/>
              </a:ext>
            </a:extLst>
          </p:cNvPr>
          <p:cNvSpPr txBox="1"/>
          <p:nvPr/>
        </p:nvSpPr>
        <p:spPr>
          <a:xfrm>
            <a:off x="1733551" y="2438400"/>
            <a:ext cx="9182100" cy="646331"/>
          </a:xfrm>
          <a:prstGeom prst="rect">
            <a:avLst/>
          </a:prstGeom>
          <a:noFill/>
        </p:spPr>
        <p:txBody>
          <a:bodyPr wrap="square" rtlCol="0">
            <a:spAutoFit/>
          </a:bodyPr>
          <a:lstStyle/>
          <a:p>
            <a:pPr algn="ctr"/>
            <a:r>
              <a:rPr lang="en-IN" sz="3600"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“Safe Loans Leads To Flourished Nation…”</a:t>
            </a:r>
          </a:p>
        </p:txBody>
      </p:sp>
      <p:sp>
        <p:nvSpPr>
          <p:cNvPr id="5" name="TextBox 4">
            <a:extLst>
              <a:ext uri="{FF2B5EF4-FFF2-40B4-BE49-F238E27FC236}">
                <a16:creationId xmlns:a16="http://schemas.microsoft.com/office/drawing/2014/main" id="{F10B2543-6CBF-4E92-846A-DFF3AB8EC707}"/>
              </a:ext>
            </a:extLst>
          </p:cNvPr>
          <p:cNvSpPr txBox="1"/>
          <p:nvPr/>
        </p:nvSpPr>
        <p:spPr>
          <a:xfrm>
            <a:off x="4029075" y="3781425"/>
            <a:ext cx="3990975" cy="646331"/>
          </a:xfrm>
          <a:prstGeom prst="rect">
            <a:avLst/>
          </a:prstGeom>
          <a:noFill/>
        </p:spPr>
        <p:txBody>
          <a:bodyPr wrap="square" rtlCol="0">
            <a:spAutoFit/>
          </a:bodyPr>
          <a:lstStyle/>
          <a:p>
            <a:pPr algn="ctr"/>
            <a:r>
              <a:rPr lang="en-IN" sz="3600"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061721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1A292-D138-49F6-A362-F0E55519D76F}"/>
              </a:ext>
            </a:extLst>
          </p:cNvPr>
          <p:cNvSpPr>
            <a:spLocks noGrp="1"/>
          </p:cNvSpPr>
          <p:nvPr>
            <p:ph type="title"/>
          </p:nvPr>
        </p:nvSpPr>
        <p:spPr>
          <a:xfrm>
            <a:off x="1141413" y="76200"/>
            <a:ext cx="9905998" cy="990599"/>
          </a:xfrm>
        </p:spPr>
        <p:txBody>
          <a:bodyPr>
            <a:normAutofit/>
          </a:bodyPr>
          <a:lstStyle/>
          <a:p>
            <a:r>
              <a:rPr lang="en-IN" sz="2800" b="1" dirty="0">
                <a:solidFill>
                  <a:srgbClr val="FFFF00"/>
                </a:solidFill>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0DD4969E-73C3-438E-B041-7488F16202B0}"/>
              </a:ext>
            </a:extLst>
          </p:cNvPr>
          <p:cNvSpPr>
            <a:spLocks noGrp="1"/>
          </p:cNvSpPr>
          <p:nvPr>
            <p:ph idx="1"/>
          </p:nvPr>
        </p:nvSpPr>
        <p:spPr>
          <a:xfrm>
            <a:off x="1217612" y="1238250"/>
            <a:ext cx="9905999" cy="4667250"/>
          </a:xfrm>
        </p:spPr>
        <p:txBody>
          <a:bodyPr>
            <a:normAutofit fontScale="25000" lnSpcReduction="20000"/>
          </a:bodyPr>
          <a:lstStyle/>
          <a:p>
            <a:pPr marL="0" indent="0" algn="just">
              <a:buNone/>
            </a:pPr>
            <a:r>
              <a:rPr lang="en-IN" sz="8800" dirty="0">
                <a:effectLst/>
                <a:latin typeface="Times New Roman" panose="02020603050405020304" pitchFamily="18" charset="0"/>
                <a:ea typeface="Calibri" panose="020F0502020204030204" pitchFamily="34" charset="0"/>
                <a:cs typeface="Times New Roman" panose="02020603050405020304" pitchFamily="18" charset="0"/>
              </a:rPr>
              <a:t>Due to the enhancement in the banking sector, lots of people are applying for bank loans but the bank has its limited assets which it has to grant to limited people only, so finding out to whom the loan can be granted which will be a safer option for the bank is a typical process. By predicting the loan defaulters, the bank can reduce its Non- Performing Assets. So, this can be done by selecting the safe person so as to save lots of bank efforts and assets. Loan Prediction is very helpful for employee of banks as well as for the applicant also. The applicant can also predict whether he can borrow from a particular bank based on certain input parameters. This is done by analysing  the previous records of the people using the machine learning model which give the most accurate result .The Loan Prediction System can automatically predict using certain parameters that are taking part in loan processing and on new test data same features are processed with respect to their associated weight .It can be used to check whether the applicant loan can be sanctioned or not.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2384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361343"/>
            <a:ext cx="9905998" cy="943582"/>
          </a:xfrm>
        </p:spPr>
        <p:txBody>
          <a:bodyPr>
            <a:normAutofit/>
          </a:bodyPr>
          <a:lstStyle/>
          <a:p>
            <a:r>
              <a:rPr lang="en-US" sz="2800" b="1" dirty="0">
                <a:solidFill>
                  <a:srgbClr val="FFFF00"/>
                </a:solidFill>
                <a:latin typeface="Times New Roman" panose="02020603050405020304" pitchFamily="18" charset="0"/>
                <a:cs typeface="Times New Roman" panose="02020603050405020304" pitchFamily="18" charset="0"/>
              </a:rPr>
              <a:t>INTRODUCTION</a:t>
            </a:r>
          </a:p>
        </p:txBody>
      </p:sp>
      <p:graphicFrame>
        <p:nvGraphicFramePr>
          <p:cNvPr id="4" name="Content Placeholder 3">
            <a:extLst>
              <a:ext uri="{FF2B5EF4-FFF2-40B4-BE49-F238E27FC236}">
                <a16:creationId xmlns:a16="http://schemas.microsoft.com/office/drawing/2014/main" id="{8D4F1745-A55E-4835-88EB-BC637121B608}"/>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017464777"/>
              </p:ext>
            </p:extLst>
          </p:nvPr>
        </p:nvGraphicFramePr>
        <p:xfrm>
          <a:off x="1141411" y="1562707"/>
          <a:ext cx="9906000" cy="4837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3689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009650" y="142876"/>
            <a:ext cx="10829925" cy="1333500"/>
          </a:xfrm>
        </p:spPr>
        <p:txBody>
          <a:bodyPr>
            <a:normAutofit/>
          </a:bodyPr>
          <a:lstStyle/>
          <a:p>
            <a:pPr algn="ctr"/>
            <a:r>
              <a:rPr lang="en-US" sz="2800" b="1" dirty="0">
                <a:solidFill>
                  <a:srgbClr val="FFFF00"/>
                </a:solidFill>
                <a:latin typeface="Times New Roman" panose="02020603050405020304" pitchFamily="18" charset="0"/>
                <a:cs typeface="Times New Roman" panose="02020603050405020304" pitchFamily="18" charset="0"/>
              </a:rPr>
              <a:t>LITERATURE REVIEW AND LIMITATIONS OF EXISTING WORK</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476375"/>
            <a:ext cx="10279063" cy="5105400"/>
          </a:xfrm>
        </p:spPr>
        <p:txBody>
          <a:bodyPr>
            <a:normAutofit fontScale="40000" lnSpcReduction="20000"/>
          </a:bodyPr>
          <a:lstStyle/>
          <a:p>
            <a:pPr marL="0" indent="0" algn="just">
              <a:buNone/>
            </a:pPr>
            <a:r>
              <a:rPr lang="en-US" sz="6000" dirty="0">
                <a:latin typeface="Times New Roman" panose="02020603050405020304" pitchFamily="18" charset="0"/>
                <a:cs typeface="Times New Roman" panose="02020603050405020304" pitchFamily="18" charset="0"/>
              </a:rPr>
              <a:t>Machine learning helps to learn data from its own experience and in prediction and decision of data. It has brought the revolution in the field of computer science because data is the most important thing in the world. To analyze data, Machine Learning has given many solutions by its algorithms. We have gone through many papers before beginning to develop this model to collect information . In one of the approaches  data was collected and pre-processed, applied to the ML models, training followed by testing the data. During the pre-processing stage, the detection and removal of outliers and imputation removal processing were carried out. In the present method, SVM, DT, KNN and gradient boosting models were employed to predict the possibilities of current status regarding the loan approval process. The conventional 80:20 rule was adopted to split the dataset into training and testing processes. Experimentation concluded that, DT has significantly higher loan prediction accuracy than the other models.</a:t>
            </a:r>
          </a:p>
          <a:p>
            <a:endParaRPr lang="en-US" sz="1050" dirty="0"/>
          </a:p>
          <a:p>
            <a:endParaRPr lang="en-US" sz="16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172179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4CAE88-794E-4052-B6A8-30CD3C95DFCC}"/>
              </a:ext>
            </a:extLst>
          </p:cNvPr>
          <p:cNvSpPr>
            <a:spLocks noGrp="1"/>
          </p:cNvSpPr>
          <p:nvPr>
            <p:ph idx="1"/>
          </p:nvPr>
        </p:nvSpPr>
        <p:spPr>
          <a:xfrm>
            <a:off x="1406013" y="914399"/>
            <a:ext cx="9905999" cy="4672475"/>
          </a:xfrm>
        </p:spPr>
        <p:txBody>
          <a:bodyPr>
            <a:normAutofit fontScale="92500" lnSpcReduction="10000"/>
          </a:bodyPr>
          <a:lstStyle/>
          <a:p>
            <a:pPr marL="0" indent="0" algn="just">
              <a:buNone/>
            </a:pPr>
            <a:r>
              <a:rPr lang="en-US" sz="2600" b="1" dirty="0">
                <a:solidFill>
                  <a:srgbClr val="FFFF00"/>
                </a:solidFill>
                <a:latin typeface="Times New Roman" panose="02020603050405020304" pitchFamily="18" charset="0"/>
                <a:cs typeface="Times New Roman" panose="02020603050405020304" pitchFamily="18" charset="0"/>
              </a:rPr>
              <a:t>CONTD…</a:t>
            </a:r>
          </a:p>
          <a:p>
            <a:pPr marL="0" indent="0" algn="just">
              <a:buNone/>
            </a:pPr>
            <a:r>
              <a:rPr lang="en-US" sz="2600" dirty="0">
                <a:latin typeface="Times New Roman" panose="02020603050405020304" pitchFamily="18" charset="0"/>
                <a:cs typeface="Times New Roman" panose="02020603050405020304" pitchFamily="18" charset="0"/>
              </a:rPr>
              <a:t>In another approach data mining was used to develop a model and the system has 3 components- preprocessing, classification and database </a:t>
            </a:r>
            <a:r>
              <a:rPr lang="en-US" sz="2600" dirty="0" err="1">
                <a:latin typeface="Times New Roman" panose="02020603050405020304" pitchFamily="18" charset="0"/>
                <a:cs typeface="Times New Roman" panose="02020603050405020304" pitchFamily="18" charset="0"/>
              </a:rPr>
              <a:t>updation</a:t>
            </a:r>
            <a:r>
              <a:rPr lang="en-US" sz="2600" dirty="0">
                <a:latin typeface="Times New Roman" panose="02020603050405020304" pitchFamily="18" charset="0"/>
                <a:cs typeface="Times New Roman" panose="02020603050405020304" pitchFamily="18" charset="0"/>
              </a:rPr>
              <a:t> . KNN, Binning and naïve-</a:t>
            </a:r>
            <a:r>
              <a:rPr lang="en-US" sz="2600" dirty="0" err="1">
                <a:latin typeface="Times New Roman" panose="02020603050405020304" pitchFamily="18" charset="0"/>
                <a:cs typeface="Times New Roman" panose="02020603050405020304" pitchFamily="18" charset="0"/>
              </a:rPr>
              <a:t>bayesian</a:t>
            </a:r>
            <a:r>
              <a:rPr lang="en-US" sz="2600" dirty="0">
                <a:latin typeface="Times New Roman" panose="02020603050405020304" pitchFamily="18" charset="0"/>
                <a:cs typeface="Times New Roman" panose="02020603050405020304" pitchFamily="18" charset="0"/>
              </a:rPr>
              <a:t> algorithm was used for prediction model. Similarly one more solution was to use classifier technique in which combination of min-max normalization and KNN algorithm is used which gives 75.08% accuracy result. R programming language is used to build KNN soring credit model. This paper focuses on predicting the loan status in commercial </a:t>
            </a:r>
            <a:r>
              <a:rPr lang="en-US" sz="2600" dirty="0" err="1">
                <a:latin typeface="Times New Roman" panose="02020603050405020304" pitchFamily="18" charset="0"/>
                <a:cs typeface="Times New Roman" panose="02020603050405020304" pitchFamily="18" charset="0"/>
              </a:rPr>
              <a:t>banks.The</a:t>
            </a:r>
            <a:r>
              <a:rPr lang="en-US" sz="2600" dirty="0">
                <a:latin typeface="Times New Roman" panose="02020603050405020304" pitchFamily="18" charset="0"/>
                <a:cs typeface="Times New Roman" panose="02020603050405020304" pitchFamily="18" charset="0"/>
              </a:rPr>
              <a:t> existing models are using KNN or Naïve </a:t>
            </a:r>
            <a:r>
              <a:rPr lang="en-US" sz="2600" dirty="0" err="1">
                <a:latin typeface="Times New Roman" panose="02020603050405020304" pitchFamily="18" charset="0"/>
                <a:cs typeface="Times New Roman" panose="02020603050405020304" pitchFamily="18" charset="0"/>
              </a:rPr>
              <a:t>bayesian</a:t>
            </a:r>
            <a:r>
              <a:rPr lang="en-US" sz="2600" dirty="0">
                <a:latin typeface="Times New Roman" panose="02020603050405020304" pitchFamily="18" charset="0"/>
                <a:cs typeface="Times New Roman" panose="02020603050405020304" pitchFamily="18" charset="0"/>
              </a:rPr>
              <a:t> Classifiers which have an accuracy ranging 75-80%.We will be using decision tree whose accuracy rate is greater than these existing models.</a:t>
            </a:r>
          </a:p>
          <a:p>
            <a:endParaRPr lang="en-US" sz="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35678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772132"/>
          </a:xfrm>
        </p:spPr>
        <p:txBody>
          <a:bodyPr>
            <a:normAutofit fontScale="90000"/>
          </a:bodyPr>
          <a:lstStyle/>
          <a:p>
            <a:pPr algn="ctr"/>
            <a:r>
              <a:rPr lang="en-US" sz="2800" b="1" dirty="0">
                <a:solidFill>
                  <a:srgbClr val="FFFF00"/>
                </a:solidFill>
                <a:effectLst/>
                <a:latin typeface="Times New Roman" panose="02020603050405020304" pitchFamily="18" charset="0"/>
                <a:ea typeface="Calibri" panose="020F0502020204030204" pitchFamily="34" charset="0"/>
              </a:rPr>
              <a:t>Software Requirement Specification with functional and non-functional requirements</a:t>
            </a:r>
            <a:endParaRPr lang="en-US" sz="2800" b="1" dirty="0">
              <a:solidFill>
                <a:srgbClr val="FFFF00"/>
              </a:solidFill>
              <a:latin typeface="Rockwell" panose="02060603020205020403" pitchFamily="18" charset="0"/>
            </a:endParaRPr>
          </a:p>
        </p:txBody>
      </p:sp>
      <p:sp>
        <p:nvSpPr>
          <p:cNvPr id="5" name="Content Placeholder 4">
            <a:extLst>
              <a:ext uri="{FF2B5EF4-FFF2-40B4-BE49-F238E27FC236}">
                <a16:creationId xmlns:a16="http://schemas.microsoft.com/office/drawing/2014/main" id="{D339EA8A-B116-4CD2-BFB3-67592D914CFC}"/>
              </a:ext>
            </a:extLst>
          </p:cNvPr>
          <p:cNvSpPr>
            <a:spLocks noGrp="1"/>
          </p:cNvSpPr>
          <p:nvPr>
            <p:ph idx="1"/>
          </p:nvPr>
        </p:nvSpPr>
        <p:spPr>
          <a:xfrm>
            <a:off x="941387" y="1704975"/>
            <a:ext cx="9905999" cy="3838576"/>
          </a:xfrm>
        </p:spPr>
        <p:txBody>
          <a:bodyPr>
            <a:noAutofit/>
          </a:bodyPr>
          <a:lstStyle/>
          <a:p>
            <a:pPr marL="0" indent="0" algn="just">
              <a:lnSpc>
                <a:spcPct val="107000"/>
              </a:lnSpc>
              <a:spcAft>
                <a:spcPts val="800"/>
              </a:spcAft>
              <a:buNone/>
            </a:pPr>
            <a:r>
              <a:rPr lang="en-IN" sz="28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TECHNOLOGY STACK</a:t>
            </a:r>
          </a:p>
          <a:p>
            <a:pPr marL="0" indent="0" algn="just">
              <a:lnSpc>
                <a:spcPct val="107000"/>
              </a:lnSpc>
              <a:spcAft>
                <a:spcPts val="800"/>
              </a:spcAft>
              <a:buNone/>
            </a:pPr>
            <a:r>
              <a:rPr lang="en-IN"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1.Front End:</a:t>
            </a:r>
            <a:endParaRPr lang="en-IN"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HTML, CSS, Bootstrap, Java Script</a:t>
            </a:r>
          </a:p>
          <a:p>
            <a:pPr marL="0" lvl="0" indent="0" algn="just">
              <a:lnSpc>
                <a:spcPct val="107000"/>
              </a:lnSpc>
              <a:buNone/>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2.Back End:</a:t>
            </a:r>
            <a:endParaRPr lang="en-IN"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Decision Tree Algorithm(Classification Problems),Pandas Library, Matplotlib Library,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Numpy</a:t>
            </a:r>
            <a:r>
              <a:rPr lang="en-IN" dirty="0">
                <a:effectLst/>
                <a:latin typeface="Times New Roman" panose="02020603050405020304" pitchFamily="18" charset="0"/>
                <a:ea typeface="Calibri" panose="020F0502020204030204" pitchFamily="34" charset="0"/>
                <a:cs typeface="Times New Roman" panose="02020603050405020304" pitchFamily="18" charset="0"/>
              </a:rPr>
              <a:t> Library  from Python , Flask, Loan prediction data set (Kaggle),The Logistic regression prediction model(ML).</a:t>
            </a:r>
          </a:p>
          <a:p>
            <a:pPr marL="0" lvl="0" indent="0">
              <a:lnSpc>
                <a:spcPct val="107000"/>
              </a:lnSpc>
              <a:buNone/>
            </a:pPr>
            <a:endParaRPr lang="en-IN"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buNone/>
            </a:pPr>
            <a:endParaRPr lang="en-IN" sz="20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3417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A5FDEA-F5FD-4E47-A39C-14F16DDBF280}"/>
              </a:ext>
            </a:extLst>
          </p:cNvPr>
          <p:cNvSpPr>
            <a:spLocks noGrp="1"/>
          </p:cNvSpPr>
          <p:nvPr>
            <p:ph idx="1"/>
          </p:nvPr>
        </p:nvSpPr>
        <p:spPr>
          <a:xfrm>
            <a:off x="1141412" y="628650"/>
            <a:ext cx="9905999" cy="5162551"/>
          </a:xfrm>
        </p:spPr>
        <p:txBody>
          <a:bodyPr>
            <a:normAutofit fontScale="77500" lnSpcReduction="20000"/>
          </a:bodyPr>
          <a:lstStyle/>
          <a:p>
            <a:pPr marL="0" lvl="0" indent="0" algn="just">
              <a:lnSpc>
                <a:spcPct val="107000"/>
              </a:lnSpc>
              <a:buNone/>
            </a:pPr>
            <a:r>
              <a:rPr lang="en-IN" sz="24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FUNCTIONAL REQUIREMENTS</a:t>
            </a:r>
          </a:p>
          <a:p>
            <a:pPr marL="0" lvl="0" indent="0" algn="just">
              <a:lnSpc>
                <a:spcPct val="107000"/>
              </a:lnSpc>
              <a:buNone/>
            </a:pPr>
            <a:r>
              <a:rPr lang="en-IN" dirty="0">
                <a:latin typeface="Times New Roman" panose="02020603050405020304" pitchFamily="18" charset="0"/>
                <a:ea typeface="Calibri" panose="020F0502020204030204" pitchFamily="34" charset="0"/>
                <a:cs typeface="Times New Roman" panose="02020603050405020304" pitchFamily="18" charset="0"/>
              </a:rPr>
              <a:t>1.</a:t>
            </a:r>
            <a:r>
              <a:rPr lang="en-IN" sz="2400" dirty="0">
                <a:latin typeface="Times New Roman" panose="02020603050405020304" pitchFamily="18" charset="0"/>
                <a:ea typeface="Calibri" panose="020F0502020204030204" pitchFamily="34" charset="0"/>
                <a:cs typeface="Times New Roman" panose="02020603050405020304" pitchFamily="18" charset="0"/>
              </a:rPr>
              <a:t> User should be able to register with our platform if he does not have an account</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buNone/>
            </a:pPr>
            <a:r>
              <a:rPr lang="en-IN" dirty="0">
                <a:latin typeface="Times New Roman" panose="02020603050405020304" pitchFamily="18" charset="0"/>
                <a:ea typeface="Calibri" panose="020F0502020204030204" pitchFamily="34" charset="0"/>
                <a:cs typeface="Times New Roman" panose="02020603050405020304" pitchFamily="18" charset="0"/>
              </a:rPr>
              <a:t>2.User should be able to login to our platform if he has an account </a:t>
            </a:r>
          </a:p>
          <a:p>
            <a:pPr marL="0" lvl="0" indent="0" algn="just">
              <a:lnSpc>
                <a:spcPct val="107000"/>
              </a:lnSpc>
              <a:buNone/>
            </a:pPr>
            <a:r>
              <a:rPr lang="en-IN" dirty="0">
                <a:latin typeface="Times New Roman" panose="02020603050405020304" pitchFamily="18" charset="0"/>
                <a:ea typeface="Calibri" panose="020F0502020204030204" pitchFamily="34" charset="0"/>
                <a:cs typeface="Times New Roman" panose="02020603050405020304" pitchFamily="18" charset="0"/>
              </a:rPr>
              <a:t>3</a:t>
            </a:r>
            <a:r>
              <a:rPr lang="en-IN" sz="2400" dirty="0">
                <a:latin typeface="Times New Roman" panose="02020603050405020304" pitchFamily="18" charset="0"/>
                <a:ea typeface="Calibri" panose="020F0502020204030204" pitchFamily="34" charset="0"/>
                <a:cs typeface="Times New Roman" panose="02020603050405020304" pitchFamily="18" charset="0"/>
              </a:rPr>
              <a:t>.User should be able to change his/her password whenever needed</a:t>
            </a:r>
          </a:p>
          <a:p>
            <a:pPr marL="0" lvl="0" indent="0" algn="just">
              <a:lnSpc>
                <a:spcPct val="107000"/>
              </a:lnSpc>
              <a:buNone/>
            </a:pPr>
            <a:r>
              <a:rPr lang="en-IN" sz="2400" dirty="0">
                <a:latin typeface="Times New Roman" panose="02020603050405020304" pitchFamily="18" charset="0"/>
                <a:ea typeface="Calibri" panose="020F0502020204030204" pitchFamily="34" charset="0"/>
                <a:cs typeface="Times New Roman" panose="02020603050405020304" pitchFamily="18" charset="0"/>
              </a:rPr>
              <a:t>4.User should be able to enter details to calculate EMI</a:t>
            </a:r>
          </a:p>
          <a:p>
            <a:pPr marL="0" lvl="0" indent="0" algn="just">
              <a:lnSpc>
                <a:spcPct val="107000"/>
              </a:lnSpc>
              <a:buNone/>
            </a:pPr>
            <a:r>
              <a:rPr lang="en-IN" sz="2400" dirty="0">
                <a:latin typeface="Times New Roman" panose="02020603050405020304" pitchFamily="18" charset="0"/>
                <a:ea typeface="Calibri" panose="020F0502020204030204" pitchFamily="34" charset="0"/>
                <a:cs typeface="Times New Roman" panose="02020603050405020304" pitchFamily="18" charset="0"/>
              </a:rPr>
              <a:t>5.User should be able to enter details to predict their loan eligibility</a:t>
            </a:r>
          </a:p>
          <a:p>
            <a:pPr marL="0" lvl="0" indent="0" algn="just">
              <a:lnSpc>
                <a:spcPct val="107000"/>
              </a:lnSpc>
              <a:buNone/>
            </a:pPr>
            <a:r>
              <a:rPr lang="en-IN" sz="24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NON-FUNCTIONAL REQUIREMENTS</a:t>
            </a:r>
          </a:p>
          <a:p>
            <a:pPr marL="0" lvl="0" indent="0" algn="just">
              <a:lnSpc>
                <a:spcPct val="107000"/>
              </a:lnSpc>
              <a:buNone/>
            </a:pPr>
            <a:r>
              <a:rPr lang="en-US" sz="2400" dirty="0">
                <a:latin typeface="Times New Roman" panose="02020603050405020304" pitchFamily="18" charset="0"/>
                <a:cs typeface="Times New Roman" panose="02020603050405020304" pitchFamily="18" charset="0"/>
              </a:rPr>
              <a:t>The non-functional requirements of the Loan automation application software include:</a:t>
            </a:r>
          </a:p>
          <a:p>
            <a:pPr marL="457200" lvl="0" indent="-457200" algn="just">
              <a:lnSpc>
                <a:spcPct val="107000"/>
              </a:lnSpc>
              <a:buAutoNum type="arabicPeriod"/>
            </a:pPr>
            <a:r>
              <a:rPr lang="en-US" sz="2400" dirty="0">
                <a:latin typeface="Times New Roman" panose="02020603050405020304" pitchFamily="18" charset="0"/>
                <a:cs typeface="Times New Roman" panose="02020603050405020304" pitchFamily="18" charset="0"/>
              </a:rPr>
              <a:t>Portability -Access from various software and hardware platforms, and deployment to various hardware platforms and can be integrated with any bank application</a:t>
            </a:r>
          </a:p>
          <a:p>
            <a:pPr marL="457200" lvl="0" indent="-457200" algn="just">
              <a:lnSpc>
                <a:spcPct val="107000"/>
              </a:lnSpc>
              <a:buAutoNum type="arabicPeriod"/>
            </a:pPr>
            <a:r>
              <a:rPr lang="en-US" sz="2400" dirty="0">
                <a:latin typeface="Times New Roman" panose="02020603050405020304" pitchFamily="18" charset="0"/>
                <a:cs typeface="Times New Roman" panose="02020603050405020304" pitchFamily="18" charset="0"/>
              </a:rPr>
              <a:t> Efficiency -Loan contents managed efficiently and content structure well organized and precisely represents the system; interface concise and precise for all users</a:t>
            </a:r>
          </a:p>
          <a:p>
            <a:pPr marL="457200" lvl="0" indent="-457200" algn="just">
              <a:lnSpc>
                <a:spcPct val="107000"/>
              </a:lnSpc>
              <a:buAutoNum type="arabicPeriod"/>
            </a:pPr>
            <a:r>
              <a:rPr lang="en-US" sz="2400" dirty="0">
                <a:latin typeface="Times New Roman" panose="02020603050405020304" pitchFamily="18" charset="0"/>
                <a:cs typeface="Times New Roman" panose="02020603050405020304" pitchFamily="18" charset="0"/>
              </a:rPr>
              <a:t>Security -Identities of each registered client kept private each registered client logs-in with username and password; without appropriate permissions, clients cannot access any data in the system</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37492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E0ECB-BFC7-49CF-A37D-A6ACC3C26BB3}"/>
              </a:ext>
            </a:extLst>
          </p:cNvPr>
          <p:cNvSpPr>
            <a:spLocks noGrp="1"/>
          </p:cNvSpPr>
          <p:nvPr>
            <p:ph type="ctrTitle"/>
          </p:nvPr>
        </p:nvSpPr>
        <p:spPr>
          <a:xfrm>
            <a:off x="1876424" y="419101"/>
            <a:ext cx="8791575" cy="647700"/>
          </a:xfrm>
        </p:spPr>
        <p:txBody>
          <a:bodyPr>
            <a:normAutofit/>
          </a:bodyPr>
          <a:lstStyle/>
          <a:p>
            <a:r>
              <a:rPr lang="en-IN" sz="2800" b="0" i="0" u="none" strike="noStrike" dirty="0">
                <a:solidFill>
                  <a:srgbClr val="FFFFFF"/>
                </a:solidFill>
                <a:effectLst/>
                <a:latin typeface="Times New Roman" panose="02020603050405020304" pitchFamily="18" charset="0"/>
              </a:rPr>
              <a:t>                            </a:t>
            </a:r>
            <a:r>
              <a:rPr lang="en-IN" sz="2800" b="1" i="0" u="none" strike="noStrike" dirty="0">
                <a:solidFill>
                  <a:srgbClr val="FFFF00"/>
                </a:solidFill>
                <a:effectLst/>
                <a:latin typeface="Times New Roman" panose="02020603050405020304" pitchFamily="18" charset="0"/>
              </a:rPr>
              <a:t>Problem Statement</a:t>
            </a:r>
            <a:endParaRPr lang="en-IN" sz="2800" b="1" dirty="0">
              <a:solidFill>
                <a:srgbClr val="FFFF00"/>
              </a:solidFill>
            </a:endParaRPr>
          </a:p>
        </p:txBody>
      </p:sp>
      <p:sp>
        <p:nvSpPr>
          <p:cNvPr id="3" name="Subtitle 2">
            <a:extLst>
              <a:ext uri="{FF2B5EF4-FFF2-40B4-BE49-F238E27FC236}">
                <a16:creationId xmlns:a16="http://schemas.microsoft.com/office/drawing/2014/main" id="{133DBBA4-619D-4F43-99AE-0999E33D0DB1}"/>
              </a:ext>
            </a:extLst>
          </p:cNvPr>
          <p:cNvSpPr>
            <a:spLocks noGrp="1"/>
          </p:cNvSpPr>
          <p:nvPr>
            <p:ph type="subTitle" idx="1"/>
          </p:nvPr>
        </p:nvSpPr>
        <p:spPr>
          <a:xfrm>
            <a:off x="2495549" y="1066801"/>
            <a:ext cx="8982076" cy="5372098"/>
          </a:xfrm>
        </p:spPr>
        <p:txBody>
          <a:bodyPr>
            <a:normAutofit lnSpcReduction="10000"/>
          </a:bodyPr>
          <a:lstStyle/>
          <a:p>
            <a:pPr algn="just"/>
            <a:r>
              <a:rPr lang="en-US" sz="2200" cap="none" dirty="0">
                <a:solidFill>
                  <a:schemeClr val="tx1"/>
                </a:solidFill>
                <a:latin typeface="Times New Roman" panose="02020603050405020304" pitchFamily="18" charset="0"/>
                <a:cs typeface="Times New Roman" panose="02020603050405020304" pitchFamily="18" charset="0"/>
              </a:rPr>
              <a:t>L</a:t>
            </a:r>
            <a:r>
              <a:rPr lang="en-US" sz="2200" b="0" i="0" cap="none" dirty="0">
                <a:solidFill>
                  <a:schemeClr val="tx1"/>
                </a:solidFill>
                <a:effectLst/>
                <a:latin typeface="Times New Roman" panose="02020603050405020304" pitchFamily="18" charset="0"/>
                <a:cs typeface="Times New Roman" panose="02020603050405020304" pitchFamily="18" charset="0"/>
              </a:rPr>
              <a:t>oans are the core business of banks. The main profit comes directly from the loan’s interest. </a:t>
            </a:r>
            <a:r>
              <a:rPr lang="en-US" sz="2200" cap="none" dirty="0">
                <a:solidFill>
                  <a:schemeClr val="tx1"/>
                </a:solidFill>
                <a:latin typeface="Times New Roman" panose="02020603050405020304" pitchFamily="18" charset="0"/>
                <a:cs typeface="Times New Roman" panose="02020603050405020304" pitchFamily="18" charset="0"/>
              </a:rPr>
              <a:t>T</a:t>
            </a:r>
            <a:r>
              <a:rPr lang="en-US" sz="2200" b="0" i="0" u="none" strike="noStrike" cap="none" dirty="0">
                <a:solidFill>
                  <a:schemeClr val="tx1"/>
                </a:solidFill>
                <a:effectLst/>
                <a:latin typeface="Times New Roman" panose="02020603050405020304" pitchFamily="18" charset="0"/>
                <a:cs typeface="Times New Roman" panose="02020603050405020304" pitchFamily="18" charset="0"/>
              </a:rPr>
              <a:t>hese  banks deal with all kinds of loans. They have presence across all urban, semi urban and rural areas. Customer first applies for the loan after that bank validates the customer’s eligibility for loan. However doing this manually takes a lot of time. Therefore </a:t>
            </a:r>
            <a:r>
              <a:rPr lang="en-US" sz="2200" cap="none" dirty="0">
                <a:solidFill>
                  <a:schemeClr val="tx1"/>
                </a:solidFill>
                <a:latin typeface="Times New Roman" panose="02020603050405020304" pitchFamily="18" charset="0"/>
                <a:cs typeface="Times New Roman" panose="02020603050405020304" pitchFamily="18" charset="0"/>
              </a:rPr>
              <a:t>we can</a:t>
            </a:r>
            <a:r>
              <a:rPr lang="en-US" sz="2200" b="0" i="0" u="none" strike="noStrike" cap="none" dirty="0">
                <a:solidFill>
                  <a:schemeClr val="tx1"/>
                </a:solidFill>
                <a:effectLst/>
                <a:latin typeface="Times New Roman" panose="02020603050405020304" pitchFamily="18" charset="0"/>
                <a:cs typeface="Times New Roman" panose="02020603050405020304" pitchFamily="18" charset="0"/>
              </a:rPr>
              <a:t> automate the loan eligibility process (real time) based on customer information.</a:t>
            </a:r>
            <a:r>
              <a:rPr lang="en-US" sz="2200" b="0" i="0" cap="none" dirty="0">
                <a:solidFill>
                  <a:schemeClr val="tx1"/>
                </a:solidFill>
                <a:effectLst/>
                <a:latin typeface="Times New Roman" panose="02020603050405020304" pitchFamily="18" charset="0"/>
                <a:cs typeface="Times New Roman" panose="02020603050405020304" pitchFamily="18" charset="0"/>
              </a:rPr>
              <a:t> The banks grant a loan after an intensive process of verification and validation</a:t>
            </a:r>
            <a:r>
              <a:rPr lang="en-US" sz="2200" b="0" i="0" dirty="0">
                <a:solidFill>
                  <a:schemeClr val="tx1"/>
                </a:solidFill>
                <a:effectLst/>
                <a:latin typeface="Times New Roman" panose="02020603050405020304" pitchFamily="18" charset="0"/>
                <a:cs typeface="Times New Roman" panose="02020603050405020304" pitchFamily="18" charset="0"/>
              </a:rPr>
              <a:t>.</a:t>
            </a:r>
          </a:p>
          <a:p>
            <a:pPr algn="just"/>
            <a:r>
              <a:rPr lang="en-US" sz="2200" b="0" i="0" u="none" strike="noStrike" cap="none" dirty="0">
                <a:solidFill>
                  <a:schemeClr val="tx1"/>
                </a:solidFill>
                <a:effectLst/>
                <a:latin typeface="Times New Roman" panose="02020603050405020304" pitchFamily="18" charset="0"/>
                <a:cs typeface="Times New Roman" panose="02020603050405020304" pitchFamily="18" charset="0"/>
              </a:rPr>
              <a:t>Banks would give loans to only those customers who are eligible so that they can be assured of getting the money back. Hence the more accurate we are in predicting the eligible customers the more beneficial it would be for the bank </a:t>
            </a:r>
            <a:r>
              <a:rPr lang="en-US" sz="2200" b="0" i="0" u="none" strike="noStrike" cap="none" dirty="0">
                <a:solidFill>
                  <a:srgbClr val="DFE3E5"/>
                </a:solidFill>
                <a:effectLst/>
                <a:latin typeface="Twentieth Century"/>
              </a:rPr>
              <a:t>. </a:t>
            </a:r>
            <a:r>
              <a:rPr lang="en-US" sz="2200" u="none" strike="noStrike" cap="none" dirty="0">
                <a:solidFill>
                  <a:schemeClr val="tx1"/>
                </a:solidFill>
                <a:latin typeface="Times New Roman" panose="02020603050405020304" pitchFamily="18" charset="0"/>
                <a:cs typeface="Times New Roman" panose="02020603050405020304" pitchFamily="18" charset="0"/>
              </a:rPr>
              <a:t>T</a:t>
            </a:r>
            <a:r>
              <a:rPr lang="en-US" sz="2200" b="0" i="0" cap="none" dirty="0">
                <a:solidFill>
                  <a:schemeClr val="tx1"/>
                </a:solidFill>
                <a:effectLst/>
                <a:latin typeface="Times New Roman" panose="02020603050405020304" pitchFamily="18" charset="0"/>
                <a:cs typeface="Times New Roman" panose="02020603050405020304" pitchFamily="18" charset="0"/>
              </a:rPr>
              <a:t>he main aim of this use-case is to build a predictive model to predict if an applicant is able to repay the lending bank or not.</a:t>
            </a:r>
          </a:p>
          <a:p>
            <a:br>
              <a:rPr lang="en-US" sz="1600" dirty="0">
                <a:solidFill>
                  <a:schemeClr val="tx1"/>
                </a:solidFill>
                <a:latin typeface="Times New Roman" panose="02020603050405020304" pitchFamily="18" charset="0"/>
                <a:cs typeface="Times New Roman" panose="02020603050405020304" pitchFamily="18" charset="0"/>
              </a:rPr>
            </a:b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8239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313BD-43E5-4CC5-977E-EB86A7915D5D}"/>
              </a:ext>
            </a:extLst>
          </p:cNvPr>
          <p:cNvSpPr>
            <a:spLocks noGrp="1"/>
          </p:cNvSpPr>
          <p:nvPr>
            <p:ph type="ctrTitle"/>
          </p:nvPr>
        </p:nvSpPr>
        <p:spPr>
          <a:xfrm>
            <a:off x="2152650" y="296863"/>
            <a:ext cx="8515349" cy="865187"/>
          </a:xfrm>
        </p:spPr>
        <p:txBody>
          <a:bodyPr>
            <a:normAutofit/>
          </a:bodyPr>
          <a:lstStyle/>
          <a:p>
            <a:pPr algn="ctr"/>
            <a:r>
              <a:rPr lang="en-US" sz="2800" b="1" dirty="0">
                <a:solidFill>
                  <a:srgbClr val="FFFF00"/>
                </a:solidFill>
                <a:effectLst/>
                <a:latin typeface="Times New Roman" panose="02020603050405020304" pitchFamily="18" charset="0"/>
                <a:ea typeface="Calibri" panose="020F0502020204030204" pitchFamily="34" charset="0"/>
              </a:rPr>
              <a:t> Configuration of Hardware and Software requirements</a:t>
            </a:r>
            <a:endParaRPr lang="en-IN" sz="2800" b="1" dirty="0">
              <a:solidFill>
                <a:srgbClr val="FFFF00"/>
              </a:solidFill>
              <a:highlight>
                <a:srgbClr val="FFFF00"/>
              </a:highlight>
            </a:endParaRPr>
          </a:p>
        </p:txBody>
      </p:sp>
      <p:sp>
        <p:nvSpPr>
          <p:cNvPr id="3" name="Subtitle 2">
            <a:extLst>
              <a:ext uri="{FF2B5EF4-FFF2-40B4-BE49-F238E27FC236}">
                <a16:creationId xmlns:a16="http://schemas.microsoft.com/office/drawing/2014/main" id="{4ACF1E40-766C-4D7E-B57B-8F01E61946CD}"/>
              </a:ext>
            </a:extLst>
          </p:cNvPr>
          <p:cNvSpPr>
            <a:spLocks noGrp="1"/>
          </p:cNvSpPr>
          <p:nvPr>
            <p:ph type="subTitle" idx="1"/>
          </p:nvPr>
        </p:nvSpPr>
        <p:spPr>
          <a:xfrm>
            <a:off x="2333624" y="1406212"/>
            <a:ext cx="8791575" cy="4239060"/>
          </a:xfrm>
        </p:spPr>
        <p:txBody>
          <a:bodyPr>
            <a:normAutofit lnSpcReduction="10000"/>
          </a:bodyPr>
          <a:lstStyle/>
          <a:p>
            <a:pPr rtl="0">
              <a:spcBef>
                <a:spcPts val="1000"/>
              </a:spcBef>
              <a:spcAft>
                <a:spcPts val="0"/>
              </a:spcAft>
            </a:pPr>
            <a:r>
              <a:rPr lang="en-IN" sz="2400" b="1" i="0" u="none" strike="noStrike" dirty="0">
                <a:solidFill>
                  <a:srgbClr val="FFFF00"/>
                </a:solidFill>
                <a:effectLst/>
                <a:latin typeface="Times New Roman" panose="02020603050405020304" pitchFamily="18" charset="0"/>
              </a:rPr>
              <a:t>HARDWARE :</a:t>
            </a:r>
            <a:endParaRPr lang="en-IN" sz="2400" b="1" dirty="0">
              <a:solidFill>
                <a:srgbClr val="FFFF00"/>
              </a:solidFill>
              <a:effectLst/>
            </a:endParaRPr>
          </a:p>
          <a:p>
            <a:pPr rtl="0" fontAlgn="base">
              <a:spcBef>
                <a:spcPts val="1000"/>
              </a:spcBef>
              <a:spcAft>
                <a:spcPts val="0"/>
              </a:spcAft>
              <a:buFont typeface="Arial" panose="020B0604020202020204" pitchFamily="34" charset="0"/>
              <a:buChar char="•"/>
            </a:pPr>
            <a:r>
              <a:rPr lang="en-IN" sz="1800" b="0" i="0" u="none" strike="noStrike" dirty="0">
                <a:solidFill>
                  <a:srgbClr val="FFFFFF"/>
                </a:solidFill>
                <a:effectLst/>
                <a:latin typeface="Times New Roman" panose="02020603050405020304" pitchFamily="18" charset="0"/>
              </a:rPr>
              <a:t>Core i5 processor</a:t>
            </a:r>
          </a:p>
          <a:p>
            <a:pPr rtl="0" fontAlgn="base">
              <a:spcBef>
                <a:spcPts val="0"/>
              </a:spcBef>
              <a:spcAft>
                <a:spcPts val="0"/>
              </a:spcAft>
              <a:buFont typeface="Arial" panose="020B0604020202020204" pitchFamily="34" charset="0"/>
              <a:buChar char="•"/>
            </a:pPr>
            <a:r>
              <a:rPr lang="en-IN" sz="1800" b="0" i="0" u="none" strike="noStrike" dirty="0">
                <a:solidFill>
                  <a:srgbClr val="FFFFFF"/>
                </a:solidFill>
                <a:effectLst/>
                <a:latin typeface="Times New Roman" panose="02020603050405020304" pitchFamily="18" charset="0"/>
              </a:rPr>
              <a:t>At least 8GB RAM</a:t>
            </a:r>
          </a:p>
          <a:p>
            <a:pPr rtl="0" fontAlgn="base">
              <a:spcBef>
                <a:spcPts val="0"/>
              </a:spcBef>
              <a:spcAft>
                <a:spcPts val="0"/>
              </a:spcAft>
              <a:buFont typeface="Arial" panose="020B0604020202020204" pitchFamily="34" charset="0"/>
              <a:buChar char="•"/>
            </a:pPr>
            <a:r>
              <a:rPr lang="en-IN" sz="1800" b="0" i="0" u="none" strike="noStrike" dirty="0">
                <a:solidFill>
                  <a:srgbClr val="FFFFFF"/>
                </a:solidFill>
                <a:effectLst/>
                <a:latin typeface="Times New Roman" panose="02020603050405020304" pitchFamily="18" charset="0"/>
              </a:rPr>
              <a:t>At least 60GB of Usable Hard Disk Space</a:t>
            </a:r>
          </a:p>
          <a:p>
            <a:pPr rtl="0">
              <a:spcBef>
                <a:spcPts val="1000"/>
              </a:spcBef>
              <a:spcAft>
                <a:spcPts val="0"/>
              </a:spcAft>
            </a:pPr>
            <a:r>
              <a:rPr lang="en-IN" sz="2400" b="1" i="0" u="none" strike="noStrike" dirty="0">
                <a:solidFill>
                  <a:srgbClr val="FFFF00"/>
                </a:solidFill>
                <a:effectLst/>
                <a:latin typeface="Times New Roman" panose="02020603050405020304" pitchFamily="18" charset="0"/>
                <a:cs typeface="Times New Roman" panose="02020603050405020304" pitchFamily="18" charset="0"/>
              </a:rPr>
              <a:t>SOFTWARE :</a:t>
            </a:r>
            <a:endParaRPr lang="en-IN" sz="2400" b="1" dirty="0">
              <a:solidFill>
                <a:srgbClr val="FFFF00"/>
              </a:solidFill>
              <a:effectLst/>
              <a:latin typeface="Times New Roman" panose="02020603050405020304" pitchFamily="18" charset="0"/>
              <a:cs typeface="Times New Roman" panose="02020603050405020304" pitchFamily="18" charset="0"/>
            </a:endParaRPr>
          </a:p>
          <a:p>
            <a:pPr rtl="0" fontAlgn="base">
              <a:spcBef>
                <a:spcPts val="1000"/>
              </a:spcBef>
              <a:spcAft>
                <a:spcPts val="0"/>
              </a:spcAft>
              <a:buFont typeface="Arial" panose="020B0604020202020204" pitchFamily="34" charset="0"/>
              <a:buChar char="•"/>
            </a:pPr>
            <a:r>
              <a:rPr lang="en-IN" sz="1800" b="0" i="0" u="none" strike="noStrike" dirty="0">
                <a:solidFill>
                  <a:srgbClr val="FFFFFF"/>
                </a:solidFill>
                <a:effectLst/>
                <a:latin typeface="Times New Roman" panose="02020603050405020304" pitchFamily="18" charset="0"/>
              </a:rPr>
              <a:t>Python 3</a:t>
            </a:r>
          </a:p>
          <a:p>
            <a:pPr rtl="0" fontAlgn="base">
              <a:spcBef>
                <a:spcPts val="0"/>
              </a:spcBef>
              <a:spcAft>
                <a:spcPts val="0"/>
              </a:spcAft>
              <a:buFont typeface="Arial" panose="020B0604020202020204" pitchFamily="34" charset="0"/>
              <a:buChar char="•"/>
            </a:pPr>
            <a:r>
              <a:rPr lang="en-IN" sz="1800" b="0" i="0" u="none" strike="noStrike" dirty="0">
                <a:solidFill>
                  <a:srgbClr val="FFFFFF"/>
                </a:solidFill>
                <a:effectLst/>
                <a:latin typeface="Times New Roman" panose="02020603050405020304" pitchFamily="18" charset="0"/>
              </a:rPr>
              <a:t>Anaconda Distribution</a:t>
            </a:r>
          </a:p>
          <a:p>
            <a:pPr rtl="0" fontAlgn="base">
              <a:spcBef>
                <a:spcPts val="0"/>
              </a:spcBef>
              <a:spcAft>
                <a:spcPts val="0"/>
              </a:spcAft>
              <a:buFont typeface="Arial" panose="020B0604020202020204" pitchFamily="34" charset="0"/>
              <a:buChar char="•"/>
            </a:pPr>
            <a:r>
              <a:rPr lang="en-IN" sz="1800" b="0" i="0" u="none" strike="noStrike" dirty="0" err="1">
                <a:solidFill>
                  <a:srgbClr val="FFFFFF"/>
                </a:solidFill>
                <a:effectLst/>
                <a:latin typeface="Times New Roman" panose="02020603050405020304" pitchFamily="18" charset="0"/>
              </a:rPr>
              <a:t>Jupyter</a:t>
            </a:r>
            <a:r>
              <a:rPr lang="en-IN" sz="1800" b="0" i="0" u="none" strike="noStrike" dirty="0">
                <a:solidFill>
                  <a:srgbClr val="FFFFFF"/>
                </a:solidFill>
                <a:effectLst/>
                <a:latin typeface="Times New Roman" panose="02020603050405020304" pitchFamily="18" charset="0"/>
              </a:rPr>
              <a:t> Notebook</a:t>
            </a:r>
          </a:p>
          <a:p>
            <a:pPr rtl="0" fontAlgn="base">
              <a:spcBef>
                <a:spcPts val="0"/>
              </a:spcBef>
              <a:spcAft>
                <a:spcPts val="0"/>
              </a:spcAft>
              <a:buFont typeface="Arial" panose="020B0604020202020204" pitchFamily="34" charset="0"/>
              <a:buChar char="•"/>
            </a:pPr>
            <a:r>
              <a:rPr lang="en-IN" sz="1800" b="0" i="0" u="none" strike="noStrike" dirty="0">
                <a:solidFill>
                  <a:srgbClr val="FFFFFF"/>
                </a:solidFill>
                <a:effectLst/>
                <a:latin typeface="Times New Roman" panose="02020603050405020304" pitchFamily="18" charset="0"/>
              </a:rPr>
              <a:t>Pandas package</a:t>
            </a:r>
          </a:p>
          <a:p>
            <a:pPr rtl="0" fontAlgn="base">
              <a:spcBef>
                <a:spcPts val="0"/>
              </a:spcBef>
              <a:spcAft>
                <a:spcPts val="0"/>
              </a:spcAft>
              <a:buFont typeface="Arial" panose="020B0604020202020204" pitchFamily="34" charset="0"/>
              <a:buChar char="•"/>
            </a:pPr>
            <a:r>
              <a:rPr lang="en-IN" sz="1800" b="0" i="0" u="none" strike="noStrike" dirty="0" err="1">
                <a:solidFill>
                  <a:srgbClr val="FFFFFF"/>
                </a:solidFill>
                <a:effectLst/>
                <a:latin typeface="Times New Roman" panose="02020603050405020304" pitchFamily="18" charset="0"/>
              </a:rPr>
              <a:t>NuMpy</a:t>
            </a:r>
            <a:r>
              <a:rPr lang="en-IN" sz="1800" b="0" i="0" u="none" strike="noStrike" dirty="0">
                <a:solidFill>
                  <a:srgbClr val="FFFFFF"/>
                </a:solidFill>
                <a:effectLst/>
                <a:latin typeface="Times New Roman" panose="02020603050405020304" pitchFamily="18" charset="0"/>
              </a:rPr>
              <a:t> package</a:t>
            </a:r>
          </a:p>
          <a:p>
            <a:pPr rtl="0" fontAlgn="base">
              <a:spcBef>
                <a:spcPts val="0"/>
              </a:spcBef>
              <a:spcAft>
                <a:spcPts val="0"/>
              </a:spcAft>
              <a:buFont typeface="Arial" panose="020B0604020202020204" pitchFamily="34" charset="0"/>
              <a:buChar char="•"/>
            </a:pPr>
            <a:r>
              <a:rPr lang="en-IN" sz="1800" b="0" i="0" u="none" strike="noStrike" dirty="0">
                <a:solidFill>
                  <a:srgbClr val="FFFFFF"/>
                </a:solidFill>
                <a:effectLst/>
                <a:latin typeface="Times New Roman" panose="02020603050405020304" pitchFamily="18" charset="0"/>
              </a:rPr>
              <a:t>MACHINE LEARNING ALGORITHM(DECISION TREE ALGORITHM)</a:t>
            </a:r>
          </a:p>
          <a:p>
            <a:pPr rtl="0" fontAlgn="base">
              <a:spcBef>
                <a:spcPts val="0"/>
              </a:spcBef>
              <a:spcAft>
                <a:spcPts val="0"/>
              </a:spcAft>
              <a:buFont typeface="Arial" panose="020B0604020202020204" pitchFamily="34" charset="0"/>
              <a:buChar char="•"/>
            </a:pPr>
            <a:endParaRPr lang="en-IN" sz="1800" b="0" i="0" u="none" strike="noStrike" dirty="0">
              <a:solidFill>
                <a:srgbClr val="FFFFFF"/>
              </a:solidFill>
              <a:effectLst/>
              <a:latin typeface="Times New Roman" panose="02020603050405020304" pitchFamily="18" charset="0"/>
            </a:endParaRPr>
          </a:p>
          <a:p>
            <a:endParaRPr lang="en-IN" dirty="0"/>
          </a:p>
        </p:txBody>
      </p:sp>
    </p:spTree>
    <p:extLst>
      <p:ext uri="{BB962C8B-B14F-4D97-AF65-F5344CB8AC3E}">
        <p14:creationId xmlns:p14="http://schemas.microsoft.com/office/powerpoint/2010/main" val="23000188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5887</TotalTime>
  <Words>1683</Words>
  <Application>Microsoft Office PowerPoint</Application>
  <PresentationFormat>Widescreen</PresentationFormat>
  <Paragraphs>89</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Rockwell</vt:lpstr>
      <vt:lpstr>Symbol</vt:lpstr>
      <vt:lpstr>Times New Roman</vt:lpstr>
      <vt:lpstr>Tw Cen MT</vt:lpstr>
      <vt:lpstr>Twentieth Century</vt:lpstr>
      <vt:lpstr>Circuit</vt:lpstr>
      <vt:lpstr>LOAN PREDICTION MODEL</vt:lpstr>
      <vt:lpstr>ABSTRACT</vt:lpstr>
      <vt:lpstr>INTRODUCTION</vt:lpstr>
      <vt:lpstr>LITERATURE REVIEW AND LIMITATIONS OF EXISTING WORK</vt:lpstr>
      <vt:lpstr>PowerPoint Presentation</vt:lpstr>
      <vt:lpstr>Software Requirement Specification with functional and non-functional requirements</vt:lpstr>
      <vt:lpstr>PowerPoint Presentation</vt:lpstr>
      <vt:lpstr>                            Problem Statement</vt:lpstr>
      <vt:lpstr> Configuration of Hardware and Software requirements</vt:lpstr>
      <vt:lpstr>Modules   </vt:lpstr>
      <vt:lpstr>PowerPoint Presentation</vt:lpstr>
      <vt:lpstr>MOTIVATION</vt:lpstr>
      <vt:lpstr>            USE CASE DIAGRAM </vt:lpstr>
      <vt:lpstr>                                        SEQUENCE DIAGRAM </vt:lpstr>
      <vt:lpstr>                                        ACTIVITY DIAGRAM </vt:lpstr>
      <vt:lpstr>                               ARCHITECTURE DIAGRAM </vt:lpstr>
      <vt:lpstr>PowerPoint Presentation</vt:lpstr>
      <vt:lpst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PREDICTION MODEL</dc:title>
  <dc:creator>Swapna Adavikolanu</dc:creator>
  <cp:lastModifiedBy>tarini</cp:lastModifiedBy>
  <cp:revision>65</cp:revision>
  <dcterms:created xsi:type="dcterms:W3CDTF">2021-04-29T13:30:19Z</dcterms:created>
  <dcterms:modified xsi:type="dcterms:W3CDTF">2021-05-04T03:39:01Z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