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1" r:id="rId6"/>
    <p:sldId id="258" r:id="rId7"/>
    <p:sldId id="260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505"/>
    <a:srgbClr val="202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DC30-2EDE-4C5B-83A2-3614A0F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7BED5-1A27-4CA1-A5A4-81538E346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C6A8-AD70-48AB-B44D-587DA85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D38A-67E8-4751-BA9A-E85A5826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CFE0-C221-4DF9-A757-B2E37AE4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05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8661-A382-441B-89CD-14A6FD8A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DA3B6-B6CA-4D89-9CA9-C261F4A8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AFE1-4747-4E54-9968-E2B04E7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4615-3077-4C31-AE88-75CA60DD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B08D-C4E9-4AC1-AC1A-51D9AA09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21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CC3AF-58BD-4D10-BEEC-E0661BB3B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5BE8E-1FF1-487D-94FC-2D12F6EB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5ADC-3145-47A2-926B-15A8856E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3DC4-47D9-4592-951A-0C81E2BA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648E-AC62-487B-BDF4-46ADD719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26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40B0-D2D3-4386-B982-7C45932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7C88-8863-4C81-8D85-B0CF601B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0000-4F9B-4973-8E53-90B80B67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F6BE-9417-416C-9D23-0588F7CF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DB49D-754A-4E1C-94CF-E688C948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91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A8DC-6DB8-44C5-BB7F-FC41651D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9EC18-5FA5-4B75-99FC-7F6CC0DC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DAA0-253F-43BC-85F0-9F54EEC3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99D8-D0CE-4794-8D3D-6F88BB2F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A0B3-FD27-40E9-8574-2DF2633E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8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3CA5-AD95-4EAA-B1F7-B9FFC6DA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FC21-B0D6-4EFA-BE86-1592B42A7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AE943-D31D-4BBE-AF45-131B00FE2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1DC3-466A-428D-A95C-24CF125F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B1E84-61AD-46B0-A77B-3793707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98BA-A8BE-4345-8C64-C0A7BA0D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2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1D68-741E-451A-9EF1-732FAC0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E300B-4B9F-49AD-AE37-21C1CB30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BD3C-20C4-410F-A823-919369D7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8BBF3-06F2-4544-BBD1-DFCC2D563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D3C7-1688-4D3C-8584-C725D8F11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B2307-BBE1-4183-96B9-9B32D6AB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D4DC3-7AE8-496C-A95F-C2B1CD98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9640C-F724-41A8-ADE4-67A2574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3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8E05-B37A-4594-ADC8-838A0682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7DF83-BD0B-4E45-9D11-B37FD92D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A7EAD-75BD-4AEE-87DF-C66BEF9C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7FD5-3800-4545-900A-A48FD143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70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D432B-8EB1-4A63-9C2C-976FEBB6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97102-BB73-45B1-9D64-9D61F93B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82037-49EC-4CCE-9CDF-852BE90A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01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FA3E-5841-4A88-BCA9-3CCAB877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8BF0-D461-4DC2-A827-F6635AC4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91F38-F7D3-42CC-814D-E3E9D56FA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9E043-5813-4BEF-949E-3B3DF4D5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41299-BE50-4E1F-9674-6E775DA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231C3-2900-44D7-AFAC-615D1BA9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9F8A-D5BC-4CD2-9AE2-EB9BD541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41290-4622-4F78-84BA-7F99E67DB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A9B09-F161-4E87-A970-9E465510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2868-F892-4A2F-BC56-F03594C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5416D-B6F4-4F08-9D3D-13122129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AC4A7-30E2-4A6F-B2E0-86277F8B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8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B2B7C-ADFB-4A50-B144-07C82975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5D3B-B813-4938-BBEB-55E0FE7C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C4C1-EDB3-4E45-AC5A-749D3A4FC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22AD-4124-4AD4-A529-D8CD9405D51A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1548-02D3-4E92-9509-FBC2C4B85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DE2A-8C2F-407C-AF2E-4AFD18965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BAA3-5578-4D78-9A21-EF09F8C98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7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utility/write-host?view=powershell-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7495-DF88-4EE8-8F8B-75DAE4938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Basics to Programming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78BAE-CC0D-4A9A-81B9-DE3D7C83D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A Series of Bite Size Lessons for Programming</a:t>
            </a:r>
          </a:p>
          <a:p>
            <a:r>
              <a:rPr lang="en-CA" sz="1600" dirty="0"/>
              <a:t>Introduction, Strings, and Numbers</a:t>
            </a:r>
          </a:p>
          <a:p>
            <a:r>
              <a:rPr lang="en-CA" dirty="0"/>
              <a:t>By Tariq Chatur</a:t>
            </a:r>
          </a:p>
        </p:txBody>
      </p:sp>
    </p:spTree>
    <p:extLst>
      <p:ext uri="{BB962C8B-B14F-4D97-AF65-F5344CB8AC3E}">
        <p14:creationId xmlns:p14="http://schemas.microsoft.com/office/powerpoint/2010/main" val="89862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7635-6242-43CC-AC16-AA09C269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5B9D-7AA2-485E-BFF0-B62F7230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Remember to follow BEDMAS or whatever abbreviation you had learned for the order for arithmetic. 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FF0000"/>
                </a:solidFill>
              </a:rPr>
              <a:t>*The reason we use ()  will be explained in the next lesson</a:t>
            </a:r>
            <a:endParaRPr lang="en-CA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7030A0"/>
                </a:solidFill>
              </a:rPr>
              <a:t>Numbers </a:t>
            </a:r>
            <a:r>
              <a:rPr lang="en-CA" sz="2000" dirty="0"/>
              <a:t>: These are a type that you can do math on. PowerShell will automatically determine the type of number. But it is good to keep in mind that there are different types of numbers. </a:t>
            </a:r>
          </a:p>
          <a:p>
            <a:pPr marL="0" indent="0">
              <a:buNone/>
            </a:pPr>
            <a:endParaRPr lang="en-CA" sz="9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CA" sz="2000" dirty="0"/>
              <a:t>Integers: 4/3 = 1</a:t>
            </a:r>
          </a:p>
          <a:p>
            <a:pPr marL="0" indent="0">
              <a:buNone/>
            </a:pPr>
            <a:r>
              <a:rPr lang="en-CA" sz="2000" dirty="0"/>
              <a:t>Doubles: 4/3 = 1.333…</a:t>
            </a:r>
          </a:p>
          <a:p>
            <a:pPr marL="0" indent="0">
              <a:buNone/>
            </a:pPr>
            <a:endParaRPr lang="en-CA" sz="900" dirty="0"/>
          </a:p>
          <a:p>
            <a:pPr marL="0" indent="0">
              <a:buNone/>
            </a:pPr>
            <a:r>
              <a:rPr lang="en-CA" sz="2000" dirty="0"/>
              <a:t>This is can cause a lot of issues if you must use one and not the other. You can force an integer to be a double by writing it to the tenths place. </a:t>
            </a:r>
          </a:p>
          <a:p>
            <a:pPr marL="0" indent="0">
              <a:buNone/>
            </a:pPr>
            <a:r>
              <a:rPr lang="en-CA" sz="2000" dirty="0"/>
              <a:t>Ex. 4.0/3.0 = 1.333…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8FCE5-5CF8-4256-94C8-848FD184B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7"/>
          <a:stretch/>
        </p:blipFill>
        <p:spPr>
          <a:xfrm>
            <a:off x="3096167" y="2680855"/>
            <a:ext cx="5999665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3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09626-9ABF-4CD5-B5AD-112402892422}"/>
              </a:ext>
            </a:extLst>
          </p:cNvPr>
          <p:cNvSpPr/>
          <p:nvPr/>
        </p:nvSpPr>
        <p:spPr>
          <a:xfrm>
            <a:off x="4359479" y="5430342"/>
            <a:ext cx="3473042" cy="7466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Drag Answer Box Here to see Answer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9B059-1F0D-4668-8D2E-3D2DA1E3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2: Basic Printing of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8724-5788-4FD3-AB46-7DE1588A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0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/>
              <a:t>Now that you have been exposed to some basic math, its time to make the computer do it. Use </a:t>
            </a:r>
            <a:r>
              <a:rPr lang="en-CA" sz="2400" dirty="0">
                <a:solidFill>
                  <a:srgbClr val="2020E8"/>
                </a:solidFill>
              </a:rPr>
              <a:t>Write-Host </a:t>
            </a:r>
            <a:r>
              <a:rPr lang="en-CA" sz="2400" dirty="0"/>
              <a:t>and</a:t>
            </a:r>
            <a:r>
              <a:rPr lang="en-CA" sz="2400" dirty="0">
                <a:solidFill>
                  <a:srgbClr val="2020E8"/>
                </a:solidFill>
              </a:rPr>
              <a:t> </a:t>
            </a:r>
            <a:r>
              <a:rPr lang="en-CA" sz="2400" dirty="0">
                <a:solidFill>
                  <a:srgbClr val="7030A0"/>
                </a:solidFill>
              </a:rPr>
              <a:t>Numbers </a:t>
            </a:r>
            <a:r>
              <a:rPr lang="en-CA" sz="2400" dirty="0"/>
              <a:t>to make an equation that equal 3. You must use all these operators: (+, -, /, *, %)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F0000"/>
                </a:solidFill>
              </a:rPr>
              <a:t>*These are the most common operators that are used everywhere in coding. They are the base to machine learning, graphics, and everything you do on your computer.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C8045-A662-4C5A-91F2-5B3DCC08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3999197"/>
            <a:ext cx="2724150" cy="257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0E70E2-D617-469B-98CC-46F4FD89383A}"/>
              </a:ext>
            </a:extLst>
          </p:cNvPr>
          <p:cNvSpPr/>
          <p:nvPr/>
        </p:nvSpPr>
        <p:spPr>
          <a:xfrm>
            <a:off x="4359479" y="3751392"/>
            <a:ext cx="3473042" cy="74662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Answer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9254C1-3D6D-4158-8B61-1F971BA81270}"/>
              </a:ext>
            </a:extLst>
          </p:cNvPr>
          <p:cNvCxnSpPr>
            <a:cxnSpLocks/>
          </p:cNvCxnSpPr>
          <p:nvPr/>
        </p:nvCxnSpPr>
        <p:spPr>
          <a:xfrm>
            <a:off x="6096000" y="4639112"/>
            <a:ext cx="0" cy="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6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5CF8-6C53-4163-AB86-FC0828E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B695-2680-4FED-8E5B-7CD5E435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In this lesson you learned how to print in PowerShell and how to do basic math.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Key Points: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020E8"/>
                </a:solidFill>
              </a:rPr>
              <a:t>	Write-Host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8B0505"/>
                </a:solidFill>
              </a:rPr>
              <a:t>	“…”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7030A0"/>
                </a:solidFill>
              </a:rPr>
              <a:t>	Numbers (+,-,/,*,%)</a:t>
            </a:r>
          </a:p>
          <a:p>
            <a:pPr marL="0" indent="0">
              <a:buNone/>
            </a:pPr>
            <a:endParaRPr lang="en-CA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CA" sz="2400" dirty="0"/>
              <a:t>The next page will have a series of exercises for you to try with ascending difficulty please try your best and remember that you can get the same output by having different code.</a:t>
            </a:r>
          </a:p>
        </p:txBody>
      </p:sp>
    </p:spTree>
    <p:extLst>
      <p:ext uri="{BB962C8B-B14F-4D97-AF65-F5344CB8AC3E}">
        <p14:creationId xmlns:p14="http://schemas.microsoft.com/office/powerpoint/2010/main" val="269156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608-B106-41A9-A4CF-EB4717C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E497-65DE-4A86-B20D-B7A43D8C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0" y="1784773"/>
            <a:ext cx="13764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Level 1: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Level 2 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Level 3: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Level 4: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A4F94A-971C-4DA0-9248-93305DF8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84" y="5496973"/>
            <a:ext cx="2479516" cy="45082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A24AF54-D00C-43D0-82A3-DCDA2B9D5C29}"/>
              </a:ext>
            </a:extLst>
          </p:cNvPr>
          <p:cNvSpPr/>
          <p:nvPr/>
        </p:nvSpPr>
        <p:spPr>
          <a:xfrm>
            <a:off x="6155225" y="5496971"/>
            <a:ext cx="1434518" cy="41106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5FCB4A-975E-4E2A-8492-AA7AB50A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34" y="5573915"/>
            <a:ext cx="3067050" cy="2571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11BDF0-5F3D-4086-8110-D6D009A33AF1}"/>
              </a:ext>
            </a:extLst>
          </p:cNvPr>
          <p:cNvSpPr/>
          <p:nvPr/>
        </p:nvSpPr>
        <p:spPr>
          <a:xfrm>
            <a:off x="1600638" y="5329190"/>
            <a:ext cx="3473042" cy="74662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Answer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118D71-297B-411F-8BCF-43058A475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709" y="2188807"/>
            <a:ext cx="2847975" cy="67627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9341EDC-207D-4BF8-93E2-805ADA282877}"/>
              </a:ext>
            </a:extLst>
          </p:cNvPr>
          <p:cNvSpPr/>
          <p:nvPr/>
        </p:nvSpPr>
        <p:spPr>
          <a:xfrm>
            <a:off x="6155225" y="2324425"/>
            <a:ext cx="1434518" cy="41106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98B35C-DF4D-4471-91C5-DE8767950B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97" b="6979"/>
          <a:stretch/>
        </p:blipFill>
        <p:spPr>
          <a:xfrm>
            <a:off x="9301752" y="2188807"/>
            <a:ext cx="1434518" cy="7230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96DE0-AEA5-4810-9EE4-B6ED18D20B5E}"/>
              </a:ext>
            </a:extLst>
          </p:cNvPr>
          <p:cNvSpPr/>
          <p:nvPr/>
        </p:nvSpPr>
        <p:spPr>
          <a:xfrm>
            <a:off x="8282490" y="2156644"/>
            <a:ext cx="3473042" cy="74662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8720F-FDBA-4E7F-A5F2-77B6350F6B6F}"/>
              </a:ext>
            </a:extLst>
          </p:cNvPr>
          <p:cNvSpPr txBox="1"/>
          <p:nvPr/>
        </p:nvSpPr>
        <p:spPr>
          <a:xfrm>
            <a:off x="883378" y="1276065"/>
            <a:ext cx="490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*Try and Guess the outputs before writing it yourself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3D0060-E0EE-48C6-8918-8064C7D1EA98}"/>
              </a:ext>
            </a:extLst>
          </p:cNvPr>
          <p:cNvSpPr/>
          <p:nvPr/>
        </p:nvSpPr>
        <p:spPr>
          <a:xfrm>
            <a:off x="6155225" y="3388299"/>
            <a:ext cx="1434518" cy="41106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EF876AA-504F-4EC8-A563-600A9E877E13}"/>
              </a:ext>
            </a:extLst>
          </p:cNvPr>
          <p:cNvSpPr/>
          <p:nvPr/>
        </p:nvSpPr>
        <p:spPr>
          <a:xfrm>
            <a:off x="6155225" y="4433097"/>
            <a:ext cx="1434518" cy="41106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07B0C3-9BC5-4D04-92AC-69EFAE54C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983" y="3422479"/>
            <a:ext cx="2800350" cy="295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CB19A5-5F79-4571-82F3-55B99AF33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1687" y="3333336"/>
            <a:ext cx="694648" cy="5209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F83EDC-5615-4ECC-98F6-ACAB98129981}"/>
              </a:ext>
            </a:extLst>
          </p:cNvPr>
          <p:cNvSpPr/>
          <p:nvPr/>
        </p:nvSpPr>
        <p:spPr>
          <a:xfrm>
            <a:off x="8279464" y="3172653"/>
            <a:ext cx="3473042" cy="74662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Answer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763E4F5-7620-4B05-BB11-DBA2F5D7CF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034" b="14846"/>
          <a:stretch/>
        </p:blipFill>
        <p:spPr>
          <a:xfrm>
            <a:off x="502640" y="4469432"/>
            <a:ext cx="5198576" cy="2454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DD6AF8-66EA-4160-938D-B3C873661F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6858"/>
          <a:stretch/>
        </p:blipFill>
        <p:spPr>
          <a:xfrm>
            <a:off x="8342611" y="4506358"/>
            <a:ext cx="3346749" cy="2645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CC71E59-119E-4AE3-ACA3-153CBD1B3D0D}"/>
              </a:ext>
            </a:extLst>
          </p:cNvPr>
          <p:cNvSpPr/>
          <p:nvPr/>
        </p:nvSpPr>
        <p:spPr>
          <a:xfrm>
            <a:off x="8255792" y="4180030"/>
            <a:ext cx="3473042" cy="74662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67467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CF0A-23E1-4894-B589-43CF4302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96AF-222C-4C52-890D-3FAC3A9C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These lessons are very short as they are intended to introduce you to programming</a:t>
            </a:r>
          </a:p>
          <a:p>
            <a:r>
              <a:rPr lang="en-CA" sz="2000" dirty="0"/>
              <a:t>The structure of each step will be the same:</a:t>
            </a:r>
          </a:p>
          <a:p>
            <a:pPr marL="800100" lvl="1" indent="-342900">
              <a:buAutoNum type="arabicPeriod"/>
            </a:pPr>
            <a:r>
              <a:rPr lang="en-CA" sz="1600" dirty="0"/>
              <a:t>Introduce a problem, and write code together to solve it. </a:t>
            </a:r>
          </a:p>
          <a:p>
            <a:pPr marL="800100" lvl="1" indent="-342900">
              <a:buAutoNum type="arabicPeriod"/>
            </a:pPr>
            <a:r>
              <a:rPr lang="en-CA" sz="1600" dirty="0"/>
              <a:t>Reflect on the code</a:t>
            </a:r>
          </a:p>
          <a:p>
            <a:pPr marL="800100" lvl="1" indent="-342900">
              <a:buAutoNum type="arabicPeriod"/>
            </a:pPr>
            <a:r>
              <a:rPr lang="en-CA" sz="1600" dirty="0"/>
              <a:t>Use what you have learned to accomplish a similar task</a:t>
            </a:r>
          </a:p>
          <a:p>
            <a:pPr marL="800100" lvl="1" indent="-342900">
              <a:buAutoNum type="arabicPeriod"/>
            </a:pPr>
            <a:endParaRPr lang="en-CA" sz="1600" dirty="0"/>
          </a:p>
          <a:p>
            <a:r>
              <a:rPr lang="en-CA" sz="2000" dirty="0"/>
              <a:t>At the end of each lesson there will be a series of exercises, of elevating difficulty with solutions to reflect on the lesson</a:t>
            </a:r>
          </a:p>
          <a:p>
            <a:r>
              <a:rPr lang="en-CA" sz="2000" dirty="0"/>
              <a:t>Once a lesson is complete, the information will not be revisited, please refer back if you need to for further exercises. </a:t>
            </a:r>
          </a:p>
        </p:txBody>
      </p:sp>
    </p:spTree>
    <p:extLst>
      <p:ext uri="{BB962C8B-B14F-4D97-AF65-F5344CB8AC3E}">
        <p14:creationId xmlns:p14="http://schemas.microsoft.com/office/powerpoint/2010/main" val="253050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BFE4-667F-4399-A701-E24B37EF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the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4495-FD37-405E-AEE5-9A134DC5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Basic Coding is giving a computer a single task to do at a time. </a:t>
            </a:r>
          </a:p>
          <a:p>
            <a:pPr marL="0" indent="0">
              <a:buNone/>
            </a:pPr>
            <a:br>
              <a:rPr lang="en-CA" sz="2000" dirty="0"/>
            </a:br>
            <a:r>
              <a:rPr lang="en-CA" sz="2000" dirty="0"/>
              <a:t>Any problem that you can break down into consecutive tasks can be replicated by a computer.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1600" dirty="0"/>
              <a:t>Ex. Baking a cake:</a:t>
            </a:r>
          </a:p>
          <a:p>
            <a:pPr marL="514350" indent="-514350">
              <a:buAutoNum type="arabicPeriod"/>
            </a:pPr>
            <a:r>
              <a:rPr lang="en-CA" sz="1600" dirty="0"/>
              <a:t>Gather ingredients</a:t>
            </a:r>
          </a:p>
          <a:p>
            <a:pPr marL="514350" indent="-514350">
              <a:buAutoNum type="arabicPeriod"/>
            </a:pPr>
            <a:r>
              <a:rPr lang="en-CA" sz="1600" dirty="0"/>
              <a:t>Mix</a:t>
            </a:r>
          </a:p>
          <a:p>
            <a:pPr marL="514350" indent="-514350">
              <a:buAutoNum type="arabicPeriod"/>
            </a:pPr>
            <a:r>
              <a:rPr lang="en-CA" sz="1600" dirty="0"/>
              <a:t>Bake</a:t>
            </a:r>
          </a:p>
          <a:p>
            <a:pPr marL="514350" indent="-514350">
              <a:buAutoNum type="arabicPeriod"/>
            </a:pPr>
            <a:endParaRPr lang="en-CA" sz="1600" dirty="0"/>
          </a:p>
          <a:p>
            <a:pPr marL="0" indent="0">
              <a:buNone/>
            </a:pPr>
            <a:r>
              <a:rPr lang="en-CA" sz="2000" dirty="0"/>
              <a:t>These steps can be broken down further into steps which then can then be completed by a computer. In learning these steps we will use abstract examples to help develop your problem solving skills.</a:t>
            </a:r>
          </a:p>
        </p:txBody>
      </p:sp>
    </p:spTree>
    <p:extLst>
      <p:ext uri="{BB962C8B-B14F-4D97-AF65-F5344CB8AC3E}">
        <p14:creationId xmlns:p14="http://schemas.microsoft.com/office/powerpoint/2010/main" val="65465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B122-4DEC-4FDE-89C6-F0A0FDCC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BC77-86B5-4DCD-9FB5-0DBE875F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Every Programming/Scripting language is optimised/restricted for a certain use case. However, in most cases we can ignore these optimisations and just use whatever language we want. 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F0000"/>
                </a:solidFill>
              </a:rPr>
              <a:t>*With complex programs it is often easier to learn a new language than it is to learn how to force your preferred language to work. </a:t>
            </a:r>
          </a:p>
          <a:p>
            <a:endParaRPr lang="en-CA" dirty="0"/>
          </a:p>
          <a:p>
            <a:r>
              <a:rPr lang="en-CA" sz="2400" dirty="0"/>
              <a:t>We will be using PowerShell for this introduction as it is available for us to use. </a:t>
            </a:r>
          </a:p>
          <a:p>
            <a:r>
              <a:rPr lang="en-CA" sz="2400" dirty="0"/>
              <a:t>Open your ISE and click the play button to see if scripts can be run on your computer</a:t>
            </a:r>
          </a:p>
          <a:p>
            <a:pPr marL="0" indent="0">
              <a:buNone/>
            </a:pPr>
            <a:endParaRPr lang="en-CA" sz="2400" dirty="0"/>
          </a:p>
          <a:p>
            <a:pPr marL="0" indent="0" algn="ctr">
              <a:buNone/>
            </a:pPr>
            <a:r>
              <a:rPr lang="en-CA" dirty="0">
                <a:solidFill>
                  <a:srgbClr val="FF0000"/>
                </a:solidFill>
              </a:rPr>
              <a:t>If you have an Execution Policy Restriction run this line and accept all.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0070C0"/>
                </a:solidFill>
              </a:rPr>
              <a:t>Set-</a:t>
            </a:r>
            <a:r>
              <a:rPr lang="en-CA" dirty="0" err="1">
                <a:solidFill>
                  <a:srgbClr val="0070C0"/>
                </a:solidFill>
              </a:rPr>
              <a:t>ExecutionPolicy</a:t>
            </a:r>
            <a:r>
              <a:rPr lang="en-CA" dirty="0">
                <a:solidFill>
                  <a:srgbClr val="0070C0"/>
                </a:solidFill>
              </a:rPr>
              <a:t> Unrestricted -Scope </a:t>
            </a:r>
            <a:r>
              <a:rPr lang="en-CA" dirty="0" err="1">
                <a:solidFill>
                  <a:srgbClr val="0070C0"/>
                </a:solidFill>
              </a:rPr>
              <a:t>CurrentUser</a:t>
            </a:r>
            <a:r>
              <a:rPr lang="en-CA" dirty="0">
                <a:solidFill>
                  <a:srgbClr val="0070C0"/>
                </a:solidFill>
              </a:rPr>
              <a:t>  </a:t>
            </a:r>
            <a:r>
              <a:rPr lang="en-CA" dirty="0"/>
              <a:t>   </a:t>
            </a:r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912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166E-46DE-442F-A76F-703382FD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4DA8-1C82-4DD7-A0CD-3358DC82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languages use a variety of keywords that have special meanings. It is imperative that we have access to these words so we can learn what they do and use them. </a:t>
            </a:r>
          </a:p>
          <a:p>
            <a:endParaRPr lang="en-CA" dirty="0"/>
          </a:p>
          <a:p>
            <a:r>
              <a:rPr lang="en-CA" dirty="0"/>
              <a:t>Most languages have something called an API which contains all this information. For PowerShell it can be found here: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sz="1600" dirty="0">
                <a:hlinkClick r:id="rId2"/>
              </a:rPr>
              <a:t>https://docs.microsoft.com/en-us/powershell/module/microsoft.powershell.utility/write-host?view=powershell-7</a:t>
            </a:r>
            <a:r>
              <a:rPr lang="en-CA" sz="1600" dirty="0"/>
              <a:t> 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223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BEC8-5C75-4CA5-903A-462BEA5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0589-914E-49CB-B0A3-55E8BCE4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124"/>
            <a:ext cx="10515600" cy="2317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It’s time to make your first script. In programming we use Hello World to test whether we can execute code on our systems.</a:t>
            </a:r>
          </a:p>
          <a:p>
            <a:pPr marL="0" indent="0">
              <a:buNone/>
            </a:pPr>
            <a:r>
              <a:rPr lang="en-CA" sz="1800" dirty="0"/>
              <a:t>Hello World is a simple program. It just print the words “Hello World”. 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In PowerShell you can accomplish this by doing the following and then clicking the </a:t>
            </a:r>
            <a:r>
              <a:rPr lang="en-CA" sz="1800" dirty="0">
                <a:solidFill>
                  <a:srgbClr val="FF0000"/>
                </a:solidFill>
              </a:rPr>
              <a:t>Run</a:t>
            </a:r>
            <a:r>
              <a:rPr lang="en-CA" sz="1800" dirty="0"/>
              <a:t> button:</a:t>
            </a:r>
          </a:p>
          <a:p>
            <a:pPr marL="0" indent="0">
              <a:buNone/>
            </a:pPr>
            <a:r>
              <a:rPr lang="en-CA" sz="1600" dirty="0"/>
              <a:t>Please copy this code and run it to see if you get the same output. </a:t>
            </a:r>
          </a:p>
          <a:p>
            <a:pPr marL="0" indent="0">
              <a:buNone/>
            </a:pPr>
            <a:endParaRPr lang="en-CA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B3BD9-7D34-4D89-9A39-F4364930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62" y="4286774"/>
            <a:ext cx="4036514" cy="2317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A943A-6B1B-40C8-BF61-4E42AA452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26" y="4550572"/>
            <a:ext cx="4036514" cy="205394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8215EC3-9465-4DC3-9189-535EF1EF81F2}"/>
              </a:ext>
            </a:extLst>
          </p:cNvPr>
          <p:cNvSpPr/>
          <p:nvPr/>
        </p:nvSpPr>
        <p:spPr>
          <a:xfrm>
            <a:off x="5378741" y="5240113"/>
            <a:ext cx="1434518" cy="41106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119A9A-2AF0-488E-BA9A-791F3AF98B0E}"/>
              </a:ext>
            </a:extLst>
          </p:cNvPr>
          <p:cNvSpPr/>
          <p:nvPr/>
        </p:nvSpPr>
        <p:spPr>
          <a:xfrm>
            <a:off x="3926048" y="4639112"/>
            <a:ext cx="377504" cy="335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098E8C4-9B8B-4FA8-B51D-C3762243F848}"/>
              </a:ext>
            </a:extLst>
          </p:cNvPr>
          <p:cNvSpPr/>
          <p:nvPr/>
        </p:nvSpPr>
        <p:spPr>
          <a:xfrm>
            <a:off x="4030910" y="4211560"/>
            <a:ext cx="167779" cy="3987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35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34B-3BB6-471F-AA3A-F51D40D4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5E43-A9DE-477C-9EE1-A9FAF5A5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Congratulations you just created your first program. Now we will break down the code and learn about what each part does.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rgbClr val="2020E8"/>
                </a:solidFill>
              </a:rPr>
              <a:t>Write-Host </a:t>
            </a:r>
            <a:r>
              <a:rPr lang="en-CA" sz="2000" dirty="0"/>
              <a:t>: Writes whatever is passed into it to the selected output. Default is the command line.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8B0505"/>
                </a:solidFill>
              </a:rPr>
              <a:t>“…”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/>
              <a:t>: An indicator that tells the computer that the values inside are words and not code. We call this type of code </a:t>
            </a:r>
            <a:r>
              <a:rPr lang="en-CA" sz="2000" dirty="0">
                <a:solidFill>
                  <a:srgbClr val="8B0505"/>
                </a:solidFill>
              </a:rPr>
              <a:t>Strings</a:t>
            </a:r>
          </a:p>
          <a:p>
            <a:pPr marL="0" indent="0">
              <a:buNone/>
            </a:pPr>
            <a:endParaRPr lang="en-CA" sz="2000" dirty="0">
              <a:solidFill>
                <a:srgbClr val="8B0505"/>
              </a:solidFill>
            </a:endParaRPr>
          </a:p>
          <a:p>
            <a:pPr marL="0" indent="0">
              <a:buNone/>
            </a:pPr>
            <a:r>
              <a:rPr lang="en-CA" sz="2000" dirty="0"/>
              <a:t>So all together, we told the computer to print a value using </a:t>
            </a:r>
            <a:r>
              <a:rPr lang="en-CA" sz="2000" dirty="0">
                <a:solidFill>
                  <a:srgbClr val="2020E8"/>
                </a:solidFill>
              </a:rPr>
              <a:t>Write-Host</a:t>
            </a:r>
            <a:r>
              <a:rPr lang="en-CA" sz="2000" dirty="0"/>
              <a:t>, and that value was the </a:t>
            </a:r>
            <a:r>
              <a:rPr lang="en-CA" sz="2000" dirty="0">
                <a:solidFill>
                  <a:srgbClr val="8B0505"/>
                </a:solidFill>
              </a:rPr>
              <a:t>String</a:t>
            </a:r>
            <a:r>
              <a:rPr lang="en-CA" sz="2000" dirty="0"/>
              <a:t>, Hello World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71212-23BC-437A-A4B4-4BCCCD05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420" y="2893329"/>
            <a:ext cx="5717710" cy="5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4557-C9D7-440E-BAA8-CB5EA88E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Printing to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B51C-F3A7-4A74-8A3B-92D92D7B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7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Now that you have been introduced to </a:t>
            </a:r>
            <a:r>
              <a:rPr lang="en-CA" sz="2400" dirty="0">
                <a:solidFill>
                  <a:srgbClr val="2020E8"/>
                </a:solidFill>
              </a:rPr>
              <a:t>Write-Host</a:t>
            </a:r>
            <a:r>
              <a:rPr lang="en-CA" sz="2400" dirty="0"/>
              <a:t>. Your next task is to use </a:t>
            </a:r>
            <a:r>
              <a:rPr lang="en-CA" sz="2400" dirty="0">
                <a:solidFill>
                  <a:srgbClr val="2020E8"/>
                </a:solidFill>
              </a:rPr>
              <a:t>Write-Host</a:t>
            </a:r>
            <a:r>
              <a:rPr lang="en-CA" sz="2400" dirty="0"/>
              <a:t> to print out your </a:t>
            </a:r>
            <a:r>
              <a:rPr lang="en-CA" sz="2400" dirty="0">
                <a:solidFill>
                  <a:srgbClr val="8B0505"/>
                </a:solidFill>
              </a:rPr>
              <a:t>Full Name</a:t>
            </a:r>
            <a:r>
              <a:rPr lang="en-CA" sz="2400" dirty="0"/>
              <a:t>. </a:t>
            </a:r>
            <a:endParaRPr lang="en-CA" sz="2000" dirty="0"/>
          </a:p>
          <a:p>
            <a:pPr marL="0" indent="0">
              <a:buNone/>
            </a:pPr>
            <a:r>
              <a:rPr lang="en-CA" sz="2000" dirty="0"/>
              <a:t>Below the rectangle is an example of code that will do just this. Once you are done, check to see if the code is similar.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</a:rPr>
              <a:t>*There are always many ways to accomplish the same task so there is no right and wrong ways.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B6F6-9E03-4D4B-B020-AEC995D7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4002278"/>
            <a:ext cx="2781300" cy="257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9D1E9B-105E-40AA-84B7-29EFE230E8AD}"/>
              </a:ext>
            </a:extLst>
          </p:cNvPr>
          <p:cNvSpPr/>
          <p:nvPr/>
        </p:nvSpPr>
        <p:spPr>
          <a:xfrm>
            <a:off x="4359479" y="3757554"/>
            <a:ext cx="3473042" cy="74662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EDD42-1878-4F0D-A0B0-92BFA817B833}"/>
              </a:ext>
            </a:extLst>
          </p:cNvPr>
          <p:cNvSpPr/>
          <p:nvPr/>
        </p:nvSpPr>
        <p:spPr>
          <a:xfrm>
            <a:off x="4359479" y="5430342"/>
            <a:ext cx="3473042" cy="7466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Drag Answer Box Here to see Answer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8DCC03-25AF-4FDA-BB51-DE34669192B0}"/>
              </a:ext>
            </a:extLst>
          </p:cNvPr>
          <p:cNvCxnSpPr>
            <a:cxnSpLocks/>
          </p:cNvCxnSpPr>
          <p:nvPr/>
        </p:nvCxnSpPr>
        <p:spPr>
          <a:xfrm>
            <a:off x="6096000" y="4655890"/>
            <a:ext cx="0" cy="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5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AB28-0479-4A33-ACDE-6DB1BBD7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Numbers and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C037-1BE1-455C-A0F3-727FC9B7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088"/>
          </a:xfrm>
        </p:spPr>
        <p:txBody>
          <a:bodyPr/>
          <a:lstStyle/>
          <a:p>
            <a:r>
              <a:rPr lang="en-CA" dirty="0"/>
              <a:t>Now that you know how to write things to the console, it is time to learn how to use numbers in your code. </a:t>
            </a:r>
          </a:p>
          <a:p>
            <a:r>
              <a:rPr lang="en-CA" sz="1800" dirty="0"/>
              <a:t>Don’t worry, you won’t be doing calculus. Generally speaking basic coding is limited to arithmetic. </a:t>
            </a:r>
          </a:p>
          <a:p>
            <a:r>
              <a:rPr lang="en-CA" sz="1800" dirty="0"/>
              <a:t>Please replicate the code below:</a:t>
            </a:r>
          </a:p>
          <a:p>
            <a:pPr marL="0" indent="0">
              <a:buNone/>
            </a:pPr>
            <a:r>
              <a:rPr lang="en-CA" sz="800" dirty="0"/>
              <a:t>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5A1653-6196-427F-9999-4A3FEA0F4288}"/>
              </a:ext>
            </a:extLst>
          </p:cNvPr>
          <p:cNvSpPr/>
          <p:nvPr/>
        </p:nvSpPr>
        <p:spPr>
          <a:xfrm>
            <a:off x="4882864" y="4500170"/>
            <a:ext cx="1434518" cy="41106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75AD9-4709-47BD-AD9F-E7EF1BD0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6112"/>
            <a:ext cx="339090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386CB-1428-4EF6-B80A-EDBF4BC2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46" y="4419949"/>
            <a:ext cx="3533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1011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Basics to Programming 1</vt:lpstr>
      <vt:lpstr>Introduction</vt:lpstr>
      <vt:lpstr>Understanding the Basic Concept</vt:lpstr>
      <vt:lpstr>Languages</vt:lpstr>
      <vt:lpstr>PowerShell</vt:lpstr>
      <vt:lpstr>Hello World</vt:lpstr>
      <vt:lpstr>Your First Program</vt:lpstr>
      <vt:lpstr>Exercise 1: Printing to Console</vt:lpstr>
      <vt:lpstr>Numbers and Math</vt:lpstr>
      <vt:lpstr>Review of Math</vt:lpstr>
      <vt:lpstr>Exercise 2: Basic Printing of Math</vt:lpstr>
      <vt:lpstr>Review</vt:lpstr>
      <vt:lpstr>Review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 to Programming</dc:title>
  <dc:creator>Chatur, Tariq CITZ:EX</dc:creator>
  <cp:lastModifiedBy>Chatur, Tariq CITZ:EX</cp:lastModifiedBy>
  <cp:revision>29</cp:revision>
  <dcterms:created xsi:type="dcterms:W3CDTF">2020-10-02T19:16:42Z</dcterms:created>
  <dcterms:modified xsi:type="dcterms:W3CDTF">2021-01-21T19:57:57Z</dcterms:modified>
</cp:coreProperties>
</file>